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media/image57.jpg" ContentType="image/png"/>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1"/>
  </p:notesMasterIdLst>
  <p:sldIdLst>
    <p:sldId id="256" r:id="rId2"/>
    <p:sldId id="460" r:id="rId3"/>
    <p:sldId id="461" r:id="rId4"/>
    <p:sldId id="302" r:id="rId5"/>
    <p:sldId id="318" r:id="rId6"/>
    <p:sldId id="258" r:id="rId7"/>
    <p:sldId id="311" r:id="rId8"/>
    <p:sldId id="475" r:id="rId9"/>
    <p:sldId id="261" r:id="rId10"/>
    <p:sldId id="312" r:id="rId11"/>
    <p:sldId id="307" r:id="rId12"/>
    <p:sldId id="308" r:id="rId13"/>
    <p:sldId id="518" r:id="rId14"/>
    <p:sldId id="309" r:id="rId15"/>
    <p:sldId id="476" r:id="rId16"/>
    <p:sldId id="477" r:id="rId17"/>
    <p:sldId id="479" r:id="rId18"/>
    <p:sldId id="521" r:id="rId19"/>
    <p:sldId id="300" r:id="rId20"/>
    <p:sldId id="297" r:id="rId21"/>
    <p:sldId id="301" r:id="rId22"/>
    <p:sldId id="296" r:id="rId23"/>
    <p:sldId id="310" r:id="rId24"/>
    <p:sldId id="480" r:id="rId25"/>
    <p:sldId id="519" r:id="rId26"/>
    <p:sldId id="313" r:id="rId27"/>
    <p:sldId id="314" r:id="rId28"/>
    <p:sldId id="315" r:id="rId29"/>
    <p:sldId id="319" r:id="rId30"/>
    <p:sldId id="327" r:id="rId31"/>
    <p:sldId id="328" r:id="rId32"/>
    <p:sldId id="466" r:id="rId33"/>
    <p:sldId id="433" r:id="rId34"/>
    <p:sldId id="434" r:id="rId35"/>
    <p:sldId id="435" r:id="rId36"/>
    <p:sldId id="462" r:id="rId37"/>
    <p:sldId id="463" r:id="rId38"/>
    <p:sldId id="464" r:id="rId39"/>
    <p:sldId id="465" r:id="rId40"/>
    <p:sldId id="520" r:id="rId41"/>
    <p:sldId id="329" r:id="rId42"/>
    <p:sldId id="436" r:id="rId43"/>
    <p:sldId id="437" r:id="rId44"/>
    <p:sldId id="438" r:id="rId45"/>
    <p:sldId id="439" r:id="rId46"/>
    <p:sldId id="440" r:id="rId47"/>
    <p:sldId id="330" r:id="rId48"/>
    <p:sldId id="278" r:id="rId49"/>
    <p:sldId id="320" r:id="rId50"/>
    <p:sldId id="481" r:id="rId51"/>
    <p:sldId id="298" r:id="rId52"/>
    <p:sldId id="303" r:id="rId53"/>
    <p:sldId id="441" r:id="rId54"/>
    <p:sldId id="471" r:id="rId55"/>
    <p:sldId id="472" r:id="rId56"/>
    <p:sldId id="473" r:id="rId57"/>
    <p:sldId id="321" r:id="rId58"/>
    <p:sldId id="474" r:id="rId59"/>
    <p:sldId id="322" r:id="rId60"/>
    <p:sldId id="522" r:id="rId61"/>
    <p:sldId id="323" r:id="rId62"/>
    <p:sldId id="442" r:id="rId63"/>
    <p:sldId id="443" r:id="rId64"/>
    <p:sldId id="444" r:id="rId65"/>
    <p:sldId id="445" r:id="rId66"/>
    <p:sldId id="446" r:id="rId67"/>
    <p:sldId id="447" r:id="rId68"/>
    <p:sldId id="448" r:id="rId69"/>
    <p:sldId id="449" r:id="rId70"/>
    <p:sldId id="324" r:id="rId71"/>
    <p:sldId id="325" r:id="rId72"/>
    <p:sldId id="326" r:id="rId73"/>
    <p:sldId id="299" r:id="rId74"/>
    <p:sldId id="331" r:id="rId75"/>
    <p:sldId id="342" r:id="rId76"/>
    <p:sldId id="467" r:id="rId77"/>
    <p:sldId id="468" r:id="rId78"/>
    <p:sldId id="469" r:id="rId79"/>
    <p:sldId id="470" r:id="rId80"/>
    <p:sldId id="316" r:id="rId81"/>
    <p:sldId id="343" r:id="rId82"/>
    <p:sldId id="344" r:id="rId83"/>
    <p:sldId id="352" r:id="rId84"/>
    <p:sldId id="353" r:id="rId85"/>
    <p:sldId id="345" r:id="rId86"/>
    <p:sldId id="346" r:id="rId87"/>
    <p:sldId id="284" r:id="rId88"/>
    <p:sldId id="492" r:id="rId89"/>
    <p:sldId id="493" r:id="rId90"/>
    <p:sldId id="494" r:id="rId91"/>
    <p:sldId id="499" r:id="rId92"/>
    <p:sldId id="495" r:id="rId93"/>
    <p:sldId id="496" r:id="rId94"/>
    <p:sldId id="497" r:id="rId95"/>
    <p:sldId id="498" r:id="rId96"/>
    <p:sldId id="500" r:id="rId97"/>
    <p:sldId id="501" r:id="rId98"/>
    <p:sldId id="502" r:id="rId99"/>
    <p:sldId id="503" r:id="rId100"/>
    <p:sldId id="504" r:id="rId101"/>
    <p:sldId id="505" r:id="rId102"/>
    <p:sldId id="506" r:id="rId103"/>
    <p:sldId id="507" r:id="rId104"/>
    <p:sldId id="508" r:id="rId105"/>
    <p:sldId id="509" r:id="rId106"/>
    <p:sldId id="510" r:id="rId107"/>
    <p:sldId id="511" r:id="rId108"/>
    <p:sldId id="512" r:id="rId109"/>
    <p:sldId id="513" r:id="rId110"/>
    <p:sldId id="514" r:id="rId111"/>
    <p:sldId id="515" r:id="rId112"/>
    <p:sldId id="516" r:id="rId113"/>
    <p:sldId id="517" r:id="rId114"/>
    <p:sldId id="285" r:id="rId115"/>
    <p:sldId id="341" r:id="rId116"/>
    <p:sldId id="340" r:id="rId117"/>
    <p:sldId id="357" r:id="rId118"/>
    <p:sldId id="356" r:id="rId119"/>
    <p:sldId id="332" r:id="rId120"/>
    <p:sldId id="266" r:id="rId121"/>
    <p:sldId id="358" r:id="rId122"/>
    <p:sldId id="286" r:id="rId123"/>
    <p:sldId id="287" r:id="rId124"/>
    <p:sldId id="450" r:id="rId125"/>
    <p:sldId id="290" r:id="rId126"/>
    <p:sldId id="291" r:id="rId127"/>
    <p:sldId id="292" r:id="rId128"/>
    <p:sldId id="289" r:id="rId129"/>
    <p:sldId id="288" r:id="rId130"/>
    <p:sldId id="359" r:id="rId131"/>
    <p:sldId id="360" r:id="rId132"/>
    <p:sldId id="361" r:id="rId133"/>
    <p:sldId id="335" r:id="rId134"/>
    <p:sldId id="336" r:id="rId135"/>
    <p:sldId id="339" r:id="rId136"/>
    <p:sldId id="334" r:id="rId137"/>
    <p:sldId id="355" r:id="rId138"/>
    <p:sldId id="362" r:id="rId139"/>
    <p:sldId id="363" r:id="rId140"/>
    <p:sldId id="364" r:id="rId141"/>
    <p:sldId id="354" r:id="rId142"/>
    <p:sldId id="351" r:id="rId143"/>
    <p:sldId id="348" r:id="rId144"/>
    <p:sldId id="349" r:id="rId145"/>
    <p:sldId id="350" r:id="rId146"/>
    <p:sldId id="406" r:id="rId147"/>
    <p:sldId id="407" r:id="rId148"/>
    <p:sldId id="317" r:id="rId149"/>
    <p:sldId id="347" r:id="rId150"/>
    <p:sldId id="260" r:id="rId151"/>
    <p:sldId id="304" r:id="rId152"/>
    <p:sldId id="305" r:id="rId153"/>
    <p:sldId id="264" r:id="rId154"/>
    <p:sldId id="293" r:id="rId155"/>
    <p:sldId id="295" r:id="rId156"/>
    <p:sldId id="257" r:id="rId157"/>
    <p:sldId id="306" r:id="rId158"/>
    <p:sldId id="451" r:id="rId159"/>
    <p:sldId id="452" r:id="rId160"/>
    <p:sldId id="453" r:id="rId161"/>
    <p:sldId id="454" r:id="rId162"/>
    <p:sldId id="455" r:id="rId163"/>
    <p:sldId id="456" r:id="rId164"/>
    <p:sldId id="457" r:id="rId165"/>
    <p:sldId id="458" r:id="rId166"/>
    <p:sldId id="459" r:id="rId167"/>
    <p:sldId id="272" r:id="rId168"/>
    <p:sldId id="279" r:id="rId169"/>
    <p:sldId id="280" r:id="rId170"/>
    <p:sldId id="281" r:id="rId171"/>
    <p:sldId id="263" r:id="rId172"/>
    <p:sldId id="265" r:id="rId173"/>
    <p:sldId id="267" r:id="rId174"/>
    <p:sldId id="269" r:id="rId175"/>
    <p:sldId id="268" r:id="rId176"/>
    <p:sldId id="273" r:id="rId177"/>
    <p:sldId id="274" r:id="rId178"/>
    <p:sldId id="275" r:id="rId179"/>
    <p:sldId id="277" r:id="rId180"/>
    <p:sldId id="276" r:id="rId181"/>
    <p:sldId id="408" r:id="rId182"/>
    <p:sldId id="430" r:id="rId183"/>
    <p:sldId id="431" r:id="rId184"/>
    <p:sldId id="432" r:id="rId185"/>
    <p:sldId id="409" r:id="rId186"/>
    <p:sldId id="410" r:id="rId187"/>
    <p:sldId id="411" r:id="rId188"/>
    <p:sldId id="412" r:id="rId189"/>
    <p:sldId id="413" r:id="rId190"/>
    <p:sldId id="414" r:id="rId191"/>
    <p:sldId id="415" r:id="rId192"/>
    <p:sldId id="417" r:id="rId193"/>
    <p:sldId id="416" r:id="rId194"/>
    <p:sldId id="418" r:id="rId195"/>
    <p:sldId id="419" r:id="rId196"/>
    <p:sldId id="420" r:id="rId197"/>
    <p:sldId id="421" r:id="rId198"/>
    <p:sldId id="422" r:id="rId199"/>
    <p:sldId id="423" r:id="rId200"/>
    <p:sldId id="424" r:id="rId201"/>
    <p:sldId id="425" r:id="rId202"/>
    <p:sldId id="426" r:id="rId203"/>
    <p:sldId id="428" r:id="rId204"/>
    <p:sldId id="429" r:id="rId205"/>
    <p:sldId id="427" r:id="rId206"/>
    <p:sldId id="365" r:id="rId207"/>
    <p:sldId id="337" r:id="rId208"/>
    <p:sldId id="338" r:id="rId209"/>
    <p:sldId id="366" r:id="rId2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C4356DD-AE0B-4470-9CD6-E23FFF41A97D}">
          <p14:sldIdLst>
            <p14:sldId id="256"/>
            <p14:sldId id="460"/>
            <p14:sldId id="461"/>
            <p14:sldId id="302"/>
            <p14:sldId id="318"/>
            <p14:sldId id="258"/>
            <p14:sldId id="311"/>
            <p14:sldId id="475"/>
            <p14:sldId id="261"/>
            <p14:sldId id="312"/>
            <p14:sldId id="307"/>
            <p14:sldId id="308"/>
            <p14:sldId id="518"/>
            <p14:sldId id="309"/>
            <p14:sldId id="476"/>
            <p14:sldId id="477"/>
            <p14:sldId id="479"/>
            <p14:sldId id="521"/>
            <p14:sldId id="300"/>
            <p14:sldId id="297"/>
            <p14:sldId id="301"/>
            <p14:sldId id="296"/>
            <p14:sldId id="310"/>
            <p14:sldId id="480"/>
            <p14:sldId id="519"/>
            <p14:sldId id="313"/>
            <p14:sldId id="314"/>
            <p14:sldId id="315"/>
            <p14:sldId id="319"/>
            <p14:sldId id="327"/>
            <p14:sldId id="328"/>
            <p14:sldId id="466"/>
            <p14:sldId id="433"/>
            <p14:sldId id="434"/>
            <p14:sldId id="435"/>
            <p14:sldId id="462"/>
            <p14:sldId id="463"/>
            <p14:sldId id="464"/>
            <p14:sldId id="465"/>
            <p14:sldId id="520"/>
            <p14:sldId id="329"/>
            <p14:sldId id="436"/>
            <p14:sldId id="437"/>
            <p14:sldId id="438"/>
            <p14:sldId id="439"/>
            <p14:sldId id="440"/>
            <p14:sldId id="330"/>
            <p14:sldId id="278"/>
            <p14:sldId id="320"/>
            <p14:sldId id="481"/>
            <p14:sldId id="298"/>
            <p14:sldId id="303"/>
            <p14:sldId id="441"/>
            <p14:sldId id="471"/>
            <p14:sldId id="472"/>
            <p14:sldId id="473"/>
            <p14:sldId id="321"/>
            <p14:sldId id="474"/>
            <p14:sldId id="322"/>
            <p14:sldId id="522"/>
            <p14:sldId id="323"/>
            <p14:sldId id="442"/>
            <p14:sldId id="443"/>
            <p14:sldId id="444"/>
            <p14:sldId id="445"/>
            <p14:sldId id="446"/>
            <p14:sldId id="447"/>
            <p14:sldId id="448"/>
            <p14:sldId id="449"/>
            <p14:sldId id="324"/>
            <p14:sldId id="325"/>
            <p14:sldId id="326"/>
            <p14:sldId id="299"/>
            <p14:sldId id="331"/>
            <p14:sldId id="342"/>
            <p14:sldId id="467"/>
            <p14:sldId id="468"/>
            <p14:sldId id="469"/>
            <p14:sldId id="470"/>
            <p14:sldId id="316"/>
            <p14:sldId id="343"/>
            <p14:sldId id="344"/>
            <p14:sldId id="352"/>
            <p14:sldId id="353"/>
            <p14:sldId id="345"/>
            <p14:sldId id="346"/>
            <p14:sldId id="284"/>
            <p14:sldId id="492"/>
            <p14:sldId id="493"/>
            <p14:sldId id="494"/>
            <p14:sldId id="499"/>
            <p14:sldId id="495"/>
            <p14:sldId id="496"/>
            <p14:sldId id="497"/>
            <p14:sldId id="498"/>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285"/>
            <p14:sldId id="341"/>
            <p14:sldId id="340"/>
            <p14:sldId id="357"/>
            <p14:sldId id="356"/>
            <p14:sldId id="332"/>
            <p14:sldId id="266"/>
            <p14:sldId id="358"/>
            <p14:sldId id="286"/>
            <p14:sldId id="287"/>
            <p14:sldId id="450"/>
            <p14:sldId id="290"/>
            <p14:sldId id="291"/>
            <p14:sldId id="292"/>
            <p14:sldId id="289"/>
            <p14:sldId id="288"/>
            <p14:sldId id="359"/>
            <p14:sldId id="360"/>
            <p14:sldId id="361"/>
            <p14:sldId id="335"/>
            <p14:sldId id="336"/>
            <p14:sldId id="339"/>
            <p14:sldId id="334"/>
            <p14:sldId id="355"/>
            <p14:sldId id="362"/>
            <p14:sldId id="363"/>
            <p14:sldId id="364"/>
            <p14:sldId id="354"/>
            <p14:sldId id="351"/>
            <p14:sldId id="348"/>
            <p14:sldId id="349"/>
            <p14:sldId id="350"/>
            <p14:sldId id="406"/>
            <p14:sldId id="407"/>
            <p14:sldId id="317"/>
            <p14:sldId id="347"/>
            <p14:sldId id="260"/>
            <p14:sldId id="304"/>
            <p14:sldId id="305"/>
            <p14:sldId id="264"/>
            <p14:sldId id="293"/>
            <p14:sldId id="295"/>
            <p14:sldId id="257"/>
            <p14:sldId id="306"/>
            <p14:sldId id="451"/>
            <p14:sldId id="452"/>
            <p14:sldId id="453"/>
            <p14:sldId id="454"/>
            <p14:sldId id="455"/>
            <p14:sldId id="456"/>
            <p14:sldId id="457"/>
            <p14:sldId id="458"/>
            <p14:sldId id="459"/>
            <p14:sldId id="272"/>
            <p14:sldId id="279"/>
            <p14:sldId id="280"/>
            <p14:sldId id="281"/>
            <p14:sldId id="263"/>
            <p14:sldId id="265"/>
            <p14:sldId id="267"/>
            <p14:sldId id="269"/>
            <p14:sldId id="268"/>
            <p14:sldId id="273"/>
            <p14:sldId id="274"/>
            <p14:sldId id="275"/>
            <p14:sldId id="277"/>
            <p14:sldId id="276"/>
            <p14:sldId id="408"/>
            <p14:sldId id="430"/>
            <p14:sldId id="431"/>
            <p14:sldId id="432"/>
            <p14:sldId id="409"/>
            <p14:sldId id="410"/>
            <p14:sldId id="411"/>
            <p14:sldId id="412"/>
            <p14:sldId id="413"/>
            <p14:sldId id="414"/>
            <p14:sldId id="415"/>
            <p14:sldId id="417"/>
            <p14:sldId id="416"/>
            <p14:sldId id="418"/>
            <p14:sldId id="419"/>
            <p14:sldId id="420"/>
            <p14:sldId id="421"/>
            <p14:sldId id="422"/>
            <p14:sldId id="423"/>
            <p14:sldId id="424"/>
            <p14:sldId id="425"/>
            <p14:sldId id="426"/>
            <p14:sldId id="428"/>
            <p14:sldId id="429"/>
            <p14:sldId id="427"/>
            <p14:sldId id="365"/>
            <p14:sldId id="337"/>
            <p14:sldId id="338"/>
            <p14:sldId id="3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ming" initials="wm" lastIdx="1" clrIdx="0">
    <p:extLst>
      <p:ext uri="{19B8F6BF-5375-455C-9EA6-DF929625EA0E}">
        <p15:presenceInfo xmlns:p15="http://schemas.microsoft.com/office/powerpoint/2012/main" userId="c2ec760580c0b4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1"/>
    <p:restoredTop sz="94690"/>
  </p:normalViewPr>
  <p:slideViewPr>
    <p:cSldViewPr>
      <p:cViewPr varScale="1">
        <p:scale>
          <a:sx n="68" d="100"/>
          <a:sy n="68" d="100"/>
        </p:scale>
        <p:origin x="1266" y="-1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ableStyles" Target="tableStyles.xml"/><Relationship Id="rId211"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commentAuthors" Target="commentAuthor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diagrams/_rels/data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ata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g"/><Relationship Id="rId1" Type="http://schemas.openxmlformats.org/officeDocument/2006/relationships/image" Target="../media/image83.jpeg"/></Relationships>
</file>

<file path=ppt/diagrams/_rels/drawing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g"/><Relationship Id="rId1" Type="http://schemas.openxmlformats.org/officeDocument/2006/relationships/image" Target="../media/image83.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07EBA6-1A8C-4FC4-8C34-CF86A8A8F62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zh-CN" altLang="en-US"/>
        </a:p>
      </dgm:t>
    </dgm:pt>
    <dgm:pt modelId="{4D3F0AA3-477E-42E0-8EB6-2B354A3DE3A2}">
      <dgm:prSet/>
      <dgm:spPr/>
      <dgm:t>
        <a:bodyPr/>
        <a:lstStyle/>
        <a:p>
          <a:r>
            <a:rPr lang="zh-CN" altLang="en-US" dirty="0"/>
            <a:t>一、什么</a:t>
          </a:r>
          <a:r>
            <a:rPr lang="zh-CN" altLang="en-US"/>
            <a:t>是文化</a:t>
          </a:r>
          <a:endParaRPr lang="zh-CN" altLang="en-US" dirty="0"/>
        </a:p>
      </dgm:t>
    </dgm:pt>
    <dgm:pt modelId="{F1B5BF7B-321E-4137-A51C-98675EF14403}" type="parTrans" cxnId="{5DD36F2D-763F-4AF6-96D8-7A9F94E10A18}">
      <dgm:prSet/>
      <dgm:spPr/>
      <dgm:t>
        <a:bodyPr/>
        <a:lstStyle/>
        <a:p>
          <a:endParaRPr lang="zh-CN" altLang="en-US"/>
        </a:p>
      </dgm:t>
    </dgm:pt>
    <dgm:pt modelId="{1B2458FB-C5CF-4AD9-8D10-0C34F10F2586}" type="sibTrans" cxnId="{5DD36F2D-763F-4AF6-96D8-7A9F94E10A18}">
      <dgm:prSet/>
      <dgm:spPr/>
      <dgm:t>
        <a:bodyPr/>
        <a:lstStyle/>
        <a:p>
          <a:endParaRPr lang="zh-CN" altLang="en-US"/>
        </a:p>
      </dgm:t>
    </dgm:pt>
    <dgm:pt modelId="{32A43B3C-69BB-4CAF-80D7-1355FD39BBB8}">
      <dgm:prSet/>
      <dgm:spPr/>
      <dgm:t>
        <a:bodyPr/>
        <a:lstStyle/>
        <a:p>
          <a:r>
            <a:rPr lang="zh-CN" altLang="en-US" dirty="0"/>
            <a:t>二、文化理论与制度</a:t>
          </a:r>
        </a:p>
      </dgm:t>
    </dgm:pt>
    <dgm:pt modelId="{22F4AB3B-9996-43E0-9BBB-F0FF20F5416C}" type="parTrans" cxnId="{B109786F-E7D0-4C9F-9010-1998CCD30693}">
      <dgm:prSet/>
      <dgm:spPr/>
      <dgm:t>
        <a:bodyPr/>
        <a:lstStyle/>
        <a:p>
          <a:endParaRPr lang="zh-CN" altLang="en-US"/>
        </a:p>
      </dgm:t>
    </dgm:pt>
    <dgm:pt modelId="{6524E7C2-DCA4-4B80-A99C-9767C5811D02}" type="sibTrans" cxnId="{B109786F-E7D0-4C9F-9010-1998CCD30693}">
      <dgm:prSet/>
      <dgm:spPr/>
      <dgm:t>
        <a:bodyPr/>
        <a:lstStyle/>
        <a:p>
          <a:endParaRPr lang="zh-CN" altLang="en-US"/>
        </a:p>
      </dgm:t>
    </dgm:pt>
    <dgm:pt modelId="{E5EDFB45-A1E1-4FA0-8D88-30B8724A571E}">
      <dgm:prSet/>
      <dgm:spPr/>
      <dgm:t>
        <a:bodyPr/>
        <a:lstStyle/>
        <a:p>
          <a:r>
            <a:rPr lang="zh-CN" altLang="en-US" dirty="0"/>
            <a:t>三、意识形态工作</a:t>
          </a:r>
        </a:p>
      </dgm:t>
    </dgm:pt>
    <dgm:pt modelId="{7ABA99AE-E0E4-4C76-BB61-AACA12E85FAE}" type="parTrans" cxnId="{07AC22E7-BFFD-4165-A063-6831DA224490}">
      <dgm:prSet/>
      <dgm:spPr/>
      <dgm:t>
        <a:bodyPr/>
        <a:lstStyle/>
        <a:p>
          <a:endParaRPr lang="zh-CN" altLang="en-US"/>
        </a:p>
      </dgm:t>
    </dgm:pt>
    <dgm:pt modelId="{40DE0D33-4F95-4512-803F-2B659D97A084}" type="sibTrans" cxnId="{07AC22E7-BFFD-4165-A063-6831DA224490}">
      <dgm:prSet/>
      <dgm:spPr/>
      <dgm:t>
        <a:bodyPr/>
        <a:lstStyle/>
        <a:p>
          <a:endParaRPr lang="zh-CN" altLang="en-US"/>
        </a:p>
      </dgm:t>
    </dgm:pt>
    <dgm:pt modelId="{6FD6F2C0-20EE-432E-8D9B-2DC5472A1063}">
      <dgm:prSet/>
      <dgm:spPr/>
      <dgm:t>
        <a:bodyPr/>
        <a:lstStyle/>
        <a:p>
          <a:r>
            <a:rPr lang="zh-CN" altLang="en-US" dirty="0"/>
            <a:t>四、核心价值观</a:t>
          </a:r>
          <a:endParaRPr lang="zh-CN" dirty="0"/>
        </a:p>
      </dgm:t>
    </dgm:pt>
    <dgm:pt modelId="{CE782930-C956-4FD2-BF33-4455157CB993}" type="parTrans" cxnId="{2E606B57-821C-4CD5-8AB1-853B038775E4}">
      <dgm:prSet/>
      <dgm:spPr/>
      <dgm:t>
        <a:bodyPr/>
        <a:lstStyle/>
        <a:p>
          <a:endParaRPr lang="zh-CN" altLang="en-US"/>
        </a:p>
      </dgm:t>
    </dgm:pt>
    <dgm:pt modelId="{8833A89C-ADAE-4A01-BFC0-C36DD3462E5F}" type="sibTrans" cxnId="{2E606B57-821C-4CD5-8AB1-853B038775E4}">
      <dgm:prSet/>
      <dgm:spPr/>
      <dgm:t>
        <a:bodyPr/>
        <a:lstStyle/>
        <a:p>
          <a:endParaRPr lang="zh-CN" altLang="en-US"/>
        </a:p>
      </dgm:t>
    </dgm:pt>
    <dgm:pt modelId="{CE7E1070-233F-402A-8E7F-36900D7BAF5E}">
      <dgm:prSet/>
      <dgm:spPr/>
      <dgm:t>
        <a:bodyPr/>
        <a:lstStyle/>
        <a:p>
          <a:r>
            <a:rPr lang="zh-CN" altLang="en-US" dirty="0"/>
            <a:t>五、文化产业</a:t>
          </a:r>
        </a:p>
      </dgm:t>
    </dgm:pt>
    <dgm:pt modelId="{D70BF01A-1AD3-43CF-8C15-751FA6BCDD51}" type="parTrans" cxnId="{C5428336-1FA9-4EDE-8AA6-A2DB1B204429}">
      <dgm:prSet/>
      <dgm:spPr/>
      <dgm:t>
        <a:bodyPr/>
        <a:lstStyle/>
        <a:p>
          <a:endParaRPr lang="zh-CN" altLang="en-US"/>
        </a:p>
      </dgm:t>
    </dgm:pt>
    <dgm:pt modelId="{C0F751F1-E0E7-4D44-A73B-82E68618112B}" type="sibTrans" cxnId="{C5428336-1FA9-4EDE-8AA6-A2DB1B204429}">
      <dgm:prSet/>
      <dgm:spPr/>
      <dgm:t>
        <a:bodyPr/>
        <a:lstStyle/>
        <a:p>
          <a:endParaRPr lang="zh-CN" altLang="en-US"/>
        </a:p>
      </dgm:t>
    </dgm:pt>
    <dgm:pt modelId="{62ADAE4D-2863-6B4A-AF94-05939B92EF80}">
      <dgm:prSet/>
      <dgm:spPr/>
      <dgm:t>
        <a:bodyPr/>
        <a:lstStyle/>
        <a:p>
          <a:r>
            <a:rPr lang="zh-CN" altLang="en-US" dirty="0"/>
            <a:t>六、文化建设</a:t>
          </a:r>
        </a:p>
      </dgm:t>
    </dgm:pt>
    <dgm:pt modelId="{C14189F4-2EAD-6849-B8AB-8B0A8BE3ECF5}" type="parTrans" cxnId="{4911E41F-BE90-5640-861C-C5AD2D289ED5}">
      <dgm:prSet/>
      <dgm:spPr/>
      <dgm:t>
        <a:bodyPr/>
        <a:lstStyle/>
        <a:p>
          <a:endParaRPr lang="zh-CN" altLang="en-US"/>
        </a:p>
      </dgm:t>
    </dgm:pt>
    <dgm:pt modelId="{F4C770F1-EA9A-B941-A60B-53971C9AB032}" type="sibTrans" cxnId="{4911E41F-BE90-5640-861C-C5AD2D289ED5}">
      <dgm:prSet/>
      <dgm:spPr/>
      <dgm:t>
        <a:bodyPr/>
        <a:lstStyle/>
        <a:p>
          <a:endParaRPr lang="zh-CN" altLang="en-US"/>
        </a:p>
      </dgm:t>
    </dgm:pt>
    <dgm:pt modelId="{DF73D496-3940-4D07-9098-58C6CD9A39CC}" type="pres">
      <dgm:prSet presAssocID="{D107EBA6-1A8C-4FC4-8C34-CF86A8A8F629}" presName="vert0" presStyleCnt="0">
        <dgm:presLayoutVars>
          <dgm:dir/>
          <dgm:animOne val="branch"/>
          <dgm:animLvl val="lvl"/>
        </dgm:presLayoutVars>
      </dgm:prSet>
      <dgm:spPr/>
    </dgm:pt>
    <dgm:pt modelId="{B33E40FD-D52A-49F7-B70A-D8BCB1A69C74}" type="pres">
      <dgm:prSet presAssocID="{4D3F0AA3-477E-42E0-8EB6-2B354A3DE3A2}" presName="thickLine" presStyleLbl="alignNode1" presStyleIdx="0" presStyleCnt="6"/>
      <dgm:spPr/>
    </dgm:pt>
    <dgm:pt modelId="{915C361E-6A0D-4D06-BE35-99B0F4EC214B}" type="pres">
      <dgm:prSet presAssocID="{4D3F0AA3-477E-42E0-8EB6-2B354A3DE3A2}" presName="horz1" presStyleCnt="0"/>
      <dgm:spPr/>
    </dgm:pt>
    <dgm:pt modelId="{56838057-9092-4585-AAC8-236C8A577F8B}" type="pres">
      <dgm:prSet presAssocID="{4D3F0AA3-477E-42E0-8EB6-2B354A3DE3A2}" presName="tx1" presStyleLbl="revTx" presStyleIdx="0" presStyleCnt="6"/>
      <dgm:spPr/>
    </dgm:pt>
    <dgm:pt modelId="{6BB1739B-BACA-4067-B267-16E818FF52F3}" type="pres">
      <dgm:prSet presAssocID="{4D3F0AA3-477E-42E0-8EB6-2B354A3DE3A2}" presName="vert1" presStyleCnt="0"/>
      <dgm:spPr/>
    </dgm:pt>
    <dgm:pt modelId="{FEB9BEE4-13E0-4E3E-AD68-999765AA1F19}" type="pres">
      <dgm:prSet presAssocID="{32A43B3C-69BB-4CAF-80D7-1355FD39BBB8}" presName="thickLine" presStyleLbl="alignNode1" presStyleIdx="1" presStyleCnt="6"/>
      <dgm:spPr/>
    </dgm:pt>
    <dgm:pt modelId="{4E5B97D1-C200-42EA-93F2-0A547D128C01}" type="pres">
      <dgm:prSet presAssocID="{32A43B3C-69BB-4CAF-80D7-1355FD39BBB8}" presName="horz1" presStyleCnt="0"/>
      <dgm:spPr/>
    </dgm:pt>
    <dgm:pt modelId="{9CEE599D-7EDA-449A-A5C2-0884865F8CE4}" type="pres">
      <dgm:prSet presAssocID="{32A43B3C-69BB-4CAF-80D7-1355FD39BBB8}" presName="tx1" presStyleLbl="revTx" presStyleIdx="1" presStyleCnt="6"/>
      <dgm:spPr/>
    </dgm:pt>
    <dgm:pt modelId="{C6430D0C-CB14-4163-B4CE-F8338139785A}" type="pres">
      <dgm:prSet presAssocID="{32A43B3C-69BB-4CAF-80D7-1355FD39BBB8}" presName="vert1" presStyleCnt="0"/>
      <dgm:spPr/>
    </dgm:pt>
    <dgm:pt modelId="{31443029-919B-4FA3-B70E-43EC4F7E476A}" type="pres">
      <dgm:prSet presAssocID="{E5EDFB45-A1E1-4FA0-8D88-30B8724A571E}" presName="thickLine" presStyleLbl="alignNode1" presStyleIdx="2" presStyleCnt="6"/>
      <dgm:spPr/>
    </dgm:pt>
    <dgm:pt modelId="{947D0E41-27F2-4E43-943F-65E23019D801}" type="pres">
      <dgm:prSet presAssocID="{E5EDFB45-A1E1-4FA0-8D88-30B8724A571E}" presName="horz1" presStyleCnt="0"/>
      <dgm:spPr/>
    </dgm:pt>
    <dgm:pt modelId="{CA8FDF77-A2A0-4462-9130-FE7397620C92}" type="pres">
      <dgm:prSet presAssocID="{E5EDFB45-A1E1-4FA0-8D88-30B8724A571E}" presName="tx1" presStyleLbl="revTx" presStyleIdx="2" presStyleCnt="6"/>
      <dgm:spPr/>
    </dgm:pt>
    <dgm:pt modelId="{BE6C9ADD-E25A-47CD-B4D3-5A25B2C10FE9}" type="pres">
      <dgm:prSet presAssocID="{E5EDFB45-A1E1-4FA0-8D88-30B8724A571E}" presName="vert1" presStyleCnt="0"/>
      <dgm:spPr/>
    </dgm:pt>
    <dgm:pt modelId="{23F125D7-88D7-4047-9586-7E4121C5524F}" type="pres">
      <dgm:prSet presAssocID="{6FD6F2C0-20EE-432E-8D9B-2DC5472A1063}" presName="thickLine" presStyleLbl="alignNode1" presStyleIdx="3" presStyleCnt="6"/>
      <dgm:spPr/>
    </dgm:pt>
    <dgm:pt modelId="{E7F231BC-F54C-4A97-A18F-10010D55A73E}" type="pres">
      <dgm:prSet presAssocID="{6FD6F2C0-20EE-432E-8D9B-2DC5472A1063}" presName="horz1" presStyleCnt="0"/>
      <dgm:spPr/>
    </dgm:pt>
    <dgm:pt modelId="{63441769-402A-40EF-80FA-41946A1F02FE}" type="pres">
      <dgm:prSet presAssocID="{6FD6F2C0-20EE-432E-8D9B-2DC5472A1063}" presName="tx1" presStyleLbl="revTx" presStyleIdx="3" presStyleCnt="6"/>
      <dgm:spPr/>
    </dgm:pt>
    <dgm:pt modelId="{0A9966FB-F400-44C0-B3C1-3DF16EFDDBF2}" type="pres">
      <dgm:prSet presAssocID="{6FD6F2C0-20EE-432E-8D9B-2DC5472A1063}" presName="vert1" presStyleCnt="0"/>
      <dgm:spPr/>
    </dgm:pt>
    <dgm:pt modelId="{D70AF952-FB68-4C6C-AFC2-5F9872E15185}" type="pres">
      <dgm:prSet presAssocID="{CE7E1070-233F-402A-8E7F-36900D7BAF5E}" presName="thickLine" presStyleLbl="alignNode1" presStyleIdx="4" presStyleCnt="6"/>
      <dgm:spPr/>
    </dgm:pt>
    <dgm:pt modelId="{37298ABB-F407-4C0E-ACE4-EED79D43F03D}" type="pres">
      <dgm:prSet presAssocID="{CE7E1070-233F-402A-8E7F-36900D7BAF5E}" presName="horz1" presStyleCnt="0"/>
      <dgm:spPr/>
    </dgm:pt>
    <dgm:pt modelId="{E755C35B-B310-453F-9C9A-F1426CA6DD66}" type="pres">
      <dgm:prSet presAssocID="{CE7E1070-233F-402A-8E7F-36900D7BAF5E}" presName="tx1" presStyleLbl="revTx" presStyleIdx="4" presStyleCnt="6"/>
      <dgm:spPr/>
    </dgm:pt>
    <dgm:pt modelId="{1FBD9C7A-9BBC-4C9D-9445-0B71A878610C}" type="pres">
      <dgm:prSet presAssocID="{CE7E1070-233F-402A-8E7F-36900D7BAF5E}" presName="vert1" presStyleCnt="0"/>
      <dgm:spPr/>
    </dgm:pt>
    <dgm:pt modelId="{56776560-B468-8245-AA5E-9E696A542B3B}" type="pres">
      <dgm:prSet presAssocID="{62ADAE4D-2863-6B4A-AF94-05939B92EF80}" presName="thickLine" presStyleLbl="alignNode1" presStyleIdx="5" presStyleCnt="6"/>
      <dgm:spPr/>
    </dgm:pt>
    <dgm:pt modelId="{00D88FE3-F60C-624F-8A9C-EC1BD3ED29A8}" type="pres">
      <dgm:prSet presAssocID="{62ADAE4D-2863-6B4A-AF94-05939B92EF80}" presName="horz1" presStyleCnt="0"/>
      <dgm:spPr/>
    </dgm:pt>
    <dgm:pt modelId="{86593AFA-F51F-7745-8508-37DC9F4F9C90}" type="pres">
      <dgm:prSet presAssocID="{62ADAE4D-2863-6B4A-AF94-05939B92EF80}" presName="tx1" presStyleLbl="revTx" presStyleIdx="5" presStyleCnt="6"/>
      <dgm:spPr/>
    </dgm:pt>
    <dgm:pt modelId="{C1242A60-FB18-904E-9DF0-A297C749429E}" type="pres">
      <dgm:prSet presAssocID="{62ADAE4D-2863-6B4A-AF94-05939B92EF80}" presName="vert1" presStyleCnt="0"/>
      <dgm:spPr/>
    </dgm:pt>
  </dgm:ptLst>
  <dgm:cxnLst>
    <dgm:cxn modelId="{4911E41F-BE90-5640-861C-C5AD2D289ED5}" srcId="{D107EBA6-1A8C-4FC4-8C34-CF86A8A8F629}" destId="{62ADAE4D-2863-6B4A-AF94-05939B92EF80}" srcOrd="5" destOrd="0" parTransId="{C14189F4-2EAD-6849-B8AB-8B0A8BE3ECF5}" sibTransId="{F4C770F1-EA9A-B941-A60B-53971C9AB032}"/>
    <dgm:cxn modelId="{5DD36F2D-763F-4AF6-96D8-7A9F94E10A18}" srcId="{D107EBA6-1A8C-4FC4-8C34-CF86A8A8F629}" destId="{4D3F0AA3-477E-42E0-8EB6-2B354A3DE3A2}" srcOrd="0" destOrd="0" parTransId="{F1B5BF7B-321E-4137-A51C-98675EF14403}" sibTransId="{1B2458FB-C5CF-4AD9-8D10-0C34F10F2586}"/>
    <dgm:cxn modelId="{C5428336-1FA9-4EDE-8AA6-A2DB1B204429}" srcId="{D107EBA6-1A8C-4FC4-8C34-CF86A8A8F629}" destId="{CE7E1070-233F-402A-8E7F-36900D7BAF5E}" srcOrd="4" destOrd="0" parTransId="{D70BF01A-1AD3-43CF-8C15-751FA6BCDD51}" sibTransId="{C0F751F1-E0E7-4D44-A73B-82E68618112B}"/>
    <dgm:cxn modelId="{C51A853C-C675-4908-B9A6-B191F8900B1E}" type="presOf" srcId="{CE7E1070-233F-402A-8E7F-36900D7BAF5E}" destId="{E755C35B-B310-453F-9C9A-F1426CA6DD66}" srcOrd="0" destOrd="0" presId="urn:microsoft.com/office/officeart/2008/layout/LinedList"/>
    <dgm:cxn modelId="{3F660C42-7430-4383-905A-13A68AB73A0F}" type="presOf" srcId="{4D3F0AA3-477E-42E0-8EB6-2B354A3DE3A2}" destId="{56838057-9092-4585-AAC8-236C8A577F8B}" srcOrd="0" destOrd="0" presId="urn:microsoft.com/office/officeart/2008/layout/LinedList"/>
    <dgm:cxn modelId="{B109786F-E7D0-4C9F-9010-1998CCD30693}" srcId="{D107EBA6-1A8C-4FC4-8C34-CF86A8A8F629}" destId="{32A43B3C-69BB-4CAF-80D7-1355FD39BBB8}" srcOrd="1" destOrd="0" parTransId="{22F4AB3B-9996-43E0-9BBB-F0FF20F5416C}" sibTransId="{6524E7C2-DCA4-4B80-A99C-9767C5811D02}"/>
    <dgm:cxn modelId="{2E606B57-821C-4CD5-8AB1-853B038775E4}" srcId="{D107EBA6-1A8C-4FC4-8C34-CF86A8A8F629}" destId="{6FD6F2C0-20EE-432E-8D9B-2DC5472A1063}" srcOrd="3" destOrd="0" parTransId="{CE782930-C956-4FD2-BF33-4455157CB993}" sibTransId="{8833A89C-ADAE-4A01-BFC0-C36DD3462E5F}"/>
    <dgm:cxn modelId="{8ECE8685-E1C5-F141-BE22-BE6B6B03D2EA}" type="presOf" srcId="{62ADAE4D-2863-6B4A-AF94-05939B92EF80}" destId="{86593AFA-F51F-7745-8508-37DC9F4F9C90}" srcOrd="0" destOrd="0" presId="urn:microsoft.com/office/officeart/2008/layout/LinedList"/>
    <dgm:cxn modelId="{8840E687-4BB5-4850-B4DC-5A711F91920C}" type="presOf" srcId="{E5EDFB45-A1E1-4FA0-8D88-30B8724A571E}" destId="{CA8FDF77-A2A0-4462-9130-FE7397620C92}" srcOrd="0" destOrd="0" presId="urn:microsoft.com/office/officeart/2008/layout/LinedList"/>
    <dgm:cxn modelId="{40064BA8-E695-4B70-9E1A-8E31759A7C8A}" type="presOf" srcId="{D107EBA6-1A8C-4FC4-8C34-CF86A8A8F629}" destId="{DF73D496-3940-4D07-9098-58C6CD9A39CC}" srcOrd="0" destOrd="0" presId="urn:microsoft.com/office/officeart/2008/layout/LinedList"/>
    <dgm:cxn modelId="{5E5D1FBE-552E-4275-8294-3B71B4CE4867}" type="presOf" srcId="{32A43B3C-69BB-4CAF-80D7-1355FD39BBB8}" destId="{9CEE599D-7EDA-449A-A5C2-0884865F8CE4}" srcOrd="0" destOrd="0" presId="urn:microsoft.com/office/officeart/2008/layout/LinedList"/>
    <dgm:cxn modelId="{E099E8C7-8FCC-442F-BD9B-E8D01DF3DDA1}" type="presOf" srcId="{6FD6F2C0-20EE-432E-8D9B-2DC5472A1063}" destId="{63441769-402A-40EF-80FA-41946A1F02FE}" srcOrd="0" destOrd="0" presId="urn:microsoft.com/office/officeart/2008/layout/LinedList"/>
    <dgm:cxn modelId="{07AC22E7-BFFD-4165-A063-6831DA224490}" srcId="{D107EBA6-1A8C-4FC4-8C34-CF86A8A8F629}" destId="{E5EDFB45-A1E1-4FA0-8D88-30B8724A571E}" srcOrd="2" destOrd="0" parTransId="{7ABA99AE-E0E4-4C76-BB61-AACA12E85FAE}" sibTransId="{40DE0D33-4F95-4512-803F-2B659D97A084}"/>
    <dgm:cxn modelId="{0AA88E30-B5CC-4E69-994A-5D6FF2CA4480}" type="presParOf" srcId="{DF73D496-3940-4D07-9098-58C6CD9A39CC}" destId="{B33E40FD-D52A-49F7-B70A-D8BCB1A69C74}" srcOrd="0" destOrd="0" presId="urn:microsoft.com/office/officeart/2008/layout/LinedList"/>
    <dgm:cxn modelId="{A86F180A-4EA8-4A5B-AA6C-5CEE5BFA6C7E}" type="presParOf" srcId="{DF73D496-3940-4D07-9098-58C6CD9A39CC}" destId="{915C361E-6A0D-4D06-BE35-99B0F4EC214B}" srcOrd="1" destOrd="0" presId="urn:microsoft.com/office/officeart/2008/layout/LinedList"/>
    <dgm:cxn modelId="{A18FDE36-4487-47DC-AB4D-93F02E8B02D6}" type="presParOf" srcId="{915C361E-6A0D-4D06-BE35-99B0F4EC214B}" destId="{56838057-9092-4585-AAC8-236C8A577F8B}" srcOrd="0" destOrd="0" presId="urn:microsoft.com/office/officeart/2008/layout/LinedList"/>
    <dgm:cxn modelId="{3DDF45D3-C216-4BC8-8C94-34F168553A4B}" type="presParOf" srcId="{915C361E-6A0D-4D06-BE35-99B0F4EC214B}" destId="{6BB1739B-BACA-4067-B267-16E818FF52F3}" srcOrd="1" destOrd="0" presId="urn:microsoft.com/office/officeart/2008/layout/LinedList"/>
    <dgm:cxn modelId="{0075D8E3-4FCF-408A-A3BE-7868A60DAE98}" type="presParOf" srcId="{DF73D496-3940-4D07-9098-58C6CD9A39CC}" destId="{FEB9BEE4-13E0-4E3E-AD68-999765AA1F19}" srcOrd="2" destOrd="0" presId="urn:microsoft.com/office/officeart/2008/layout/LinedList"/>
    <dgm:cxn modelId="{3A47A12B-311A-45D4-B67F-92E1E3663E76}" type="presParOf" srcId="{DF73D496-3940-4D07-9098-58C6CD9A39CC}" destId="{4E5B97D1-C200-42EA-93F2-0A547D128C01}" srcOrd="3" destOrd="0" presId="urn:microsoft.com/office/officeart/2008/layout/LinedList"/>
    <dgm:cxn modelId="{B18CEC9C-7A8B-4742-BA83-A741BA6118E5}" type="presParOf" srcId="{4E5B97D1-C200-42EA-93F2-0A547D128C01}" destId="{9CEE599D-7EDA-449A-A5C2-0884865F8CE4}" srcOrd="0" destOrd="0" presId="urn:microsoft.com/office/officeart/2008/layout/LinedList"/>
    <dgm:cxn modelId="{6CB5A0B0-FFD5-4733-A2D6-29404A189837}" type="presParOf" srcId="{4E5B97D1-C200-42EA-93F2-0A547D128C01}" destId="{C6430D0C-CB14-4163-B4CE-F8338139785A}" srcOrd="1" destOrd="0" presId="urn:microsoft.com/office/officeart/2008/layout/LinedList"/>
    <dgm:cxn modelId="{72C459DC-AAD6-4B95-8790-1DB832439577}" type="presParOf" srcId="{DF73D496-3940-4D07-9098-58C6CD9A39CC}" destId="{31443029-919B-4FA3-B70E-43EC4F7E476A}" srcOrd="4" destOrd="0" presId="urn:microsoft.com/office/officeart/2008/layout/LinedList"/>
    <dgm:cxn modelId="{48529261-7FFD-4E45-9E7B-D27E2BCCD303}" type="presParOf" srcId="{DF73D496-3940-4D07-9098-58C6CD9A39CC}" destId="{947D0E41-27F2-4E43-943F-65E23019D801}" srcOrd="5" destOrd="0" presId="urn:microsoft.com/office/officeart/2008/layout/LinedList"/>
    <dgm:cxn modelId="{4EC629D7-6C29-4FEC-800F-32FC469AB031}" type="presParOf" srcId="{947D0E41-27F2-4E43-943F-65E23019D801}" destId="{CA8FDF77-A2A0-4462-9130-FE7397620C92}" srcOrd="0" destOrd="0" presId="urn:microsoft.com/office/officeart/2008/layout/LinedList"/>
    <dgm:cxn modelId="{29ABE17D-B8E0-41B2-8127-FEEF47728FDD}" type="presParOf" srcId="{947D0E41-27F2-4E43-943F-65E23019D801}" destId="{BE6C9ADD-E25A-47CD-B4D3-5A25B2C10FE9}" srcOrd="1" destOrd="0" presId="urn:microsoft.com/office/officeart/2008/layout/LinedList"/>
    <dgm:cxn modelId="{C40AC4C4-A9DE-40C8-AEE1-FCF44E538C3B}" type="presParOf" srcId="{DF73D496-3940-4D07-9098-58C6CD9A39CC}" destId="{23F125D7-88D7-4047-9586-7E4121C5524F}" srcOrd="6" destOrd="0" presId="urn:microsoft.com/office/officeart/2008/layout/LinedList"/>
    <dgm:cxn modelId="{C9EC80FC-680D-4055-B5B9-F73C837CD1D0}" type="presParOf" srcId="{DF73D496-3940-4D07-9098-58C6CD9A39CC}" destId="{E7F231BC-F54C-4A97-A18F-10010D55A73E}" srcOrd="7" destOrd="0" presId="urn:microsoft.com/office/officeart/2008/layout/LinedList"/>
    <dgm:cxn modelId="{442735DF-4165-4DA8-9B0E-FD849BC645B8}" type="presParOf" srcId="{E7F231BC-F54C-4A97-A18F-10010D55A73E}" destId="{63441769-402A-40EF-80FA-41946A1F02FE}" srcOrd="0" destOrd="0" presId="urn:microsoft.com/office/officeart/2008/layout/LinedList"/>
    <dgm:cxn modelId="{58064F62-5A50-4EDF-AF03-B71C2A188EEB}" type="presParOf" srcId="{E7F231BC-F54C-4A97-A18F-10010D55A73E}" destId="{0A9966FB-F400-44C0-B3C1-3DF16EFDDBF2}" srcOrd="1" destOrd="0" presId="urn:microsoft.com/office/officeart/2008/layout/LinedList"/>
    <dgm:cxn modelId="{39C01162-971E-400F-A77C-E78E5AEA0ED8}" type="presParOf" srcId="{DF73D496-3940-4D07-9098-58C6CD9A39CC}" destId="{D70AF952-FB68-4C6C-AFC2-5F9872E15185}" srcOrd="8" destOrd="0" presId="urn:microsoft.com/office/officeart/2008/layout/LinedList"/>
    <dgm:cxn modelId="{3ADEA100-E53D-406A-BD80-AC304FF02BB3}" type="presParOf" srcId="{DF73D496-3940-4D07-9098-58C6CD9A39CC}" destId="{37298ABB-F407-4C0E-ACE4-EED79D43F03D}" srcOrd="9" destOrd="0" presId="urn:microsoft.com/office/officeart/2008/layout/LinedList"/>
    <dgm:cxn modelId="{D9A45D23-ABDC-4060-BAE3-A36D4095D591}" type="presParOf" srcId="{37298ABB-F407-4C0E-ACE4-EED79D43F03D}" destId="{E755C35B-B310-453F-9C9A-F1426CA6DD66}" srcOrd="0" destOrd="0" presId="urn:microsoft.com/office/officeart/2008/layout/LinedList"/>
    <dgm:cxn modelId="{2AAE0FA4-5027-438C-B868-1BB15B68E8F1}" type="presParOf" srcId="{37298ABB-F407-4C0E-ACE4-EED79D43F03D}" destId="{1FBD9C7A-9BBC-4C9D-9445-0B71A878610C}" srcOrd="1" destOrd="0" presId="urn:microsoft.com/office/officeart/2008/layout/LinedList"/>
    <dgm:cxn modelId="{4551A563-EB54-0444-9F59-4B510E9E78E7}" type="presParOf" srcId="{DF73D496-3940-4D07-9098-58C6CD9A39CC}" destId="{56776560-B468-8245-AA5E-9E696A542B3B}" srcOrd="10" destOrd="0" presId="urn:microsoft.com/office/officeart/2008/layout/LinedList"/>
    <dgm:cxn modelId="{F2BF389F-DBCC-2D46-9C93-D66B75C06DAC}" type="presParOf" srcId="{DF73D496-3940-4D07-9098-58C6CD9A39CC}" destId="{00D88FE3-F60C-624F-8A9C-EC1BD3ED29A8}" srcOrd="11" destOrd="0" presId="urn:microsoft.com/office/officeart/2008/layout/LinedList"/>
    <dgm:cxn modelId="{F12719D4-4FC4-C04C-94F1-EEA93A5062D4}" type="presParOf" srcId="{00D88FE3-F60C-624F-8A9C-EC1BD3ED29A8}" destId="{86593AFA-F51F-7745-8508-37DC9F4F9C90}" srcOrd="0" destOrd="0" presId="urn:microsoft.com/office/officeart/2008/layout/LinedList"/>
    <dgm:cxn modelId="{090BEA71-1C42-DD4C-A386-BCC5B93AEABD}" type="presParOf" srcId="{00D88FE3-F60C-624F-8A9C-EC1BD3ED29A8}" destId="{C1242A60-FB18-904E-9DF0-A297C749429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201F67-89F6-4FD8-908A-4BF5EE1C5D7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zh-CN" altLang="en-US"/>
        </a:p>
      </dgm:t>
    </dgm:pt>
    <dgm:pt modelId="{DCD62764-8299-444A-8323-A4DEFC4D7243}">
      <dgm:prSet phldrT="[文本]"/>
      <dgm:spPr/>
      <dgm:t>
        <a:bodyPr/>
        <a:lstStyle/>
        <a:p>
          <a:r>
            <a:rPr lang="zh-CN" altLang="en-US" dirty="0"/>
            <a:t>全方位评价中华优秀传统文化</a:t>
          </a:r>
        </a:p>
      </dgm:t>
    </dgm:pt>
    <dgm:pt modelId="{E65DC303-149A-42CE-88CE-B9CEC17381B3}" type="parTrans" cxnId="{C8F68347-7C83-4405-AB4F-055709E95EFA}">
      <dgm:prSet/>
      <dgm:spPr/>
      <dgm:t>
        <a:bodyPr/>
        <a:lstStyle/>
        <a:p>
          <a:endParaRPr lang="zh-CN" altLang="en-US"/>
        </a:p>
      </dgm:t>
    </dgm:pt>
    <dgm:pt modelId="{FDFC2F21-EEEF-4311-B07F-58883D4C7789}" type="sibTrans" cxnId="{C8F68347-7C83-4405-AB4F-055709E95EFA}">
      <dgm:prSet/>
      <dgm:spPr/>
      <dgm:t>
        <a:bodyPr/>
        <a:lstStyle/>
        <a:p>
          <a:endParaRPr lang="zh-CN" altLang="en-US"/>
        </a:p>
      </dgm:t>
    </dgm:pt>
    <dgm:pt modelId="{6D6FCB3F-DBBB-489A-8877-DFF00C192B3E}">
      <dgm:prSet phldrT="[文本]"/>
      <dgm:spPr/>
      <dgm:t>
        <a:bodyPr/>
        <a:lstStyle/>
        <a:p>
          <a:r>
            <a:rPr lang="zh-CN" altLang="en-US" dirty="0"/>
            <a:t>全面高度评价；深入的实质性评价</a:t>
          </a:r>
        </a:p>
      </dgm:t>
    </dgm:pt>
    <dgm:pt modelId="{F52B81EB-BEE8-47DA-9A16-9851CA1B812C}" type="parTrans" cxnId="{99C426D5-EA4A-42D8-ABDD-BC70B6E89134}">
      <dgm:prSet/>
      <dgm:spPr/>
      <dgm:t>
        <a:bodyPr/>
        <a:lstStyle/>
        <a:p>
          <a:endParaRPr lang="zh-CN" altLang="en-US"/>
        </a:p>
      </dgm:t>
    </dgm:pt>
    <dgm:pt modelId="{FC1B3232-218E-4353-8B4D-21B95A4B959D}" type="sibTrans" cxnId="{99C426D5-EA4A-42D8-ABDD-BC70B6E89134}">
      <dgm:prSet/>
      <dgm:spPr/>
      <dgm:t>
        <a:bodyPr/>
        <a:lstStyle/>
        <a:p>
          <a:endParaRPr lang="zh-CN" altLang="en-US"/>
        </a:p>
      </dgm:t>
    </dgm:pt>
    <dgm:pt modelId="{559AA568-53B4-4D72-A1E7-18504D9A2909}">
      <dgm:prSet phldrT="[文本]"/>
      <dgm:spPr/>
      <dgm:t>
        <a:bodyPr/>
        <a:lstStyle/>
        <a:p>
          <a:r>
            <a:rPr lang="zh-CN" altLang="en-US" dirty="0"/>
            <a:t>提出对文化传统进行创造性转化、创新性发展的总方针</a:t>
          </a:r>
        </a:p>
      </dgm:t>
    </dgm:pt>
    <dgm:pt modelId="{44C0CDA2-DD86-4FE8-BEB7-8AA1F0F410C8}" type="parTrans" cxnId="{CAC39840-655F-4D37-B19E-6E43E9567644}">
      <dgm:prSet/>
      <dgm:spPr/>
      <dgm:t>
        <a:bodyPr/>
        <a:lstStyle/>
        <a:p>
          <a:endParaRPr lang="zh-CN" altLang="en-US"/>
        </a:p>
      </dgm:t>
    </dgm:pt>
    <dgm:pt modelId="{925D54C4-AF63-451F-9FFA-38FAF935B209}" type="sibTrans" cxnId="{CAC39840-655F-4D37-B19E-6E43E9567644}">
      <dgm:prSet/>
      <dgm:spPr/>
      <dgm:t>
        <a:bodyPr/>
        <a:lstStyle/>
        <a:p>
          <a:endParaRPr lang="zh-CN" altLang="en-US"/>
        </a:p>
      </dgm:t>
    </dgm:pt>
    <dgm:pt modelId="{3C14107A-D27B-41E2-B71C-DB37638BB28D}">
      <dgm:prSet phldrT="[文本]"/>
      <dgm:spPr/>
      <dgm:t>
        <a:bodyPr/>
        <a:lstStyle/>
        <a:p>
          <a:r>
            <a:rPr lang="zh-CN" altLang="en-US" dirty="0"/>
            <a:t>创造性转化</a:t>
          </a:r>
          <a:r>
            <a:rPr lang="en-US" altLang="zh-CN" dirty="0"/>
            <a:t>+</a:t>
          </a:r>
          <a:r>
            <a:rPr lang="zh-CN" altLang="en-US" dirty="0"/>
            <a:t>创新性发展</a:t>
          </a:r>
        </a:p>
      </dgm:t>
    </dgm:pt>
    <dgm:pt modelId="{7919230D-E99E-422C-B5DD-C972A72BA8C3}" type="parTrans" cxnId="{7D612A44-DCEE-4A74-96D1-3D9EB4D1638A}">
      <dgm:prSet/>
      <dgm:spPr/>
      <dgm:t>
        <a:bodyPr/>
        <a:lstStyle/>
        <a:p>
          <a:endParaRPr lang="zh-CN" altLang="en-US"/>
        </a:p>
      </dgm:t>
    </dgm:pt>
    <dgm:pt modelId="{CC4925B7-0BA5-4F1D-B2EF-FF439C1EEE33}" type="sibTrans" cxnId="{7D612A44-DCEE-4A74-96D1-3D9EB4D1638A}">
      <dgm:prSet/>
      <dgm:spPr/>
      <dgm:t>
        <a:bodyPr/>
        <a:lstStyle/>
        <a:p>
          <a:endParaRPr lang="zh-CN" altLang="en-US"/>
        </a:p>
      </dgm:t>
    </dgm:pt>
    <dgm:pt modelId="{78E57270-C733-4BE9-BBA7-7F5F7BD6A143}">
      <dgm:prSet phldrT="[文本]"/>
      <dgm:spPr/>
      <dgm:t>
        <a:bodyPr/>
        <a:lstStyle/>
        <a:p>
          <a:r>
            <a:rPr lang="zh-CN" altLang="en-US" dirty="0"/>
            <a:t>高度重视传统文化内涵的价值追求和中华美德、文化的核心与灵魂是价值观。</a:t>
          </a:r>
        </a:p>
      </dgm:t>
    </dgm:pt>
    <dgm:pt modelId="{D0B54496-2402-4D7F-B63B-A62D293A7045}" type="parTrans" cxnId="{7E677CCF-F39E-4312-BBEC-47C6D9553ADA}">
      <dgm:prSet/>
      <dgm:spPr/>
      <dgm:t>
        <a:bodyPr/>
        <a:lstStyle/>
        <a:p>
          <a:endParaRPr lang="zh-CN" altLang="en-US"/>
        </a:p>
      </dgm:t>
    </dgm:pt>
    <dgm:pt modelId="{DDB621EF-A409-4E31-9F50-7EDC9FF51788}" type="sibTrans" cxnId="{7E677CCF-F39E-4312-BBEC-47C6D9553ADA}">
      <dgm:prSet/>
      <dgm:spPr/>
      <dgm:t>
        <a:bodyPr/>
        <a:lstStyle/>
        <a:p>
          <a:endParaRPr lang="zh-CN" altLang="en-US"/>
        </a:p>
      </dgm:t>
    </dgm:pt>
    <dgm:pt modelId="{5F2B4D4D-F3CD-475A-B3D4-C5110E40DDC7}">
      <dgm:prSet phldrT="[文本]"/>
      <dgm:spPr/>
      <dgm:t>
        <a:bodyPr/>
        <a:lstStyle/>
        <a:p>
          <a:r>
            <a:rPr lang="zh-CN" altLang="en-US" dirty="0"/>
            <a:t>对于传统文化的正面评价：去粗取精、去伪存真、兼容并蓄</a:t>
          </a:r>
        </a:p>
      </dgm:t>
    </dgm:pt>
    <dgm:pt modelId="{AAC260B8-B9F4-4D72-A99C-7B8B18F8207D}" type="parTrans" cxnId="{B34FAA37-8DCA-48A6-AA5C-A26E30FB6DE5}">
      <dgm:prSet/>
      <dgm:spPr/>
      <dgm:t>
        <a:bodyPr/>
        <a:lstStyle/>
        <a:p>
          <a:endParaRPr lang="zh-CN" altLang="en-US"/>
        </a:p>
      </dgm:t>
    </dgm:pt>
    <dgm:pt modelId="{A69E5DDF-7A90-426F-A45E-9A685C9961B3}" type="sibTrans" cxnId="{B34FAA37-8DCA-48A6-AA5C-A26E30FB6DE5}">
      <dgm:prSet/>
      <dgm:spPr/>
      <dgm:t>
        <a:bodyPr/>
        <a:lstStyle/>
        <a:p>
          <a:endParaRPr lang="zh-CN" altLang="en-US"/>
        </a:p>
      </dgm:t>
    </dgm:pt>
    <dgm:pt modelId="{4C6A1109-EBBC-480D-BC00-365C2B3584C8}" type="pres">
      <dgm:prSet presAssocID="{03201F67-89F6-4FD8-908A-4BF5EE1C5D7C}" presName="linear" presStyleCnt="0">
        <dgm:presLayoutVars>
          <dgm:animLvl val="lvl"/>
          <dgm:resizeHandles val="exact"/>
        </dgm:presLayoutVars>
      </dgm:prSet>
      <dgm:spPr/>
    </dgm:pt>
    <dgm:pt modelId="{F564AB8B-1692-44F1-A417-B45B2852B884}" type="pres">
      <dgm:prSet presAssocID="{DCD62764-8299-444A-8323-A4DEFC4D7243}" presName="parentText" presStyleLbl="node1" presStyleIdx="0" presStyleCnt="3">
        <dgm:presLayoutVars>
          <dgm:chMax val="0"/>
          <dgm:bulletEnabled val="1"/>
        </dgm:presLayoutVars>
      </dgm:prSet>
      <dgm:spPr/>
    </dgm:pt>
    <dgm:pt modelId="{18461627-1DC5-42DE-ABFF-3A4A91C7921D}" type="pres">
      <dgm:prSet presAssocID="{DCD62764-8299-444A-8323-A4DEFC4D7243}" presName="childText" presStyleLbl="revTx" presStyleIdx="0" presStyleCnt="3">
        <dgm:presLayoutVars>
          <dgm:bulletEnabled val="1"/>
        </dgm:presLayoutVars>
      </dgm:prSet>
      <dgm:spPr/>
    </dgm:pt>
    <dgm:pt modelId="{58487C08-93BB-4F0D-B8A9-EFA349A090EC}" type="pres">
      <dgm:prSet presAssocID="{559AA568-53B4-4D72-A1E7-18504D9A2909}" presName="parentText" presStyleLbl="node1" presStyleIdx="1" presStyleCnt="3">
        <dgm:presLayoutVars>
          <dgm:chMax val="0"/>
          <dgm:bulletEnabled val="1"/>
        </dgm:presLayoutVars>
      </dgm:prSet>
      <dgm:spPr/>
    </dgm:pt>
    <dgm:pt modelId="{931F2C6F-B2C0-42F4-8D0F-3B78D3A31D46}" type="pres">
      <dgm:prSet presAssocID="{559AA568-53B4-4D72-A1E7-18504D9A2909}" presName="childText" presStyleLbl="revTx" presStyleIdx="1" presStyleCnt="3">
        <dgm:presLayoutVars>
          <dgm:bulletEnabled val="1"/>
        </dgm:presLayoutVars>
      </dgm:prSet>
      <dgm:spPr/>
    </dgm:pt>
    <dgm:pt modelId="{CD2FAD05-DAAA-4255-AD42-DAC0B96BECCF}" type="pres">
      <dgm:prSet presAssocID="{78E57270-C733-4BE9-BBA7-7F5F7BD6A143}" presName="parentText" presStyleLbl="node1" presStyleIdx="2" presStyleCnt="3">
        <dgm:presLayoutVars>
          <dgm:chMax val="0"/>
          <dgm:bulletEnabled val="1"/>
        </dgm:presLayoutVars>
      </dgm:prSet>
      <dgm:spPr/>
    </dgm:pt>
    <dgm:pt modelId="{4472CFC3-39CE-4BF7-8688-D6FBC16546F3}" type="pres">
      <dgm:prSet presAssocID="{78E57270-C733-4BE9-BBA7-7F5F7BD6A143}" presName="childText" presStyleLbl="revTx" presStyleIdx="2" presStyleCnt="3">
        <dgm:presLayoutVars>
          <dgm:bulletEnabled val="1"/>
        </dgm:presLayoutVars>
      </dgm:prSet>
      <dgm:spPr/>
    </dgm:pt>
  </dgm:ptLst>
  <dgm:cxnLst>
    <dgm:cxn modelId="{9C82371C-FE7E-48DF-A35B-82205BF7DE6E}" type="presOf" srcId="{559AA568-53B4-4D72-A1E7-18504D9A2909}" destId="{58487C08-93BB-4F0D-B8A9-EFA349A090EC}" srcOrd="0" destOrd="0" presId="urn:microsoft.com/office/officeart/2005/8/layout/vList2"/>
    <dgm:cxn modelId="{AEFBA22D-EEE0-4E1F-8696-48BC952B3197}" type="presOf" srcId="{3C14107A-D27B-41E2-B71C-DB37638BB28D}" destId="{931F2C6F-B2C0-42F4-8D0F-3B78D3A31D46}" srcOrd="0" destOrd="0" presId="urn:microsoft.com/office/officeart/2005/8/layout/vList2"/>
    <dgm:cxn modelId="{B34FAA37-8DCA-48A6-AA5C-A26E30FB6DE5}" srcId="{78E57270-C733-4BE9-BBA7-7F5F7BD6A143}" destId="{5F2B4D4D-F3CD-475A-B3D4-C5110E40DDC7}" srcOrd="0" destOrd="0" parTransId="{AAC260B8-B9F4-4D72-A99C-7B8B18F8207D}" sibTransId="{A69E5DDF-7A90-426F-A45E-9A685C9961B3}"/>
    <dgm:cxn modelId="{CAC39840-655F-4D37-B19E-6E43E9567644}" srcId="{03201F67-89F6-4FD8-908A-4BF5EE1C5D7C}" destId="{559AA568-53B4-4D72-A1E7-18504D9A2909}" srcOrd="1" destOrd="0" parTransId="{44C0CDA2-DD86-4FE8-BEB7-8AA1F0F410C8}" sibTransId="{925D54C4-AF63-451F-9FFA-38FAF935B209}"/>
    <dgm:cxn modelId="{7D612A44-DCEE-4A74-96D1-3D9EB4D1638A}" srcId="{559AA568-53B4-4D72-A1E7-18504D9A2909}" destId="{3C14107A-D27B-41E2-B71C-DB37638BB28D}" srcOrd="0" destOrd="0" parTransId="{7919230D-E99E-422C-B5DD-C972A72BA8C3}" sibTransId="{CC4925B7-0BA5-4F1D-B2EF-FF439C1EEE33}"/>
    <dgm:cxn modelId="{C8F68347-7C83-4405-AB4F-055709E95EFA}" srcId="{03201F67-89F6-4FD8-908A-4BF5EE1C5D7C}" destId="{DCD62764-8299-444A-8323-A4DEFC4D7243}" srcOrd="0" destOrd="0" parTransId="{E65DC303-149A-42CE-88CE-B9CEC17381B3}" sibTransId="{FDFC2F21-EEEF-4311-B07F-58883D4C7789}"/>
    <dgm:cxn modelId="{E4023774-EF0E-42BA-8A49-F51067275816}" type="presOf" srcId="{5F2B4D4D-F3CD-475A-B3D4-C5110E40DDC7}" destId="{4472CFC3-39CE-4BF7-8688-D6FBC16546F3}" srcOrd="0" destOrd="0" presId="urn:microsoft.com/office/officeart/2005/8/layout/vList2"/>
    <dgm:cxn modelId="{8B830C7F-6057-4E9E-AA62-B852327002E5}" type="presOf" srcId="{6D6FCB3F-DBBB-489A-8877-DFF00C192B3E}" destId="{18461627-1DC5-42DE-ABFF-3A4A91C7921D}" srcOrd="0" destOrd="0" presId="urn:microsoft.com/office/officeart/2005/8/layout/vList2"/>
    <dgm:cxn modelId="{BB59809D-A18A-4369-BF00-5CE78E2343B2}" type="presOf" srcId="{03201F67-89F6-4FD8-908A-4BF5EE1C5D7C}" destId="{4C6A1109-EBBC-480D-BC00-365C2B3584C8}" srcOrd="0" destOrd="0" presId="urn:microsoft.com/office/officeart/2005/8/layout/vList2"/>
    <dgm:cxn modelId="{7B51C2AB-2ADA-4C1B-90EC-24F6A0DA719E}" type="presOf" srcId="{78E57270-C733-4BE9-BBA7-7F5F7BD6A143}" destId="{CD2FAD05-DAAA-4255-AD42-DAC0B96BECCF}" srcOrd="0" destOrd="0" presId="urn:microsoft.com/office/officeart/2005/8/layout/vList2"/>
    <dgm:cxn modelId="{7E677CCF-F39E-4312-BBEC-47C6D9553ADA}" srcId="{03201F67-89F6-4FD8-908A-4BF5EE1C5D7C}" destId="{78E57270-C733-4BE9-BBA7-7F5F7BD6A143}" srcOrd="2" destOrd="0" parTransId="{D0B54496-2402-4D7F-B63B-A62D293A7045}" sibTransId="{DDB621EF-A409-4E31-9F50-7EDC9FF51788}"/>
    <dgm:cxn modelId="{99C426D5-EA4A-42D8-ABDD-BC70B6E89134}" srcId="{DCD62764-8299-444A-8323-A4DEFC4D7243}" destId="{6D6FCB3F-DBBB-489A-8877-DFF00C192B3E}" srcOrd="0" destOrd="0" parTransId="{F52B81EB-BEE8-47DA-9A16-9851CA1B812C}" sibTransId="{FC1B3232-218E-4353-8B4D-21B95A4B959D}"/>
    <dgm:cxn modelId="{FAD50CE2-63C7-4A40-8DC5-FCB04A3BF498}" type="presOf" srcId="{DCD62764-8299-444A-8323-A4DEFC4D7243}" destId="{F564AB8B-1692-44F1-A417-B45B2852B884}" srcOrd="0" destOrd="0" presId="urn:microsoft.com/office/officeart/2005/8/layout/vList2"/>
    <dgm:cxn modelId="{7094526F-35A6-4EC9-B7F9-1F0343F99B00}" type="presParOf" srcId="{4C6A1109-EBBC-480D-BC00-365C2B3584C8}" destId="{F564AB8B-1692-44F1-A417-B45B2852B884}" srcOrd="0" destOrd="0" presId="urn:microsoft.com/office/officeart/2005/8/layout/vList2"/>
    <dgm:cxn modelId="{D60D356B-BD60-4C6C-92F0-CF67AA081037}" type="presParOf" srcId="{4C6A1109-EBBC-480D-BC00-365C2B3584C8}" destId="{18461627-1DC5-42DE-ABFF-3A4A91C7921D}" srcOrd="1" destOrd="0" presId="urn:microsoft.com/office/officeart/2005/8/layout/vList2"/>
    <dgm:cxn modelId="{63539C08-B65B-49C0-A076-854E4DD692DD}" type="presParOf" srcId="{4C6A1109-EBBC-480D-BC00-365C2B3584C8}" destId="{58487C08-93BB-4F0D-B8A9-EFA349A090EC}" srcOrd="2" destOrd="0" presId="urn:microsoft.com/office/officeart/2005/8/layout/vList2"/>
    <dgm:cxn modelId="{E3185043-FACB-4F97-A321-EE67EB64B46B}" type="presParOf" srcId="{4C6A1109-EBBC-480D-BC00-365C2B3584C8}" destId="{931F2C6F-B2C0-42F4-8D0F-3B78D3A31D46}" srcOrd="3" destOrd="0" presId="urn:microsoft.com/office/officeart/2005/8/layout/vList2"/>
    <dgm:cxn modelId="{A1A21602-5B52-4F88-BD31-F54489197C81}" type="presParOf" srcId="{4C6A1109-EBBC-480D-BC00-365C2B3584C8}" destId="{CD2FAD05-DAAA-4255-AD42-DAC0B96BECCF}" srcOrd="4" destOrd="0" presId="urn:microsoft.com/office/officeart/2005/8/layout/vList2"/>
    <dgm:cxn modelId="{4009DAA4-2D4F-4639-BC9B-90F157845E71}" type="presParOf" srcId="{4C6A1109-EBBC-480D-BC00-365C2B3584C8}" destId="{4472CFC3-39CE-4BF7-8688-D6FBC16546F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87ACA3D-D95A-4EA9-AF31-4AB4C87FEB5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748C865-2A44-4131-AD3C-26C1EBB39811}">
      <dgm:prSet/>
      <dgm:spPr/>
      <dgm:t>
        <a:bodyPr/>
        <a:lstStyle/>
        <a:p>
          <a:pPr>
            <a:defRPr cap="all"/>
          </a:pPr>
          <a:r>
            <a:rPr lang="zh-CN" b="0" i="0"/>
            <a:t>（</a:t>
          </a:r>
          <a:r>
            <a:rPr lang="en-US" b="0" i="0"/>
            <a:t>1</a:t>
          </a:r>
          <a:r>
            <a:rPr lang="zh-CN" b="0" i="0"/>
            <a:t>）制度：法律、法规</a:t>
          </a:r>
          <a:endParaRPr lang="en-US"/>
        </a:p>
      </dgm:t>
    </dgm:pt>
    <dgm:pt modelId="{1E9FDAB6-BD66-4E46-AEF5-1463A58CA18F}" type="parTrans" cxnId="{E789C23F-7CAE-4E51-B98E-B4585B81C333}">
      <dgm:prSet/>
      <dgm:spPr/>
      <dgm:t>
        <a:bodyPr/>
        <a:lstStyle/>
        <a:p>
          <a:endParaRPr lang="en-US"/>
        </a:p>
      </dgm:t>
    </dgm:pt>
    <dgm:pt modelId="{4FAEE5F4-E798-4566-8158-CBABD8E3F68A}" type="sibTrans" cxnId="{E789C23F-7CAE-4E51-B98E-B4585B81C333}">
      <dgm:prSet/>
      <dgm:spPr/>
      <dgm:t>
        <a:bodyPr/>
        <a:lstStyle/>
        <a:p>
          <a:endParaRPr lang="en-US"/>
        </a:p>
      </dgm:t>
    </dgm:pt>
    <dgm:pt modelId="{A86AF120-331E-47C1-9337-F006E5308C66}">
      <dgm:prSet/>
      <dgm:spPr/>
      <dgm:t>
        <a:bodyPr/>
        <a:lstStyle/>
        <a:p>
          <a:pPr>
            <a:defRPr cap="all"/>
          </a:pPr>
          <a:r>
            <a:rPr lang="zh-CN" b="0" i="0"/>
            <a:t>（</a:t>
          </a:r>
          <a:r>
            <a:rPr lang="en-US" b="0" i="0"/>
            <a:t>2</a:t>
          </a:r>
          <a:r>
            <a:rPr lang="zh-CN" b="0" i="0"/>
            <a:t>）确立执法部门</a:t>
          </a:r>
          <a:endParaRPr lang="en-US"/>
        </a:p>
      </dgm:t>
    </dgm:pt>
    <dgm:pt modelId="{E256E79F-FCFF-4083-A1BC-F789D6E48234}" type="parTrans" cxnId="{B98F47B0-625D-428D-BAA1-1988A57325BA}">
      <dgm:prSet/>
      <dgm:spPr/>
      <dgm:t>
        <a:bodyPr/>
        <a:lstStyle/>
        <a:p>
          <a:endParaRPr lang="en-US"/>
        </a:p>
      </dgm:t>
    </dgm:pt>
    <dgm:pt modelId="{7BCDD8DA-A372-4131-A1F9-2C31F7D100B8}" type="sibTrans" cxnId="{B98F47B0-625D-428D-BAA1-1988A57325BA}">
      <dgm:prSet/>
      <dgm:spPr/>
      <dgm:t>
        <a:bodyPr/>
        <a:lstStyle/>
        <a:p>
          <a:endParaRPr lang="en-US"/>
        </a:p>
      </dgm:t>
    </dgm:pt>
    <dgm:pt modelId="{9141DE85-3498-49BF-9E52-2CDEE0432386}">
      <dgm:prSet/>
      <dgm:spPr/>
      <dgm:t>
        <a:bodyPr/>
        <a:lstStyle/>
        <a:p>
          <a:pPr>
            <a:defRPr cap="all"/>
          </a:pPr>
          <a:r>
            <a:rPr lang="zh-CN" b="0" i="0"/>
            <a:t>（</a:t>
          </a:r>
          <a:r>
            <a:rPr lang="en-US" b="0" i="0"/>
            <a:t>3</a:t>
          </a:r>
          <a:r>
            <a:rPr lang="zh-CN" b="0" i="0"/>
            <a:t>）进行广泛宣传</a:t>
          </a:r>
          <a:endParaRPr lang="en-US"/>
        </a:p>
      </dgm:t>
    </dgm:pt>
    <dgm:pt modelId="{58FFAACE-C66E-4936-AB55-A0AF61073458}" type="parTrans" cxnId="{286F7469-8AB0-4340-8C48-527DCFF1F98B}">
      <dgm:prSet/>
      <dgm:spPr/>
      <dgm:t>
        <a:bodyPr/>
        <a:lstStyle/>
        <a:p>
          <a:endParaRPr lang="en-US"/>
        </a:p>
      </dgm:t>
    </dgm:pt>
    <dgm:pt modelId="{D60C384D-3F2D-4292-B624-1D1105DFBB72}" type="sibTrans" cxnId="{286F7469-8AB0-4340-8C48-527DCFF1F98B}">
      <dgm:prSet/>
      <dgm:spPr/>
      <dgm:t>
        <a:bodyPr/>
        <a:lstStyle/>
        <a:p>
          <a:endParaRPr lang="en-US"/>
        </a:p>
      </dgm:t>
    </dgm:pt>
    <dgm:pt modelId="{B750F25D-8008-43D6-B83F-5AF99692AAF7}" type="pres">
      <dgm:prSet presAssocID="{587ACA3D-D95A-4EA9-AF31-4AB4C87FEB5B}" presName="root" presStyleCnt="0">
        <dgm:presLayoutVars>
          <dgm:dir/>
          <dgm:resizeHandles val="exact"/>
        </dgm:presLayoutVars>
      </dgm:prSet>
      <dgm:spPr/>
    </dgm:pt>
    <dgm:pt modelId="{97DA6B86-DAD6-4378-A6B3-640490A07AE8}" type="pres">
      <dgm:prSet presAssocID="{2748C865-2A44-4131-AD3C-26C1EBB39811}" presName="compNode" presStyleCnt="0"/>
      <dgm:spPr/>
    </dgm:pt>
    <dgm:pt modelId="{89C7A46C-8F38-44E6-A8BE-E342827B32DA}" type="pres">
      <dgm:prSet presAssocID="{2748C865-2A44-4131-AD3C-26C1EBB39811}" presName="iconBgRect" presStyleLbl="bgShp" presStyleIdx="0" presStyleCnt="3"/>
      <dgm:spPr/>
    </dgm:pt>
    <dgm:pt modelId="{811ADFC1-467A-4672-A0CE-720BF8DBE396}" type="pres">
      <dgm:prSet presAssocID="{2748C865-2A44-4131-AD3C-26C1EBB398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8429CF6A-9C8F-48CE-B20C-4BF859122104}" type="pres">
      <dgm:prSet presAssocID="{2748C865-2A44-4131-AD3C-26C1EBB39811}" presName="spaceRect" presStyleCnt="0"/>
      <dgm:spPr/>
    </dgm:pt>
    <dgm:pt modelId="{52766759-FD94-40DE-8C6B-72D0578D361A}" type="pres">
      <dgm:prSet presAssocID="{2748C865-2A44-4131-AD3C-26C1EBB39811}" presName="textRect" presStyleLbl="revTx" presStyleIdx="0" presStyleCnt="3">
        <dgm:presLayoutVars>
          <dgm:chMax val="1"/>
          <dgm:chPref val="1"/>
        </dgm:presLayoutVars>
      </dgm:prSet>
      <dgm:spPr/>
    </dgm:pt>
    <dgm:pt modelId="{7E4A93AD-D359-4C07-BE06-4B483D2D373C}" type="pres">
      <dgm:prSet presAssocID="{4FAEE5F4-E798-4566-8158-CBABD8E3F68A}" presName="sibTrans" presStyleCnt="0"/>
      <dgm:spPr/>
    </dgm:pt>
    <dgm:pt modelId="{AA5A4595-6AF4-4F98-B70C-808E0ECEA45A}" type="pres">
      <dgm:prSet presAssocID="{A86AF120-331E-47C1-9337-F006E5308C66}" presName="compNode" presStyleCnt="0"/>
      <dgm:spPr/>
    </dgm:pt>
    <dgm:pt modelId="{96136755-35CF-4ACA-8A95-9B323E5835A2}" type="pres">
      <dgm:prSet presAssocID="{A86AF120-331E-47C1-9337-F006E5308C66}" presName="iconBgRect" presStyleLbl="bgShp" presStyleIdx="1" presStyleCnt="3"/>
      <dgm:spPr/>
    </dgm:pt>
    <dgm:pt modelId="{2304B0CD-FF24-41F1-AA1A-A3977A400838}" type="pres">
      <dgm:prSet presAssocID="{A86AF120-331E-47C1-9337-F006E5308C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060BB868-2B8F-4F61-90A1-DF79E329C399}" type="pres">
      <dgm:prSet presAssocID="{A86AF120-331E-47C1-9337-F006E5308C66}" presName="spaceRect" presStyleCnt="0"/>
      <dgm:spPr/>
    </dgm:pt>
    <dgm:pt modelId="{FBFAC183-EF84-4FF5-A370-35BD9F553B78}" type="pres">
      <dgm:prSet presAssocID="{A86AF120-331E-47C1-9337-F006E5308C66}" presName="textRect" presStyleLbl="revTx" presStyleIdx="1" presStyleCnt="3">
        <dgm:presLayoutVars>
          <dgm:chMax val="1"/>
          <dgm:chPref val="1"/>
        </dgm:presLayoutVars>
      </dgm:prSet>
      <dgm:spPr/>
    </dgm:pt>
    <dgm:pt modelId="{C4F3135D-FC3E-4569-AEF7-E21AD7681B5E}" type="pres">
      <dgm:prSet presAssocID="{7BCDD8DA-A372-4131-A1F9-2C31F7D100B8}" presName="sibTrans" presStyleCnt="0"/>
      <dgm:spPr/>
    </dgm:pt>
    <dgm:pt modelId="{2DD52397-0D90-4A7B-A673-5D44DD4E8A41}" type="pres">
      <dgm:prSet presAssocID="{9141DE85-3498-49BF-9E52-2CDEE0432386}" presName="compNode" presStyleCnt="0"/>
      <dgm:spPr/>
    </dgm:pt>
    <dgm:pt modelId="{3A9AAEAD-79C7-48B0-AF8D-FD93C38AF663}" type="pres">
      <dgm:prSet presAssocID="{9141DE85-3498-49BF-9E52-2CDEE0432386}" presName="iconBgRect" presStyleLbl="bgShp" presStyleIdx="2" presStyleCnt="3"/>
      <dgm:spPr/>
    </dgm:pt>
    <dgm:pt modelId="{35FD1E4F-84F2-4546-8052-14BD26A5F488}" type="pres">
      <dgm:prSet presAssocID="{9141DE85-3498-49BF-9E52-2CDEE04323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564BA930-A06B-4129-8D4D-00AF12555A30}" type="pres">
      <dgm:prSet presAssocID="{9141DE85-3498-49BF-9E52-2CDEE0432386}" presName="spaceRect" presStyleCnt="0"/>
      <dgm:spPr/>
    </dgm:pt>
    <dgm:pt modelId="{CBACC4A2-E922-4E72-ABBF-74B94701DDAE}" type="pres">
      <dgm:prSet presAssocID="{9141DE85-3498-49BF-9E52-2CDEE0432386}" presName="textRect" presStyleLbl="revTx" presStyleIdx="2" presStyleCnt="3">
        <dgm:presLayoutVars>
          <dgm:chMax val="1"/>
          <dgm:chPref val="1"/>
        </dgm:presLayoutVars>
      </dgm:prSet>
      <dgm:spPr/>
    </dgm:pt>
  </dgm:ptLst>
  <dgm:cxnLst>
    <dgm:cxn modelId="{371E7532-481F-4D37-8382-279CB83E62B5}" type="presOf" srcId="{587ACA3D-D95A-4EA9-AF31-4AB4C87FEB5B}" destId="{B750F25D-8008-43D6-B83F-5AF99692AAF7}" srcOrd="0" destOrd="0" presId="urn:microsoft.com/office/officeart/2018/5/layout/IconCircleLabelList"/>
    <dgm:cxn modelId="{E17FDE35-7427-4E42-9763-A36135115E19}" type="presOf" srcId="{2748C865-2A44-4131-AD3C-26C1EBB39811}" destId="{52766759-FD94-40DE-8C6B-72D0578D361A}" srcOrd="0" destOrd="0" presId="urn:microsoft.com/office/officeart/2018/5/layout/IconCircleLabelList"/>
    <dgm:cxn modelId="{E789C23F-7CAE-4E51-B98E-B4585B81C333}" srcId="{587ACA3D-D95A-4EA9-AF31-4AB4C87FEB5B}" destId="{2748C865-2A44-4131-AD3C-26C1EBB39811}" srcOrd="0" destOrd="0" parTransId="{1E9FDAB6-BD66-4E46-AEF5-1463A58CA18F}" sibTransId="{4FAEE5F4-E798-4566-8158-CBABD8E3F68A}"/>
    <dgm:cxn modelId="{286F7469-8AB0-4340-8C48-527DCFF1F98B}" srcId="{587ACA3D-D95A-4EA9-AF31-4AB4C87FEB5B}" destId="{9141DE85-3498-49BF-9E52-2CDEE0432386}" srcOrd="2" destOrd="0" parTransId="{58FFAACE-C66E-4936-AB55-A0AF61073458}" sibTransId="{D60C384D-3F2D-4292-B624-1D1105DFBB72}"/>
    <dgm:cxn modelId="{F232B188-F692-487A-9BA3-6E700C2E53C6}" type="presOf" srcId="{9141DE85-3498-49BF-9E52-2CDEE0432386}" destId="{CBACC4A2-E922-4E72-ABBF-74B94701DDAE}" srcOrd="0" destOrd="0" presId="urn:microsoft.com/office/officeart/2018/5/layout/IconCircleLabelList"/>
    <dgm:cxn modelId="{B98F47B0-625D-428D-BAA1-1988A57325BA}" srcId="{587ACA3D-D95A-4EA9-AF31-4AB4C87FEB5B}" destId="{A86AF120-331E-47C1-9337-F006E5308C66}" srcOrd="1" destOrd="0" parTransId="{E256E79F-FCFF-4083-A1BC-F789D6E48234}" sibTransId="{7BCDD8DA-A372-4131-A1F9-2C31F7D100B8}"/>
    <dgm:cxn modelId="{4121B4DF-CAD4-4FD0-9183-DBF9DE3C431F}" type="presOf" srcId="{A86AF120-331E-47C1-9337-F006E5308C66}" destId="{FBFAC183-EF84-4FF5-A370-35BD9F553B78}" srcOrd="0" destOrd="0" presId="urn:microsoft.com/office/officeart/2018/5/layout/IconCircleLabelList"/>
    <dgm:cxn modelId="{42D60C2A-A86C-477B-9A43-26639AB3D561}" type="presParOf" srcId="{B750F25D-8008-43D6-B83F-5AF99692AAF7}" destId="{97DA6B86-DAD6-4378-A6B3-640490A07AE8}" srcOrd="0" destOrd="0" presId="urn:microsoft.com/office/officeart/2018/5/layout/IconCircleLabelList"/>
    <dgm:cxn modelId="{83CE7461-FF36-43AC-8813-2D9856B35288}" type="presParOf" srcId="{97DA6B86-DAD6-4378-A6B3-640490A07AE8}" destId="{89C7A46C-8F38-44E6-A8BE-E342827B32DA}" srcOrd="0" destOrd="0" presId="urn:microsoft.com/office/officeart/2018/5/layout/IconCircleLabelList"/>
    <dgm:cxn modelId="{ABF9F49B-5AE0-427B-97AF-19DDEBAC81F0}" type="presParOf" srcId="{97DA6B86-DAD6-4378-A6B3-640490A07AE8}" destId="{811ADFC1-467A-4672-A0CE-720BF8DBE396}" srcOrd="1" destOrd="0" presId="urn:microsoft.com/office/officeart/2018/5/layout/IconCircleLabelList"/>
    <dgm:cxn modelId="{A7AD0740-B7B1-4CB6-935E-306BF708F181}" type="presParOf" srcId="{97DA6B86-DAD6-4378-A6B3-640490A07AE8}" destId="{8429CF6A-9C8F-48CE-B20C-4BF859122104}" srcOrd="2" destOrd="0" presId="urn:microsoft.com/office/officeart/2018/5/layout/IconCircleLabelList"/>
    <dgm:cxn modelId="{3371B6FC-DA5E-4FDF-86D6-0371E1D39304}" type="presParOf" srcId="{97DA6B86-DAD6-4378-A6B3-640490A07AE8}" destId="{52766759-FD94-40DE-8C6B-72D0578D361A}" srcOrd="3" destOrd="0" presId="urn:microsoft.com/office/officeart/2018/5/layout/IconCircleLabelList"/>
    <dgm:cxn modelId="{D2B96D75-C634-451A-848A-B80ECA9BC6C8}" type="presParOf" srcId="{B750F25D-8008-43D6-B83F-5AF99692AAF7}" destId="{7E4A93AD-D359-4C07-BE06-4B483D2D373C}" srcOrd="1" destOrd="0" presId="urn:microsoft.com/office/officeart/2018/5/layout/IconCircleLabelList"/>
    <dgm:cxn modelId="{5C7587D8-D8F5-4B79-9926-15B44F6F4800}" type="presParOf" srcId="{B750F25D-8008-43D6-B83F-5AF99692AAF7}" destId="{AA5A4595-6AF4-4F98-B70C-808E0ECEA45A}" srcOrd="2" destOrd="0" presId="urn:microsoft.com/office/officeart/2018/5/layout/IconCircleLabelList"/>
    <dgm:cxn modelId="{C47A6DBA-0FE2-4685-B08E-F4605004A27B}" type="presParOf" srcId="{AA5A4595-6AF4-4F98-B70C-808E0ECEA45A}" destId="{96136755-35CF-4ACA-8A95-9B323E5835A2}" srcOrd="0" destOrd="0" presId="urn:microsoft.com/office/officeart/2018/5/layout/IconCircleLabelList"/>
    <dgm:cxn modelId="{9528146F-CD0D-4089-934D-3FF1B3A43F86}" type="presParOf" srcId="{AA5A4595-6AF4-4F98-B70C-808E0ECEA45A}" destId="{2304B0CD-FF24-41F1-AA1A-A3977A400838}" srcOrd="1" destOrd="0" presId="urn:microsoft.com/office/officeart/2018/5/layout/IconCircleLabelList"/>
    <dgm:cxn modelId="{A9AAC5DB-7D66-46E2-A2BC-0BF6DDA12077}" type="presParOf" srcId="{AA5A4595-6AF4-4F98-B70C-808E0ECEA45A}" destId="{060BB868-2B8F-4F61-90A1-DF79E329C399}" srcOrd="2" destOrd="0" presId="urn:microsoft.com/office/officeart/2018/5/layout/IconCircleLabelList"/>
    <dgm:cxn modelId="{565DF9AD-8933-4B6C-A51E-9442CF9D717C}" type="presParOf" srcId="{AA5A4595-6AF4-4F98-B70C-808E0ECEA45A}" destId="{FBFAC183-EF84-4FF5-A370-35BD9F553B78}" srcOrd="3" destOrd="0" presId="urn:microsoft.com/office/officeart/2018/5/layout/IconCircleLabelList"/>
    <dgm:cxn modelId="{1846F3A4-0B2A-4D55-88DB-817577E85CCA}" type="presParOf" srcId="{B750F25D-8008-43D6-B83F-5AF99692AAF7}" destId="{C4F3135D-FC3E-4569-AEF7-E21AD7681B5E}" srcOrd="3" destOrd="0" presId="urn:microsoft.com/office/officeart/2018/5/layout/IconCircleLabelList"/>
    <dgm:cxn modelId="{07E674F5-33B1-4E5F-AC58-1219F59686AD}" type="presParOf" srcId="{B750F25D-8008-43D6-B83F-5AF99692AAF7}" destId="{2DD52397-0D90-4A7B-A673-5D44DD4E8A41}" srcOrd="4" destOrd="0" presId="urn:microsoft.com/office/officeart/2018/5/layout/IconCircleLabelList"/>
    <dgm:cxn modelId="{D72053F9-62CF-4A8E-8538-DC4D194C9D3A}" type="presParOf" srcId="{2DD52397-0D90-4A7B-A673-5D44DD4E8A41}" destId="{3A9AAEAD-79C7-48B0-AF8D-FD93C38AF663}" srcOrd="0" destOrd="0" presId="urn:microsoft.com/office/officeart/2018/5/layout/IconCircleLabelList"/>
    <dgm:cxn modelId="{173AA6BB-C6CD-4172-BEF9-50CE70CCBF88}" type="presParOf" srcId="{2DD52397-0D90-4A7B-A673-5D44DD4E8A41}" destId="{35FD1E4F-84F2-4546-8052-14BD26A5F488}" srcOrd="1" destOrd="0" presId="urn:microsoft.com/office/officeart/2018/5/layout/IconCircleLabelList"/>
    <dgm:cxn modelId="{38CD1A6D-16E9-4900-9E6F-89D177B749B3}" type="presParOf" srcId="{2DD52397-0D90-4A7B-A673-5D44DD4E8A41}" destId="{564BA930-A06B-4129-8D4D-00AF12555A30}" srcOrd="2" destOrd="0" presId="urn:microsoft.com/office/officeart/2018/5/layout/IconCircleLabelList"/>
    <dgm:cxn modelId="{2B0990F4-4F6F-4F0F-93F0-18B625A4C98E}" type="presParOf" srcId="{2DD52397-0D90-4A7B-A673-5D44DD4E8A41}" destId="{CBACC4A2-E922-4E72-ABBF-74B94701DDA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4832EE-6817-46EC-B17C-D1AD23068586}"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zh-CN" altLang="en-US"/>
        </a:p>
      </dgm:t>
    </dgm:pt>
    <dgm:pt modelId="{9AAF9F23-FA3D-4A2A-9896-034ED0F1286A}">
      <dgm:prSet phldrT="[文本]"/>
      <dgm:spPr/>
      <dgm:t>
        <a:bodyPr/>
        <a:lstStyle/>
        <a:p>
          <a:r>
            <a:rPr lang="zh-CN" altLang="en-US" dirty="0"/>
            <a:t>知识</a:t>
          </a:r>
        </a:p>
      </dgm:t>
    </dgm:pt>
    <dgm:pt modelId="{4F14B885-8B45-4A56-A4AF-3C1C91529C50}" type="parTrans" cxnId="{56A9B8F5-B203-4DF1-85D5-3E83F1172368}">
      <dgm:prSet/>
      <dgm:spPr/>
      <dgm:t>
        <a:bodyPr/>
        <a:lstStyle/>
        <a:p>
          <a:endParaRPr lang="zh-CN" altLang="en-US"/>
        </a:p>
      </dgm:t>
    </dgm:pt>
    <dgm:pt modelId="{F0863798-8435-459E-A75C-A1925A60538C}" type="sibTrans" cxnId="{56A9B8F5-B203-4DF1-85D5-3E83F1172368}">
      <dgm:prSet/>
      <dgm:spPr/>
      <dgm:t>
        <a:bodyPr/>
        <a:lstStyle/>
        <a:p>
          <a:endParaRPr lang="zh-CN" altLang="en-US"/>
        </a:p>
      </dgm:t>
    </dgm:pt>
    <dgm:pt modelId="{140E2B0D-8207-4E87-A051-BDC15A37EC38}">
      <dgm:prSet phldrT="[文本]"/>
      <dgm:spPr/>
      <dgm:t>
        <a:bodyPr/>
        <a:lstStyle/>
        <a:p>
          <a:r>
            <a:rPr lang="zh-CN" altLang="en-US" dirty="0"/>
            <a:t>智慧、学识</a:t>
          </a:r>
        </a:p>
      </dgm:t>
    </dgm:pt>
    <dgm:pt modelId="{2A58F0B4-2373-4C53-9002-EDB785B83713}" type="parTrans" cxnId="{55D9FA43-8FE3-4BFB-951E-A601503FA7AC}">
      <dgm:prSet/>
      <dgm:spPr/>
      <dgm:t>
        <a:bodyPr/>
        <a:lstStyle/>
        <a:p>
          <a:endParaRPr lang="zh-CN" altLang="en-US"/>
        </a:p>
      </dgm:t>
    </dgm:pt>
    <dgm:pt modelId="{A9F83F9A-D011-40A2-80EB-D103E1E66DB1}" type="sibTrans" cxnId="{55D9FA43-8FE3-4BFB-951E-A601503FA7AC}">
      <dgm:prSet/>
      <dgm:spPr/>
      <dgm:t>
        <a:bodyPr/>
        <a:lstStyle/>
        <a:p>
          <a:endParaRPr lang="zh-CN" altLang="en-US"/>
        </a:p>
      </dgm:t>
    </dgm:pt>
    <dgm:pt modelId="{A3914D1E-B5F3-4080-8314-AE60D71A3F76}">
      <dgm:prSet phldrT="[文本]"/>
      <dgm:spPr/>
      <dgm:t>
        <a:bodyPr/>
        <a:lstStyle/>
        <a:p>
          <a:r>
            <a:rPr lang="zh-CN" altLang="en-US" dirty="0"/>
            <a:t>精神</a:t>
          </a:r>
        </a:p>
      </dgm:t>
    </dgm:pt>
    <dgm:pt modelId="{2A9BEDD7-E585-4953-86F2-4D75AEF759FE}" type="parTrans" cxnId="{3E999A5C-9E2A-41AA-AC04-3BD965A4DCA2}">
      <dgm:prSet/>
      <dgm:spPr/>
      <dgm:t>
        <a:bodyPr/>
        <a:lstStyle/>
        <a:p>
          <a:endParaRPr lang="zh-CN" altLang="en-US"/>
        </a:p>
      </dgm:t>
    </dgm:pt>
    <dgm:pt modelId="{812DC602-6BCB-4CF5-B2C6-621D0C7177CE}" type="sibTrans" cxnId="{3E999A5C-9E2A-41AA-AC04-3BD965A4DCA2}">
      <dgm:prSet/>
      <dgm:spPr/>
      <dgm:t>
        <a:bodyPr/>
        <a:lstStyle/>
        <a:p>
          <a:endParaRPr lang="zh-CN" altLang="en-US"/>
        </a:p>
      </dgm:t>
    </dgm:pt>
    <dgm:pt modelId="{52BA61DC-6BDA-46A7-AFD7-48D232F63BB7}">
      <dgm:prSet phldrT="[文本]"/>
      <dgm:spPr/>
      <dgm:t>
        <a:bodyPr/>
        <a:lstStyle/>
        <a:p>
          <a:r>
            <a:rPr lang="zh-CN" altLang="en-US" dirty="0"/>
            <a:t>精神内在、升华</a:t>
          </a:r>
        </a:p>
      </dgm:t>
    </dgm:pt>
    <dgm:pt modelId="{A598716A-3337-4BF6-9666-E9089602033A}" type="parTrans" cxnId="{96A4A70B-0DDC-48AA-8BF0-8E448D477153}">
      <dgm:prSet/>
      <dgm:spPr/>
      <dgm:t>
        <a:bodyPr/>
        <a:lstStyle/>
        <a:p>
          <a:endParaRPr lang="zh-CN" altLang="en-US"/>
        </a:p>
      </dgm:t>
    </dgm:pt>
    <dgm:pt modelId="{F5ED5E19-4F72-4CE6-BFF2-ABCD9658F3D1}" type="sibTrans" cxnId="{96A4A70B-0DDC-48AA-8BF0-8E448D477153}">
      <dgm:prSet/>
      <dgm:spPr/>
      <dgm:t>
        <a:bodyPr/>
        <a:lstStyle/>
        <a:p>
          <a:endParaRPr lang="zh-CN" altLang="en-US"/>
        </a:p>
      </dgm:t>
    </dgm:pt>
    <dgm:pt modelId="{05F5B292-15C6-4A2E-9391-1C51E28FC49A}">
      <dgm:prSet phldrT="[文本]"/>
      <dgm:spPr/>
      <dgm:t>
        <a:bodyPr/>
        <a:lstStyle/>
        <a:p>
          <a:r>
            <a:rPr lang="zh-CN" altLang="en-US" dirty="0"/>
            <a:t>修养</a:t>
          </a:r>
        </a:p>
      </dgm:t>
    </dgm:pt>
    <dgm:pt modelId="{12C87904-4FDD-4349-903C-E161F151BA3E}" type="parTrans" cxnId="{BF4C735F-8F0B-4311-802B-361F880CDA53}">
      <dgm:prSet/>
      <dgm:spPr/>
      <dgm:t>
        <a:bodyPr/>
        <a:lstStyle/>
        <a:p>
          <a:endParaRPr lang="zh-CN" altLang="en-US"/>
        </a:p>
      </dgm:t>
    </dgm:pt>
    <dgm:pt modelId="{55E9C0F0-F685-46D5-B4ED-3CB0CC8A9CD8}" type="sibTrans" cxnId="{BF4C735F-8F0B-4311-802B-361F880CDA53}">
      <dgm:prSet/>
      <dgm:spPr/>
      <dgm:t>
        <a:bodyPr/>
        <a:lstStyle/>
        <a:p>
          <a:endParaRPr lang="zh-CN" altLang="en-US"/>
        </a:p>
      </dgm:t>
    </dgm:pt>
    <dgm:pt modelId="{D47F2BA2-EE6C-4917-B88D-84D0AA58FE2A}">
      <dgm:prSet phldrT="[文本]"/>
      <dgm:spPr/>
      <dgm:t>
        <a:bodyPr/>
        <a:lstStyle/>
        <a:p>
          <a:r>
            <a:rPr lang="zh-CN" altLang="en-US" dirty="0"/>
            <a:t>内涵、涵养</a:t>
          </a:r>
        </a:p>
      </dgm:t>
    </dgm:pt>
    <dgm:pt modelId="{752D11EA-094F-477E-9129-6B6C7227F482}" type="parTrans" cxnId="{3BEA3EA2-D45D-4B05-862C-97748A81CB49}">
      <dgm:prSet/>
      <dgm:spPr/>
      <dgm:t>
        <a:bodyPr/>
        <a:lstStyle/>
        <a:p>
          <a:endParaRPr lang="zh-CN" altLang="en-US"/>
        </a:p>
      </dgm:t>
    </dgm:pt>
    <dgm:pt modelId="{05D909E8-AD2B-4F19-BDBA-2B33E6EC5702}" type="sibTrans" cxnId="{3BEA3EA2-D45D-4B05-862C-97748A81CB49}">
      <dgm:prSet/>
      <dgm:spPr/>
      <dgm:t>
        <a:bodyPr/>
        <a:lstStyle/>
        <a:p>
          <a:endParaRPr lang="zh-CN" altLang="en-US"/>
        </a:p>
      </dgm:t>
    </dgm:pt>
    <dgm:pt modelId="{1407B43E-0828-40F7-AC02-4E4F3A92778B}" type="pres">
      <dgm:prSet presAssocID="{844832EE-6817-46EC-B17C-D1AD23068586}" presName="Name0" presStyleCnt="0">
        <dgm:presLayoutVars>
          <dgm:chMax/>
          <dgm:chPref/>
          <dgm:dir/>
          <dgm:animLvl val="lvl"/>
        </dgm:presLayoutVars>
      </dgm:prSet>
      <dgm:spPr/>
    </dgm:pt>
    <dgm:pt modelId="{E1C7CCA9-AD38-4380-A152-3E5F27C14B2F}" type="pres">
      <dgm:prSet presAssocID="{9AAF9F23-FA3D-4A2A-9896-034ED0F1286A}" presName="composite" presStyleCnt="0"/>
      <dgm:spPr/>
    </dgm:pt>
    <dgm:pt modelId="{31230896-16DE-4A82-BB7C-F89E7FE222A5}" type="pres">
      <dgm:prSet presAssocID="{9AAF9F23-FA3D-4A2A-9896-034ED0F1286A}" presName="Parent1" presStyleLbl="node1" presStyleIdx="0" presStyleCnt="6">
        <dgm:presLayoutVars>
          <dgm:chMax val="1"/>
          <dgm:chPref val="1"/>
          <dgm:bulletEnabled val="1"/>
        </dgm:presLayoutVars>
      </dgm:prSet>
      <dgm:spPr/>
    </dgm:pt>
    <dgm:pt modelId="{D187BDCD-6840-4DEE-91DB-5499EA96AA85}" type="pres">
      <dgm:prSet presAssocID="{9AAF9F23-FA3D-4A2A-9896-034ED0F1286A}" presName="Childtext1" presStyleLbl="revTx" presStyleIdx="0" presStyleCnt="3">
        <dgm:presLayoutVars>
          <dgm:chMax val="0"/>
          <dgm:chPref val="0"/>
          <dgm:bulletEnabled val="1"/>
        </dgm:presLayoutVars>
      </dgm:prSet>
      <dgm:spPr/>
    </dgm:pt>
    <dgm:pt modelId="{FC340230-BC95-48A7-8FB7-E130279E0BEA}" type="pres">
      <dgm:prSet presAssocID="{9AAF9F23-FA3D-4A2A-9896-034ED0F1286A}" presName="BalanceSpacing" presStyleCnt="0"/>
      <dgm:spPr/>
    </dgm:pt>
    <dgm:pt modelId="{6A3CCD09-0EBF-4AB8-87BD-34BBE17712CC}" type="pres">
      <dgm:prSet presAssocID="{9AAF9F23-FA3D-4A2A-9896-034ED0F1286A}" presName="BalanceSpacing1" presStyleCnt="0"/>
      <dgm:spPr/>
    </dgm:pt>
    <dgm:pt modelId="{986B4C2D-E8C4-45AB-83A9-1036F18E6012}" type="pres">
      <dgm:prSet presAssocID="{F0863798-8435-459E-A75C-A1925A60538C}" presName="Accent1Text" presStyleLbl="node1" presStyleIdx="1" presStyleCnt="6"/>
      <dgm:spPr/>
    </dgm:pt>
    <dgm:pt modelId="{C26F934D-2BA6-401A-81E5-DF3D664C816F}" type="pres">
      <dgm:prSet presAssocID="{F0863798-8435-459E-A75C-A1925A60538C}" presName="spaceBetweenRectangles" presStyleCnt="0"/>
      <dgm:spPr/>
    </dgm:pt>
    <dgm:pt modelId="{3A6E3DCD-E20E-4696-A05E-5F13806D4BD1}" type="pres">
      <dgm:prSet presAssocID="{A3914D1E-B5F3-4080-8314-AE60D71A3F76}" presName="composite" presStyleCnt="0"/>
      <dgm:spPr/>
    </dgm:pt>
    <dgm:pt modelId="{B33E6739-BE74-4CE9-A0A5-FB17338B60AF}" type="pres">
      <dgm:prSet presAssocID="{A3914D1E-B5F3-4080-8314-AE60D71A3F76}" presName="Parent1" presStyleLbl="node1" presStyleIdx="2" presStyleCnt="6">
        <dgm:presLayoutVars>
          <dgm:chMax val="1"/>
          <dgm:chPref val="1"/>
          <dgm:bulletEnabled val="1"/>
        </dgm:presLayoutVars>
      </dgm:prSet>
      <dgm:spPr/>
    </dgm:pt>
    <dgm:pt modelId="{734C7CF5-8E8B-436C-AD19-A0CB086E776C}" type="pres">
      <dgm:prSet presAssocID="{A3914D1E-B5F3-4080-8314-AE60D71A3F76}" presName="Childtext1" presStyleLbl="revTx" presStyleIdx="1" presStyleCnt="3" custScaleX="77930" custLinFactNeighborX="15013">
        <dgm:presLayoutVars>
          <dgm:chMax val="0"/>
          <dgm:chPref val="0"/>
          <dgm:bulletEnabled val="1"/>
        </dgm:presLayoutVars>
      </dgm:prSet>
      <dgm:spPr/>
    </dgm:pt>
    <dgm:pt modelId="{86C73023-96FB-419F-AFB8-3D6EF7D74CA9}" type="pres">
      <dgm:prSet presAssocID="{A3914D1E-B5F3-4080-8314-AE60D71A3F76}" presName="BalanceSpacing" presStyleCnt="0"/>
      <dgm:spPr/>
    </dgm:pt>
    <dgm:pt modelId="{EAA2B801-5CF9-46C7-B482-D1AF3290EC1E}" type="pres">
      <dgm:prSet presAssocID="{A3914D1E-B5F3-4080-8314-AE60D71A3F76}" presName="BalanceSpacing1" presStyleCnt="0"/>
      <dgm:spPr/>
    </dgm:pt>
    <dgm:pt modelId="{54907BBD-252F-49CF-8592-164F18D41611}" type="pres">
      <dgm:prSet presAssocID="{812DC602-6BCB-4CF5-B2C6-621D0C7177CE}" presName="Accent1Text" presStyleLbl="node1" presStyleIdx="3" presStyleCnt="6"/>
      <dgm:spPr/>
    </dgm:pt>
    <dgm:pt modelId="{057A4BD0-3DDB-45A4-84B5-F51493B8EEA3}" type="pres">
      <dgm:prSet presAssocID="{812DC602-6BCB-4CF5-B2C6-621D0C7177CE}" presName="spaceBetweenRectangles" presStyleCnt="0"/>
      <dgm:spPr/>
    </dgm:pt>
    <dgm:pt modelId="{586CA604-075C-41F4-99A0-342ABA394982}" type="pres">
      <dgm:prSet presAssocID="{05F5B292-15C6-4A2E-9391-1C51E28FC49A}" presName="composite" presStyleCnt="0"/>
      <dgm:spPr/>
    </dgm:pt>
    <dgm:pt modelId="{31AE1C82-F22B-40D3-8165-2E5122230EE6}" type="pres">
      <dgm:prSet presAssocID="{05F5B292-15C6-4A2E-9391-1C51E28FC49A}" presName="Parent1" presStyleLbl="node1" presStyleIdx="4" presStyleCnt="6">
        <dgm:presLayoutVars>
          <dgm:chMax val="1"/>
          <dgm:chPref val="1"/>
          <dgm:bulletEnabled val="1"/>
        </dgm:presLayoutVars>
      </dgm:prSet>
      <dgm:spPr/>
    </dgm:pt>
    <dgm:pt modelId="{1A1B8D58-0407-4080-AE77-A61A8A424417}" type="pres">
      <dgm:prSet presAssocID="{05F5B292-15C6-4A2E-9391-1C51E28FC49A}" presName="Childtext1" presStyleLbl="revTx" presStyleIdx="2" presStyleCnt="3">
        <dgm:presLayoutVars>
          <dgm:chMax val="0"/>
          <dgm:chPref val="0"/>
          <dgm:bulletEnabled val="1"/>
        </dgm:presLayoutVars>
      </dgm:prSet>
      <dgm:spPr/>
    </dgm:pt>
    <dgm:pt modelId="{AE5E5FE3-8E4E-4401-A514-E79C5D3B3EC3}" type="pres">
      <dgm:prSet presAssocID="{05F5B292-15C6-4A2E-9391-1C51E28FC49A}" presName="BalanceSpacing" presStyleCnt="0"/>
      <dgm:spPr/>
    </dgm:pt>
    <dgm:pt modelId="{762CEECD-4A9C-4193-B673-37EB48F1BE7A}" type="pres">
      <dgm:prSet presAssocID="{05F5B292-15C6-4A2E-9391-1C51E28FC49A}" presName="BalanceSpacing1" presStyleCnt="0"/>
      <dgm:spPr/>
    </dgm:pt>
    <dgm:pt modelId="{2D3A493E-97D6-474C-9146-A3C9133B72F1}" type="pres">
      <dgm:prSet presAssocID="{55E9C0F0-F685-46D5-B4ED-3CB0CC8A9CD8}" presName="Accent1Text" presStyleLbl="node1" presStyleIdx="5" presStyleCnt="6"/>
      <dgm:spPr/>
    </dgm:pt>
  </dgm:ptLst>
  <dgm:cxnLst>
    <dgm:cxn modelId="{70378F02-E63A-4F20-B01B-64C6D8097A35}" type="presOf" srcId="{55E9C0F0-F685-46D5-B4ED-3CB0CC8A9CD8}" destId="{2D3A493E-97D6-474C-9146-A3C9133B72F1}" srcOrd="0" destOrd="0" presId="urn:microsoft.com/office/officeart/2008/layout/AlternatingHexagons"/>
    <dgm:cxn modelId="{96A4A70B-0DDC-48AA-8BF0-8E448D477153}" srcId="{A3914D1E-B5F3-4080-8314-AE60D71A3F76}" destId="{52BA61DC-6BDA-46A7-AFD7-48D232F63BB7}" srcOrd="0" destOrd="0" parTransId="{A598716A-3337-4BF6-9666-E9089602033A}" sibTransId="{F5ED5E19-4F72-4CE6-BFF2-ABCD9658F3D1}"/>
    <dgm:cxn modelId="{AC86CC1C-2A76-4C1C-8B85-CD60BADA27EF}" type="presOf" srcId="{05F5B292-15C6-4A2E-9391-1C51E28FC49A}" destId="{31AE1C82-F22B-40D3-8165-2E5122230EE6}" srcOrd="0" destOrd="0" presId="urn:microsoft.com/office/officeart/2008/layout/AlternatingHexagons"/>
    <dgm:cxn modelId="{3E999A5C-9E2A-41AA-AC04-3BD965A4DCA2}" srcId="{844832EE-6817-46EC-B17C-D1AD23068586}" destId="{A3914D1E-B5F3-4080-8314-AE60D71A3F76}" srcOrd="1" destOrd="0" parTransId="{2A9BEDD7-E585-4953-86F2-4D75AEF759FE}" sibTransId="{812DC602-6BCB-4CF5-B2C6-621D0C7177CE}"/>
    <dgm:cxn modelId="{DE17BC5D-E99C-4719-B535-2DCE470F6525}" type="presOf" srcId="{A3914D1E-B5F3-4080-8314-AE60D71A3F76}" destId="{B33E6739-BE74-4CE9-A0A5-FB17338B60AF}" srcOrd="0" destOrd="0" presId="urn:microsoft.com/office/officeart/2008/layout/AlternatingHexagons"/>
    <dgm:cxn modelId="{BF4C735F-8F0B-4311-802B-361F880CDA53}" srcId="{844832EE-6817-46EC-B17C-D1AD23068586}" destId="{05F5B292-15C6-4A2E-9391-1C51E28FC49A}" srcOrd="2" destOrd="0" parTransId="{12C87904-4FDD-4349-903C-E161F151BA3E}" sibTransId="{55E9C0F0-F685-46D5-B4ED-3CB0CC8A9CD8}"/>
    <dgm:cxn modelId="{55D9FA43-8FE3-4BFB-951E-A601503FA7AC}" srcId="{9AAF9F23-FA3D-4A2A-9896-034ED0F1286A}" destId="{140E2B0D-8207-4E87-A051-BDC15A37EC38}" srcOrd="0" destOrd="0" parTransId="{2A58F0B4-2373-4C53-9002-EDB785B83713}" sibTransId="{A9F83F9A-D011-40A2-80EB-D103E1E66DB1}"/>
    <dgm:cxn modelId="{68D68664-770D-4A0D-B16A-523728ABA814}" type="presOf" srcId="{844832EE-6817-46EC-B17C-D1AD23068586}" destId="{1407B43E-0828-40F7-AC02-4E4F3A92778B}" srcOrd="0" destOrd="0" presId="urn:microsoft.com/office/officeart/2008/layout/AlternatingHexagons"/>
    <dgm:cxn modelId="{C3524B79-D1F7-466E-B704-2FF6E1BC69DE}" type="presOf" srcId="{9AAF9F23-FA3D-4A2A-9896-034ED0F1286A}" destId="{31230896-16DE-4A82-BB7C-F89E7FE222A5}" srcOrd="0" destOrd="0" presId="urn:microsoft.com/office/officeart/2008/layout/AlternatingHexagons"/>
    <dgm:cxn modelId="{EF765E90-1C0C-4B89-B03D-1F21C8C1006A}" type="presOf" srcId="{D47F2BA2-EE6C-4917-B88D-84D0AA58FE2A}" destId="{1A1B8D58-0407-4080-AE77-A61A8A424417}" srcOrd="0" destOrd="0" presId="urn:microsoft.com/office/officeart/2008/layout/AlternatingHexagons"/>
    <dgm:cxn modelId="{3BEA3EA2-D45D-4B05-862C-97748A81CB49}" srcId="{05F5B292-15C6-4A2E-9391-1C51E28FC49A}" destId="{D47F2BA2-EE6C-4917-B88D-84D0AA58FE2A}" srcOrd="0" destOrd="0" parTransId="{752D11EA-094F-477E-9129-6B6C7227F482}" sibTransId="{05D909E8-AD2B-4F19-BDBA-2B33E6EC5702}"/>
    <dgm:cxn modelId="{265481BD-74C8-47AC-8EDD-DE58A360ABCA}" type="presOf" srcId="{F0863798-8435-459E-A75C-A1925A60538C}" destId="{986B4C2D-E8C4-45AB-83A9-1036F18E6012}" srcOrd="0" destOrd="0" presId="urn:microsoft.com/office/officeart/2008/layout/AlternatingHexagons"/>
    <dgm:cxn modelId="{6A08E0C5-4A07-485D-8A37-A3E3A502C029}" type="presOf" srcId="{140E2B0D-8207-4E87-A051-BDC15A37EC38}" destId="{D187BDCD-6840-4DEE-91DB-5499EA96AA85}" srcOrd="0" destOrd="0" presId="urn:microsoft.com/office/officeart/2008/layout/AlternatingHexagons"/>
    <dgm:cxn modelId="{5C6D5FC6-6EED-4993-BF84-6000EE24A197}" type="presOf" srcId="{812DC602-6BCB-4CF5-B2C6-621D0C7177CE}" destId="{54907BBD-252F-49CF-8592-164F18D41611}" srcOrd="0" destOrd="0" presId="urn:microsoft.com/office/officeart/2008/layout/AlternatingHexagons"/>
    <dgm:cxn modelId="{56A9B8F5-B203-4DF1-85D5-3E83F1172368}" srcId="{844832EE-6817-46EC-B17C-D1AD23068586}" destId="{9AAF9F23-FA3D-4A2A-9896-034ED0F1286A}" srcOrd="0" destOrd="0" parTransId="{4F14B885-8B45-4A56-A4AF-3C1C91529C50}" sibTransId="{F0863798-8435-459E-A75C-A1925A60538C}"/>
    <dgm:cxn modelId="{2A1623FB-2288-43F1-8F5F-2815BD0CF46A}" type="presOf" srcId="{52BA61DC-6BDA-46A7-AFD7-48D232F63BB7}" destId="{734C7CF5-8E8B-436C-AD19-A0CB086E776C}" srcOrd="0" destOrd="0" presId="urn:microsoft.com/office/officeart/2008/layout/AlternatingHexagons"/>
    <dgm:cxn modelId="{6411C1FC-2D7D-4E02-9274-1943C6423743}" type="presParOf" srcId="{1407B43E-0828-40F7-AC02-4E4F3A92778B}" destId="{E1C7CCA9-AD38-4380-A152-3E5F27C14B2F}" srcOrd="0" destOrd="0" presId="urn:microsoft.com/office/officeart/2008/layout/AlternatingHexagons"/>
    <dgm:cxn modelId="{54060848-484E-4432-B60B-26114A87FB66}" type="presParOf" srcId="{E1C7CCA9-AD38-4380-A152-3E5F27C14B2F}" destId="{31230896-16DE-4A82-BB7C-F89E7FE222A5}" srcOrd="0" destOrd="0" presId="urn:microsoft.com/office/officeart/2008/layout/AlternatingHexagons"/>
    <dgm:cxn modelId="{5E76F045-E31F-4D38-8D90-3DB1E349D6A9}" type="presParOf" srcId="{E1C7CCA9-AD38-4380-A152-3E5F27C14B2F}" destId="{D187BDCD-6840-4DEE-91DB-5499EA96AA85}" srcOrd="1" destOrd="0" presId="urn:microsoft.com/office/officeart/2008/layout/AlternatingHexagons"/>
    <dgm:cxn modelId="{F67DF142-054C-45C7-A419-15225567DBBD}" type="presParOf" srcId="{E1C7CCA9-AD38-4380-A152-3E5F27C14B2F}" destId="{FC340230-BC95-48A7-8FB7-E130279E0BEA}" srcOrd="2" destOrd="0" presId="urn:microsoft.com/office/officeart/2008/layout/AlternatingHexagons"/>
    <dgm:cxn modelId="{29A06C70-D2D5-42D1-AAC3-EB5F35BCB2DE}" type="presParOf" srcId="{E1C7CCA9-AD38-4380-A152-3E5F27C14B2F}" destId="{6A3CCD09-0EBF-4AB8-87BD-34BBE17712CC}" srcOrd="3" destOrd="0" presId="urn:microsoft.com/office/officeart/2008/layout/AlternatingHexagons"/>
    <dgm:cxn modelId="{01F707D6-9F5B-4513-A828-DEA35578737C}" type="presParOf" srcId="{E1C7CCA9-AD38-4380-A152-3E5F27C14B2F}" destId="{986B4C2D-E8C4-45AB-83A9-1036F18E6012}" srcOrd="4" destOrd="0" presId="urn:microsoft.com/office/officeart/2008/layout/AlternatingHexagons"/>
    <dgm:cxn modelId="{70C1E144-D346-4374-B8DC-41B4E1BFC166}" type="presParOf" srcId="{1407B43E-0828-40F7-AC02-4E4F3A92778B}" destId="{C26F934D-2BA6-401A-81E5-DF3D664C816F}" srcOrd="1" destOrd="0" presId="urn:microsoft.com/office/officeart/2008/layout/AlternatingHexagons"/>
    <dgm:cxn modelId="{32E097FB-8AF2-4A0C-B32C-C1F24A168378}" type="presParOf" srcId="{1407B43E-0828-40F7-AC02-4E4F3A92778B}" destId="{3A6E3DCD-E20E-4696-A05E-5F13806D4BD1}" srcOrd="2" destOrd="0" presId="urn:microsoft.com/office/officeart/2008/layout/AlternatingHexagons"/>
    <dgm:cxn modelId="{678AA2A1-BE65-4D42-BC42-561ACE79C997}" type="presParOf" srcId="{3A6E3DCD-E20E-4696-A05E-5F13806D4BD1}" destId="{B33E6739-BE74-4CE9-A0A5-FB17338B60AF}" srcOrd="0" destOrd="0" presId="urn:microsoft.com/office/officeart/2008/layout/AlternatingHexagons"/>
    <dgm:cxn modelId="{15A2021D-D4C2-4C17-829D-2F821769B112}" type="presParOf" srcId="{3A6E3DCD-E20E-4696-A05E-5F13806D4BD1}" destId="{734C7CF5-8E8B-436C-AD19-A0CB086E776C}" srcOrd="1" destOrd="0" presId="urn:microsoft.com/office/officeart/2008/layout/AlternatingHexagons"/>
    <dgm:cxn modelId="{A8D942AA-2BBB-4607-87AF-278C1D2E762F}" type="presParOf" srcId="{3A6E3DCD-E20E-4696-A05E-5F13806D4BD1}" destId="{86C73023-96FB-419F-AFB8-3D6EF7D74CA9}" srcOrd="2" destOrd="0" presId="urn:microsoft.com/office/officeart/2008/layout/AlternatingHexagons"/>
    <dgm:cxn modelId="{40AD2303-8636-44B8-89AF-60E78ED03D1A}" type="presParOf" srcId="{3A6E3DCD-E20E-4696-A05E-5F13806D4BD1}" destId="{EAA2B801-5CF9-46C7-B482-D1AF3290EC1E}" srcOrd="3" destOrd="0" presId="urn:microsoft.com/office/officeart/2008/layout/AlternatingHexagons"/>
    <dgm:cxn modelId="{51E0FE5A-65B3-4314-904F-39BCB6791AC3}" type="presParOf" srcId="{3A6E3DCD-E20E-4696-A05E-5F13806D4BD1}" destId="{54907BBD-252F-49CF-8592-164F18D41611}" srcOrd="4" destOrd="0" presId="urn:microsoft.com/office/officeart/2008/layout/AlternatingHexagons"/>
    <dgm:cxn modelId="{68FF57ED-CD4C-41F3-B4BA-7E34897D8D6B}" type="presParOf" srcId="{1407B43E-0828-40F7-AC02-4E4F3A92778B}" destId="{057A4BD0-3DDB-45A4-84B5-F51493B8EEA3}" srcOrd="3" destOrd="0" presId="urn:microsoft.com/office/officeart/2008/layout/AlternatingHexagons"/>
    <dgm:cxn modelId="{C5C277E1-5786-47BF-94DB-FEB9FB14B738}" type="presParOf" srcId="{1407B43E-0828-40F7-AC02-4E4F3A92778B}" destId="{586CA604-075C-41F4-99A0-342ABA394982}" srcOrd="4" destOrd="0" presId="urn:microsoft.com/office/officeart/2008/layout/AlternatingHexagons"/>
    <dgm:cxn modelId="{BA305DA0-05FE-4762-BB2C-6E0188C9E3AA}" type="presParOf" srcId="{586CA604-075C-41F4-99A0-342ABA394982}" destId="{31AE1C82-F22B-40D3-8165-2E5122230EE6}" srcOrd="0" destOrd="0" presId="urn:microsoft.com/office/officeart/2008/layout/AlternatingHexagons"/>
    <dgm:cxn modelId="{8E5B2190-C3F1-49E9-9D4A-EC2DCB8308BF}" type="presParOf" srcId="{586CA604-075C-41F4-99A0-342ABA394982}" destId="{1A1B8D58-0407-4080-AE77-A61A8A424417}" srcOrd="1" destOrd="0" presId="urn:microsoft.com/office/officeart/2008/layout/AlternatingHexagons"/>
    <dgm:cxn modelId="{C3D32B77-8F83-4F12-9BE4-D5D8D76C32F9}" type="presParOf" srcId="{586CA604-075C-41F4-99A0-342ABA394982}" destId="{AE5E5FE3-8E4E-4401-A514-E79C5D3B3EC3}" srcOrd="2" destOrd="0" presId="urn:microsoft.com/office/officeart/2008/layout/AlternatingHexagons"/>
    <dgm:cxn modelId="{CF537037-BDE2-4F39-8928-C38732A101B8}" type="presParOf" srcId="{586CA604-075C-41F4-99A0-342ABA394982}" destId="{762CEECD-4A9C-4193-B673-37EB48F1BE7A}" srcOrd="3" destOrd="0" presId="urn:microsoft.com/office/officeart/2008/layout/AlternatingHexagons"/>
    <dgm:cxn modelId="{B928EBCA-C907-462F-8165-E769E5294E9F}" type="presParOf" srcId="{586CA604-075C-41F4-99A0-342ABA394982}" destId="{2D3A493E-97D6-474C-9146-A3C9133B72F1}"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15E8FA-7DE7-0B43-8AB4-52EC8682031D}" type="doc">
      <dgm:prSet loTypeId="urn:microsoft.com/office/officeart/2005/8/layout/venn2" loCatId="" qsTypeId="urn:microsoft.com/office/officeart/2005/8/quickstyle/simple1" qsCatId="simple" csTypeId="urn:microsoft.com/office/officeart/2005/8/colors/accent1_2" csCatId="accent1" phldr="1"/>
      <dgm:spPr/>
    </dgm:pt>
    <dgm:pt modelId="{F1C6FD45-71DB-254E-B519-497D7FB01B4D}">
      <dgm:prSet phldrT="[文本]" custT="1"/>
      <dgm:spPr/>
      <dgm:t>
        <a:bodyPr/>
        <a:lstStyle/>
        <a:p>
          <a:r>
            <a:rPr lang="zh-CN" altLang="en-US" sz="2000" dirty="0"/>
            <a:t>器物</a:t>
          </a:r>
        </a:p>
      </dgm:t>
    </dgm:pt>
    <dgm:pt modelId="{C7AC0112-FA88-C146-B321-5FF57169D8FE}" type="parTrans" cxnId="{8F2767CA-72A3-484E-9F37-2D345D3A967A}">
      <dgm:prSet/>
      <dgm:spPr/>
      <dgm:t>
        <a:bodyPr/>
        <a:lstStyle/>
        <a:p>
          <a:endParaRPr lang="zh-CN" altLang="en-US"/>
        </a:p>
      </dgm:t>
    </dgm:pt>
    <dgm:pt modelId="{B6A7F66A-7446-DC4C-8015-969877653C08}" type="sibTrans" cxnId="{8F2767CA-72A3-484E-9F37-2D345D3A967A}">
      <dgm:prSet/>
      <dgm:spPr/>
      <dgm:t>
        <a:bodyPr/>
        <a:lstStyle/>
        <a:p>
          <a:endParaRPr lang="zh-CN" altLang="en-US"/>
        </a:p>
      </dgm:t>
    </dgm:pt>
    <dgm:pt modelId="{16F3CDF4-40B4-A54F-B304-D6D27E092418}">
      <dgm:prSet phldrT="[文本]" custT="1"/>
      <dgm:spPr/>
      <dgm:t>
        <a:bodyPr/>
        <a:lstStyle/>
        <a:p>
          <a:r>
            <a:rPr lang="zh-CN" altLang="en-US" sz="2000" dirty="0"/>
            <a:t>制度</a:t>
          </a:r>
        </a:p>
      </dgm:t>
    </dgm:pt>
    <dgm:pt modelId="{257039C6-DE0F-AE4A-905D-F718D72C9703}" type="parTrans" cxnId="{F3146139-2C70-4042-AC27-BBBAF87C573E}">
      <dgm:prSet/>
      <dgm:spPr/>
      <dgm:t>
        <a:bodyPr/>
        <a:lstStyle/>
        <a:p>
          <a:endParaRPr lang="zh-CN" altLang="en-US"/>
        </a:p>
      </dgm:t>
    </dgm:pt>
    <dgm:pt modelId="{AA4ADD8F-1694-9149-BB0B-1FDB954C82B8}" type="sibTrans" cxnId="{F3146139-2C70-4042-AC27-BBBAF87C573E}">
      <dgm:prSet/>
      <dgm:spPr/>
      <dgm:t>
        <a:bodyPr/>
        <a:lstStyle/>
        <a:p>
          <a:endParaRPr lang="zh-CN" altLang="en-US"/>
        </a:p>
      </dgm:t>
    </dgm:pt>
    <dgm:pt modelId="{EEB6E041-F31E-8B43-975B-5FA7EC3AB579}">
      <dgm:prSet phldrT="[文本]" custT="1"/>
      <dgm:spPr/>
      <dgm:t>
        <a:bodyPr/>
        <a:lstStyle/>
        <a:p>
          <a:r>
            <a:rPr lang="zh-CN" altLang="en-US" sz="2000" dirty="0"/>
            <a:t>精神</a:t>
          </a:r>
        </a:p>
      </dgm:t>
    </dgm:pt>
    <dgm:pt modelId="{1F6619E4-7B0B-3E48-9E1D-F1F3A96726F5}" type="parTrans" cxnId="{A0411298-01AB-E44D-9C32-2AFC7BED0D6B}">
      <dgm:prSet/>
      <dgm:spPr/>
      <dgm:t>
        <a:bodyPr/>
        <a:lstStyle/>
        <a:p>
          <a:endParaRPr lang="zh-CN" altLang="en-US"/>
        </a:p>
      </dgm:t>
    </dgm:pt>
    <dgm:pt modelId="{E9AD9CBE-B465-ED4F-A7B9-3F577A59DC41}" type="sibTrans" cxnId="{A0411298-01AB-E44D-9C32-2AFC7BED0D6B}">
      <dgm:prSet/>
      <dgm:spPr/>
      <dgm:t>
        <a:bodyPr/>
        <a:lstStyle/>
        <a:p>
          <a:endParaRPr lang="zh-CN" altLang="en-US"/>
        </a:p>
      </dgm:t>
    </dgm:pt>
    <dgm:pt modelId="{D6408406-D4E9-0546-AD1A-006F9FADF938}" type="pres">
      <dgm:prSet presAssocID="{D715E8FA-7DE7-0B43-8AB4-52EC8682031D}" presName="Name0" presStyleCnt="0">
        <dgm:presLayoutVars>
          <dgm:chMax val="7"/>
          <dgm:resizeHandles val="exact"/>
        </dgm:presLayoutVars>
      </dgm:prSet>
      <dgm:spPr/>
    </dgm:pt>
    <dgm:pt modelId="{DDBC0E1A-BF91-8944-A5EF-DF40D140F9EB}" type="pres">
      <dgm:prSet presAssocID="{D715E8FA-7DE7-0B43-8AB4-52EC8682031D}" presName="comp1" presStyleCnt="0"/>
      <dgm:spPr/>
    </dgm:pt>
    <dgm:pt modelId="{D9127413-D6A4-414E-9754-D1D4539ED9C7}" type="pres">
      <dgm:prSet presAssocID="{D715E8FA-7DE7-0B43-8AB4-52EC8682031D}" presName="circle1" presStyleLbl="node1" presStyleIdx="0" presStyleCnt="3"/>
      <dgm:spPr/>
    </dgm:pt>
    <dgm:pt modelId="{36CFB4C5-E7E2-EB42-BE22-655A593B9DB9}" type="pres">
      <dgm:prSet presAssocID="{D715E8FA-7DE7-0B43-8AB4-52EC8682031D}" presName="c1text" presStyleLbl="node1" presStyleIdx="0" presStyleCnt="3">
        <dgm:presLayoutVars>
          <dgm:bulletEnabled val="1"/>
        </dgm:presLayoutVars>
      </dgm:prSet>
      <dgm:spPr/>
    </dgm:pt>
    <dgm:pt modelId="{E2BF3153-4D91-B247-9088-5B554874E2D4}" type="pres">
      <dgm:prSet presAssocID="{D715E8FA-7DE7-0B43-8AB4-52EC8682031D}" presName="comp2" presStyleCnt="0"/>
      <dgm:spPr/>
    </dgm:pt>
    <dgm:pt modelId="{5869D6B5-91DE-364F-97BA-2B9117D6CE19}" type="pres">
      <dgm:prSet presAssocID="{D715E8FA-7DE7-0B43-8AB4-52EC8682031D}" presName="circle2" presStyleLbl="node1" presStyleIdx="1" presStyleCnt="3"/>
      <dgm:spPr/>
    </dgm:pt>
    <dgm:pt modelId="{AC99DB5C-4A54-DF45-99EA-CC1228B97410}" type="pres">
      <dgm:prSet presAssocID="{D715E8FA-7DE7-0B43-8AB4-52EC8682031D}" presName="c2text" presStyleLbl="node1" presStyleIdx="1" presStyleCnt="3">
        <dgm:presLayoutVars>
          <dgm:bulletEnabled val="1"/>
        </dgm:presLayoutVars>
      </dgm:prSet>
      <dgm:spPr/>
    </dgm:pt>
    <dgm:pt modelId="{76B998D0-3873-514A-BD85-43F33D159198}" type="pres">
      <dgm:prSet presAssocID="{D715E8FA-7DE7-0B43-8AB4-52EC8682031D}" presName="comp3" presStyleCnt="0"/>
      <dgm:spPr/>
    </dgm:pt>
    <dgm:pt modelId="{ED3027ED-0A5A-8344-9882-8D690C031E3C}" type="pres">
      <dgm:prSet presAssocID="{D715E8FA-7DE7-0B43-8AB4-52EC8682031D}" presName="circle3" presStyleLbl="node1" presStyleIdx="2" presStyleCnt="3"/>
      <dgm:spPr/>
    </dgm:pt>
    <dgm:pt modelId="{C0AB8820-052E-9D4B-8A61-17ED07C513B7}" type="pres">
      <dgm:prSet presAssocID="{D715E8FA-7DE7-0B43-8AB4-52EC8682031D}" presName="c3text" presStyleLbl="node1" presStyleIdx="2" presStyleCnt="3">
        <dgm:presLayoutVars>
          <dgm:bulletEnabled val="1"/>
        </dgm:presLayoutVars>
      </dgm:prSet>
      <dgm:spPr/>
    </dgm:pt>
  </dgm:ptLst>
  <dgm:cxnLst>
    <dgm:cxn modelId="{F3146139-2C70-4042-AC27-BBBAF87C573E}" srcId="{D715E8FA-7DE7-0B43-8AB4-52EC8682031D}" destId="{16F3CDF4-40B4-A54F-B304-D6D27E092418}" srcOrd="1" destOrd="0" parTransId="{257039C6-DE0F-AE4A-905D-F718D72C9703}" sibTransId="{AA4ADD8F-1694-9149-BB0B-1FDB954C82B8}"/>
    <dgm:cxn modelId="{5E52683A-680B-514C-BCCA-43934440E56C}" type="presOf" srcId="{EEB6E041-F31E-8B43-975B-5FA7EC3AB579}" destId="{C0AB8820-052E-9D4B-8A61-17ED07C513B7}" srcOrd="1" destOrd="0" presId="urn:microsoft.com/office/officeart/2005/8/layout/venn2"/>
    <dgm:cxn modelId="{0448F765-B28D-FA4D-846E-C4196C0BEE9E}" type="presOf" srcId="{16F3CDF4-40B4-A54F-B304-D6D27E092418}" destId="{AC99DB5C-4A54-DF45-99EA-CC1228B97410}" srcOrd="1" destOrd="0" presId="urn:microsoft.com/office/officeart/2005/8/layout/venn2"/>
    <dgm:cxn modelId="{9D3C8E6B-CB8D-CA41-B2FD-02B66A96300A}" type="presOf" srcId="{F1C6FD45-71DB-254E-B519-497D7FB01B4D}" destId="{36CFB4C5-E7E2-EB42-BE22-655A593B9DB9}" srcOrd="1" destOrd="0" presId="urn:microsoft.com/office/officeart/2005/8/layout/venn2"/>
    <dgm:cxn modelId="{2DD9B98D-E281-394A-8C90-1FDAB33D07FB}" type="presOf" srcId="{F1C6FD45-71DB-254E-B519-497D7FB01B4D}" destId="{D9127413-D6A4-414E-9754-D1D4539ED9C7}" srcOrd="0" destOrd="0" presId="urn:microsoft.com/office/officeart/2005/8/layout/venn2"/>
    <dgm:cxn modelId="{A0411298-01AB-E44D-9C32-2AFC7BED0D6B}" srcId="{D715E8FA-7DE7-0B43-8AB4-52EC8682031D}" destId="{EEB6E041-F31E-8B43-975B-5FA7EC3AB579}" srcOrd="2" destOrd="0" parTransId="{1F6619E4-7B0B-3E48-9E1D-F1F3A96726F5}" sibTransId="{E9AD9CBE-B465-ED4F-A7B9-3F577A59DC41}"/>
    <dgm:cxn modelId="{C39A3CCA-4B57-6F40-AAEA-C48B6B8C3444}" type="presOf" srcId="{EEB6E041-F31E-8B43-975B-5FA7EC3AB579}" destId="{ED3027ED-0A5A-8344-9882-8D690C031E3C}" srcOrd="0" destOrd="0" presId="urn:microsoft.com/office/officeart/2005/8/layout/venn2"/>
    <dgm:cxn modelId="{8F2767CA-72A3-484E-9F37-2D345D3A967A}" srcId="{D715E8FA-7DE7-0B43-8AB4-52EC8682031D}" destId="{F1C6FD45-71DB-254E-B519-497D7FB01B4D}" srcOrd="0" destOrd="0" parTransId="{C7AC0112-FA88-C146-B321-5FF57169D8FE}" sibTransId="{B6A7F66A-7446-DC4C-8015-969877653C08}"/>
    <dgm:cxn modelId="{9497DCE9-B432-C742-9063-F6D0559116FF}" type="presOf" srcId="{16F3CDF4-40B4-A54F-B304-D6D27E092418}" destId="{5869D6B5-91DE-364F-97BA-2B9117D6CE19}" srcOrd="0" destOrd="0" presId="urn:microsoft.com/office/officeart/2005/8/layout/venn2"/>
    <dgm:cxn modelId="{2998E8E9-D9EA-EB48-8365-9AB7E78B4747}" type="presOf" srcId="{D715E8FA-7DE7-0B43-8AB4-52EC8682031D}" destId="{D6408406-D4E9-0546-AD1A-006F9FADF938}" srcOrd="0" destOrd="0" presId="urn:microsoft.com/office/officeart/2005/8/layout/venn2"/>
    <dgm:cxn modelId="{90502C9D-25E5-A74E-9110-69F12B326E24}" type="presParOf" srcId="{D6408406-D4E9-0546-AD1A-006F9FADF938}" destId="{DDBC0E1A-BF91-8944-A5EF-DF40D140F9EB}" srcOrd="0" destOrd="0" presId="urn:microsoft.com/office/officeart/2005/8/layout/venn2"/>
    <dgm:cxn modelId="{B02052EA-34CE-7841-AC42-2CE9CAB870B8}" type="presParOf" srcId="{DDBC0E1A-BF91-8944-A5EF-DF40D140F9EB}" destId="{D9127413-D6A4-414E-9754-D1D4539ED9C7}" srcOrd="0" destOrd="0" presId="urn:microsoft.com/office/officeart/2005/8/layout/venn2"/>
    <dgm:cxn modelId="{168E59DC-D506-7F43-9244-0E61D829FEBF}" type="presParOf" srcId="{DDBC0E1A-BF91-8944-A5EF-DF40D140F9EB}" destId="{36CFB4C5-E7E2-EB42-BE22-655A593B9DB9}" srcOrd="1" destOrd="0" presId="urn:microsoft.com/office/officeart/2005/8/layout/venn2"/>
    <dgm:cxn modelId="{BFB1850B-5249-DF4E-AD47-729D6B74EA13}" type="presParOf" srcId="{D6408406-D4E9-0546-AD1A-006F9FADF938}" destId="{E2BF3153-4D91-B247-9088-5B554874E2D4}" srcOrd="1" destOrd="0" presId="urn:microsoft.com/office/officeart/2005/8/layout/venn2"/>
    <dgm:cxn modelId="{00EEEC1E-B3C3-FD4B-9571-C18C76AF3E28}" type="presParOf" srcId="{E2BF3153-4D91-B247-9088-5B554874E2D4}" destId="{5869D6B5-91DE-364F-97BA-2B9117D6CE19}" srcOrd="0" destOrd="0" presId="urn:microsoft.com/office/officeart/2005/8/layout/venn2"/>
    <dgm:cxn modelId="{73BB7BC4-CE3A-1642-BA7D-028E53E16E80}" type="presParOf" srcId="{E2BF3153-4D91-B247-9088-5B554874E2D4}" destId="{AC99DB5C-4A54-DF45-99EA-CC1228B97410}" srcOrd="1" destOrd="0" presId="urn:microsoft.com/office/officeart/2005/8/layout/venn2"/>
    <dgm:cxn modelId="{8A2EFDCF-C8BC-1B4F-B7EE-FD75FF63CE7F}" type="presParOf" srcId="{D6408406-D4E9-0546-AD1A-006F9FADF938}" destId="{76B998D0-3873-514A-BD85-43F33D159198}" srcOrd="2" destOrd="0" presId="urn:microsoft.com/office/officeart/2005/8/layout/venn2"/>
    <dgm:cxn modelId="{6338B691-A8B2-F148-AFDA-33F3D6A6E836}" type="presParOf" srcId="{76B998D0-3873-514A-BD85-43F33D159198}" destId="{ED3027ED-0A5A-8344-9882-8D690C031E3C}" srcOrd="0" destOrd="0" presId="urn:microsoft.com/office/officeart/2005/8/layout/venn2"/>
    <dgm:cxn modelId="{F44A61FF-C64F-6F45-9B80-B651DCCF00C7}" type="presParOf" srcId="{76B998D0-3873-514A-BD85-43F33D159198}" destId="{C0AB8820-052E-9D4B-8A61-17ED07C513B7}"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9F6079-1725-4D86-9ED2-AF01F202089C}" type="doc">
      <dgm:prSet loTypeId="urn:microsoft.com/office/officeart/2008/layout/AscendingPictureAccentProcess" loCatId="picture" qsTypeId="urn:microsoft.com/office/officeart/2005/8/quickstyle/simple1" qsCatId="simple" csTypeId="urn:microsoft.com/office/officeart/2005/8/colors/colorful1" csCatId="colorful" phldr="1"/>
      <dgm:spPr/>
      <dgm:t>
        <a:bodyPr/>
        <a:lstStyle/>
        <a:p>
          <a:endParaRPr lang="zh-CN" altLang="en-US"/>
        </a:p>
      </dgm:t>
    </dgm:pt>
    <dgm:pt modelId="{5F56AD9B-18E1-4348-9D73-7D180B3CA035}">
      <dgm:prSet phldrT="[文本]"/>
      <dgm:spPr/>
      <dgm:t>
        <a:bodyPr/>
        <a:lstStyle/>
        <a:p>
          <a:r>
            <a:rPr lang="zh-CN" altLang="en-US" dirty="0"/>
            <a:t>在中国历史“长时段”中审视中国特色社会主义文化</a:t>
          </a:r>
        </a:p>
      </dgm:t>
    </dgm:pt>
    <dgm:pt modelId="{3461D916-08B6-470B-B386-C63449C01E68}" type="parTrans" cxnId="{6443BBE5-4599-4D67-B939-5C5090CC4D64}">
      <dgm:prSet/>
      <dgm:spPr/>
      <dgm:t>
        <a:bodyPr/>
        <a:lstStyle/>
        <a:p>
          <a:endParaRPr lang="zh-CN" altLang="en-US"/>
        </a:p>
      </dgm:t>
    </dgm:pt>
    <dgm:pt modelId="{43F53635-98F3-465C-84AD-4C107C033658}" type="sibTrans" cxnId="{6443BBE5-4599-4D67-B939-5C5090CC4D64}">
      <dgm:prSet/>
      <dgm:spPr/>
      <dgm:t>
        <a:bodyPr/>
        <a:lstStyle/>
        <a:p>
          <a:endParaRPr lang="zh-CN" altLang="en-US"/>
        </a:p>
      </dgm:t>
    </dgm:pt>
    <dgm:pt modelId="{FC0B7B2E-CC77-46D3-8105-42E8D599024C}">
      <dgm:prSet phldrT="[文本]"/>
      <dgm:spPr/>
      <dgm:t>
        <a:bodyPr/>
        <a:lstStyle/>
        <a:p>
          <a:r>
            <a:rPr lang="zh-CN" altLang="en-US" dirty="0"/>
            <a:t>从世界文明、全球视野看文化</a:t>
          </a:r>
        </a:p>
      </dgm:t>
    </dgm:pt>
    <dgm:pt modelId="{CA21ADDF-6A77-4C75-8B72-FB2849840462}" type="parTrans" cxnId="{5B59FDE9-C5AA-4DD9-AFE5-91CA60AC6347}">
      <dgm:prSet/>
      <dgm:spPr/>
      <dgm:t>
        <a:bodyPr/>
        <a:lstStyle/>
        <a:p>
          <a:endParaRPr lang="zh-CN" altLang="en-US"/>
        </a:p>
      </dgm:t>
    </dgm:pt>
    <dgm:pt modelId="{CC18AF13-0A43-483A-A588-E0638CDE618C}" type="sibTrans" cxnId="{5B59FDE9-C5AA-4DD9-AFE5-91CA60AC6347}">
      <dgm:prSet/>
      <dgm:spPr/>
      <dgm:t>
        <a:bodyPr/>
        <a:lstStyle/>
        <a:p>
          <a:endParaRPr lang="zh-CN" altLang="en-US"/>
        </a:p>
      </dgm:t>
    </dgm:pt>
    <dgm:pt modelId="{F872D2EA-94F9-42A8-A741-13D05EF8898B}" type="pres">
      <dgm:prSet presAssocID="{CA9F6079-1725-4D86-9ED2-AF01F202089C}" presName="Name0" presStyleCnt="0">
        <dgm:presLayoutVars>
          <dgm:chMax val="7"/>
          <dgm:chPref val="7"/>
          <dgm:dir/>
        </dgm:presLayoutVars>
      </dgm:prSet>
      <dgm:spPr/>
    </dgm:pt>
    <dgm:pt modelId="{4C59F428-F238-4F81-A0F1-642BC3371AF0}" type="pres">
      <dgm:prSet presAssocID="{CA9F6079-1725-4D86-9ED2-AF01F202089C}" presName="dot1" presStyleLbl="alignNode1" presStyleIdx="0" presStyleCnt="10"/>
      <dgm:spPr/>
    </dgm:pt>
    <dgm:pt modelId="{321B5C9E-2F38-4009-A384-4EBA36073F65}" type="pres">
      <dgm:prSet presAssocID="{CA9F6079-1725-4D86-9ED2-AF01F202089C}" presName="dot2" presStyleLbl="alignNode1" presStyleIdx="1" presStyleCnt="10"/>
      <dgm:spPr/>
    </dgm:pt>
    <dgm:pt modelId="{3644CE06-5213-45AB-9BC5-4B97A8F93A77}" type="pres">
      <dgm:prSet presAssocID="{CA9F6079-1725-4D86-9ED2-AF01F202089C}" presName="dot3" presStyleLbl="alignNode1" presStyleIdx="2" presStyleCnt="10"/>
      <dgm:spPr/>
    </dgm:pt>
    <dgm:pt modelId="{F942F2ED-FA06-48D0-90EC-0F5B36ABC87A}" type="pres">
      <dgm:prSet presAssocID="{CA9F6079-1725-4D86-9ED2-AF01F202089C}" presName="dotArrow1" presStyleLbl="alignNode1" presStyleIdx="3" presStyleCnt="10"/>
      <dgm:spPr/>
    </dgm:pt>
    <dgm:pt modelId="{7449E927-6F53-40E0-B64F-BB5DDAC1935F}" type="pres">
      <dgm:prSet presAssocID="{CA9F6079-1725-4D86-9ED2-AF01F202089C}" presName="dotArrow2" presStyleLbl="alignNode1" presStyleIdx="4" presStyleCnt="10"/>
      <dgm:spPr/>
    </dgm:pt>
    <dgm:pt modelId="{E5F9CA64-4760-4DC9-A1A3-159243A4E643}" type="pres">
      <dgm:prSet presAssocID="{CA9F6079-1725-4D86-9ED2-AF01F202089C}" presName="dotArrow3" presStyleLbl="alignNode1" presStyleIdx="5" presStyleCnt="10"/>
      <dgm:spPr/>
    </dgm:pt>
    <dgm:pt modelId="{FBCDCB01-D310-43A8-A9C1-0C67BC85455E}" type="pres">
      <dgm:prSet presAssocID="{CA9F6079-1725-4D86-9ED2-AF01F202089C}" presName="dotArrow4" presStyleLbl="alignNode1" presStyleIdx="6" presStyleCnt="10"/>
      <dgm:spPr/>
    </dgm:pt>
    <dgm:pt modelId="{D09B2C86-0882-4A54-9031-AA60FEBBC021}" type="pres">
      <dgm:prSet presAssocID="{CA9F6079-1725-4D86-9ED2-AF01F202089C}" presName="dotArrow5" presStyleLbl="alignNode1" presStyleIdx="7" presStyleCnt="10"/>
      <dgm:spPr/>
    </dgm:pt>
    <dgm:pt modelId="{AFC07D6C-36D6-4548-B802-325294A02123}" type="pres">
      <dgm:prSet presAssocID="{CA9F6079-1725-4D86-9ED2-AF01F202089C}" presName="dotArrow6" presStyleLbl="alignNode1" presStyleIdx="8" presStyleCnt="10"/>
      <dgm:spPr/>
    </dgm:pt>
    <dgm:pt modelId="{51251A6A-8B8B-4C09-83E2-2D58D1A75AD5}" type="pres">
      <dgm:prSet presAssocID="{CA9F6079-1725-4D86-9ED2-AF01F202089C}" presName="dotArrow7" presStyleLbl="alignNode1" presStyleIdx="9" presStyleCnt="10"/>
      <dgm:spPr/>
    </dgm:pt>
    <dgm:pt modelId="{5CB8F532-C616-42F0-A41D-7F042C62EB9E}" type="pres">
      <dgm:prSet presAssocID="{5F56AD9B-18E1-4348-9D73-7D180B3CA035}" presName="parTx1" presStyleLbl="node1" presStyleIdx="0" presStyleCnt="2"/>
      <dgm:spPr/>
    </dgm:pt>
    <dgm:pt modelId="{F8F4C035-B264-47DF-8DE7-C9C624AD73E3}" type="pres">
      <dgm:prSet presAssocID="{43F53635-98F3-465C-84AD-4C107C033658}" presName="picture1" presStyleCnt="0"/>
      <dgm:spPr/>
    </dgm:pt>
    <dgm:pt modelId="{B8AA9F3F-CE7D-4DCB-8C95-14B93B420F65}" type="pres">
      <dgm:prSet presAssocID="{43F53635-98F3-465C-84AD-4C107C033658}" presName="imageRepeatNode" presStyleLbl="fgImgPlace1" presStyleIdx="0" presStyleCnt="2"/>
      <dgm:spPr/>
    </dgm:pt>
    <dgm:pt modelId="{51C0DEDF-602C-4AE1-B162-11883B2DD847}" type="pres">
      <dgm:prSet presAssocID="{FC0B7B2E-CC77-46D3-8105-42E8D599024C}" presName="parTx2" presStyleLbl="node1" presStyleIdx="1" presStyleCnt="2"/>
      <dgm:spPr/>
    </dgm:pt>
    <dgm:pt modelId="{EB5D7D9E-F60D-47B3-8CB1-9753D2B10222}" type="pres">
      <dgm:prSet presAssocID="{CC18AF13-0A43-483A-A588-E0638CDE618C}" presName="picture2" presStyleCnt="0"/>
      <dgm:spPr/>
    </dgm:pt>
    <dgm:pt modelId="{7481A5E3-7440-40E0-A3F8-F2B16655B374}" type="pres">
      <dgm:prSet presAssocID="{CC18AF13-0A43-483A-A588-E0638CDE618C}" presName="imageRepeatNode" presStyleLbl="fgImgPlace1" presStyleIdx="1" presStyleCnt="2"/>
      <dgm:spPr/>
    </dgm:pt>
  </dgm:ptLst>
  <dgm:cxnLst>
    <dgm:cxn modelId="{23E21D04-2BD6-4FC6-99F9-5A599B66524C}" type="presOf" srcId="{CC18AF13-0A43-483A-A588-E0638CDE618C}" destId="{7481A5E3-7440-40E0-A3F8-F2B16655B374}" srcOrd="0" destOrd="0" presId="urn:microsoft.com/office/officeart/2008/layout/AscendingPictureAccentProcess"/>
    <dgm:cxn modelId="{84574805-E08F-41C0-B217-7F6B7D95541A}" type="presOf" srcId="{CA9F6079-1725-4D86-9ED2-AF01F202089C}" destId="{F872D2EA-94F9-42A8-A741-13D05EF8898B}" srcOrd="0" destOrd="0" presId="urn:microsoft.com/office/officeart/2008/layout/AscendingPictureAccentProcess"/>
    <dgm:cxn modelId="{73F86F13-431C-491F-A964-DBE37C5C0A74}" type="presOf" srcId="{43F53635-98F3-465C-84AD-4C107C033658}" destId="{B8AA9F3F-CE7D-4DCB-8C95-14B93B420F65}" srcOrd="0" destOrd="0" presId="urn:microsoft.com/office/officeart/2008/layout/AscendingPictureAccentProcess"/>
    <dgm:cxn modelId="{468B6C17-B048-4EDA-9920-1133CC8C85FE}" type="presOf" srcId="{5F56AD9B-18E1-4348-9D73-7D180B3CA035}" destId="{5CB8F532-C616-42F0-A41D-7F042C62EB9E}" srcOrd="0" destOrd="0" presId="urn:microsoft.com/office/officeart/2008/layout/AscendingPictureAccentProcess"/>
    <dgm:cxn modelId="{721A913A-28E7-4E13-A888-B45D03D859A1}" type="presOf" srcId="{FC0B7B2E-CC77-46D3-8105-42E8D599024C}" destId="{51C0DEDF-602C-4AE1-B162-11883B2DD847}" srcOrd="0" destOrd="0" presId="urn:microsoft.com/office/officeart/2008/layout/AscendingPictureAccentProcess"/>
    <dgm:cxn modelId="{6443BBE5-4599-4D67-B939-5C5090CC4D64}" srcId="{CA9F6079-1725-4D86-9ED2-AF01F202089C}" destId="{5F56AD9B-18E1-4348-9D73-7D180B3CA035}" srcOrd="0" destOrd="0" parTransId="{3461D916-08B6-470B-B386-C63449C01E68}" sibTransId="{43F53635-98F3-465C-84AD-4C107C033658}"/>
    <dgm:cxn modelId="{5B59FDE9-C5AA-4DD9-AFE5-91CA60AC6347}" srcId="{CA9F6079-1725-4D86-9ED2-AF01F202089C}" destId="{FC0B7B2E-CC77-46D3-8105-42E8D599024C}" srcOrd="1" destOrd="0" parTransId="{CA21ADDF-6A77-4C75-8B72-FB2849840462}" sibTransId="{CC18AF13-0A43-483A-A588-E0638CDE618C}"/>
    <dgm:cxn modelId="{948A15F3-A798-4AD7-BF0D-C7D172019887}" type="presParOf" srcId="{F872D2EA-94F9-42A8-A741-13D05EF8898B}" destId="{4C59F428-F238-4F81-A0F1-642BC3371AF0}" srcOrd="0" destOrd="0" presId="urn:microsoft.com/office/officeart/2008/layout/AscendingPictureAccentProcess"/>
    <dgm:cxn modelId="{0C905137-078F-4888-882A-FA56C0F1848C}" type="presParOf" srcId="{F872D2EA-94F9-42A8-A741-13D05EF8898B}" destId="{321B5C9E-2F38-4009-A384-4EBA36073F65}" srcOrd="1" destOrd="0" presId="urn:microsoft.com/office/officeart/2008/layout/AscendingPictureAccentProcess"/>
    <dgm:cxn modelId="{9ADF201C-D195-4957-B5A2-F9DC57318510}" type="presParOf" srcId="{F872D2EA-94F9-42A8-A741-13D05EF8898B}" destId="{3644CE06-5213-45AB-9BC5-4B97A8F93A77}" srcOrd="2" destOrd="0" presId="urn:microsoft.com/office/officeart/2008/layout/AscendingPictureAccentProcess"/>
    <dgm:cxn modelId="{F815A986-400A-4191-873D-D648281C9F56}" type="presParOf" srcId="{F872D2EA-94F9-42A8-A741-13D05EF8898B}" destId="{F942F2ED-FA06-48D0-90EC-0F5B36ABC87A}" srcOrd="3" destOrd="0" presId="urn:microsoft.com/office/officeart/2008/layout/AscendingPictureAccentProcess"/>
    <dgm:cxn modelId="{5CEB138C-9451-454D-8CC1-3B66D279DDD1}" type="presParOf" srcId="{F872D2EA-94F9-42A8-A741-13D05EF8898B}" destId="{7449E927-6F53-40E0-B64F-BB5DDAC1935F}" srcOrd="4" destOrd="0" presId="urn:microsoft.com/office/officeart/2008/layout/AscendingPictureAccentProcess"/>
    <dgm:cxn modelId="{B6A08AE9-C024-45BF-8072-8623C73FD1ED}" type="presParOf" srcId="{F872D2EA-94F9-42A8-A741-13D05EF8898B}" destId="{E5F9CA64-4760-4DC9-A1A3-159243A4E643}" srcOrd="5" destOrd="0" presId="urn:microsoft.com/office/officeart/2008/layout/AscendingPictureAccentProcess"/>
    <dgm:cxn modelId="{52960B9D-B922-4F9A-90E4-80147FD422D3}" type="presParOf" srcId="{F872D2EA-94F9-42A8-A741-13D05EF8898B}" destId="{FBCDCB01-D310-43A8-A9C1-0C67BC85455E}" srcOrd="6" destOrd="0" presId="urn:microsoft.com/office/officeart/2008/layout/AscendingPictureAccentProcess"/>
    <dgm:cxn modelId="{1147E189-7CD2-4E7D-8F5A-ED4908BC4E4D}" type="presParOf" srcId="{F872D2EA-94F9-42A8-A741-13D05EF8898B}" destId="{D09B2C86-0882-4A54-9031-AA60FEBBC021}" srcOrd="7" destOrd="0" presId="urn:microsoft.com/office/officeart/2008/layout/AscendingPictureAccentProcess"/>
    <dgm:cxn modelId="{B3FCD8F9-79B4-4714-A52A-BFE4580D264C}" type="presParOf" srcId="{F872D2EA-94F9-42A8-A741-13D05EF8898B}" destId="{AFC07D6C-36D6-4548-B802-325294A02123}" srcOrd="8" destOrd="0" presId="urn:microsoft.com/office/officeart/2008/layout/AscendingPictureAccentProcess"/>
    <dgm:cxn modelId="{D1997C92-91B6-4732-A0D8-C699DB0F4B24}" type="presParOf" srcId="{F872D2EA-94F9-42A8-A741-13D05EF8898B}" destId="{51251A6A-8B8B-4C09-83E2-2D58D1A75AD5}" srcOrd="9" destOrd="0" presId="urn:microsoft.com/office/officeart/2008/layout/AscendingPictureAccentProcess"/>
    <dgm:cxn modelId="{9BEE6F41-CF40-4DE5-B149-A072BCA76530}" type="presParOf" srcId="{F872D2EA-94F9-42A8-A741-13D05EF8898B}" destId="{5CB8F532-C616-42F0-A41D-7F042C62EB9E}" srcOrd="10" destOrd="0" presId="urn:microsoft.com/office/officeart/2008/layout/AscendingPictureAccentProcess"/>
    <dgm:cxn modelId="{D852C68A-AE03-47E5-8AA1-9CACC039EF9F}" type="presParOf" srcId="{F872D2EA-94F9-42A8-A741-13D05EF8898B}" destId="{F8F4C035-B264-47DF-8DE7-C9C624AD73E3}" srcOrd="11" destOrd="0" presId="urn:microsoft.com/office/officeart/2008/layout/AscendingPictureAccentProcess"/>
    <dgm:cxn modelId="{C496006B-807A-43CA-943F-2BFF16587AB0}" type="presParOf" srcId="{F8F4C035-B264-47DF-8DE7-C9C624AD73E3}" destId="{B8AA9F3F-CE7D-4DCB-8C95-14B93B420F65}" srcOrd="0" destOrd="0" presId="urn:microsoft.com/office/officeart/2008/layout/AscendingPictureAccentProcess"/>
    <dgm:cxn modelId="{46FB6D50-3603-457B-9A69-9636DBAE5D56}" type="presParOf" srcId="{F872D2EA-94F9-42A8-A741-13D05EF8898B}" destId="{51C0DEDF-602C-4AE1-B162-11883B2DD847}" srcOrd="12" destOrd="0" presId="urn:microsoft.com/office/officeart/2008/layout/AscendingPictureAccentProcess"/>
    <dgm:cxn modelId="{85E937B4-B4FA-4DA8-8BBD-61366369D1A5}" type="presParOf" srcId="{F872D2EA-94F9-42A8-A741-13D05EF8898B}" destId="{EB5D7D9E-F60D-47B3-8CB1-9753D2B10222}" srcOrd="13" destOrd="0" presId="urn:microsoft.com/office/officeart/2008/layout/AscendingPictureAccentProcess"/>
    <dgm:cxn modelId="{EC6FE073-8272-4601-8195-807A5E32412F}" type="presParOf" srcId="{EB5D7D9E-F60D-47B3-8CB1-9753D2B10222}" destId="{7481A5E3-7440-40E0-A3F8-F2B16655B374}"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A4019E-F192-4B9E-84B2-20AFF8461DC0}"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zh-CN" altLang="en-US"/>
        </a:p>
      </dgm:t>
    </dgm:pt>
    <dgm:pt modelId="{C9BC164A-245B-4650-A914-9A1E7248A619}">
      <dgm:prSet/>
      <dgm:spPr/>
      <dgm:t>
        <a:bodyPr/>
        <a:lstStyle/>
        <a:p>
          <a:r>
            <a:rPr lang="zh-CN" b="0" i="0" dirty="0"/>
            <a:t>丹尼尔</a:t>
          </a:r>
          <a:r>
            <a:rPr lang="en-US" b="0" i="0" dirty="0"/>
            <a:t>·</a:t>
          </a:r>
          <a:r>
            <a:rPr lang="zh-CN" b="0" i="0" dirty="0"/>
            <a:t>帕特里克</a:t>
          </a:r>
          <a:r>
            <a:rPr lang="en-US" b="0" i="0" dirty="0"/>
            <a:t>·</a:t>
          </a:r>
          <a:r>
            <a:rPr lang="zh-CN" b="0" i="0" dirty="0"/>
            <a:t>莫伊尼汉：“对一个社会的成功起决定作用的，是文化，而不是政治</a:t>
          </a:r>
          <a:r>
            <a:rPr lang="zh-CN" altLang="en-US" b="0" i="0" dirty="0"/>
            <a:t>。</a:t>
          </a:r>
          <a:r>
            <a:rPr lang="zh-CN" b="0" i="0" dirty="0"/>
            <a:t>” </a:t>
          </a:r>
          <a:endParaRPr lang="zh-CN" dirty="0"/>
        </a:p>
      </dgm:t>
    </dgm:pt>
    <dgm:pt modelId="{20D29467-F983-4769-9F20-A2C2B43A1811}" type="parTrans" cxnId="{6324665A-2BC0-4542-96AB-4107FC48ABEB}">
      <dgm:prSet/>
      <dgm:spPr/>
      <dgm:t>
        <a:bodyPr/>
        <a:lstStyle/>
        <a:p>
          <a:endParaRPr lang="zh-CN" altLang="en-US"/>
        </a:p>
      </dgm:t>
    </dgm:pt>
    <dgm:pt modelId="{74B00911-8F59-4AB2-84EA-BEB37568EEAE}" type="sibTrans" cxnId="{6324665A-2BC0-4542-96AB-4107FC48ABEB}">
      <dgm:prSet/>
      <dgm:spPr/>
      <dgm:t>
        <a:bodyPr/>
        <a:lstStyle/>
        <a:p>
          <a:endParaRPr lang="zh-CN" altLang="en-US"/>
        </a:p>
      </dgm:t>
    </dgm:pt>
    <dgm:pt modelId="{F841FB6D-595D-461D-AD4D-9D3BA9F08843}">
      <dgm:prSet/>
      <dgm:spPr/>
      <dgm:t>
        <a:bodyPr/>
        <a:lstStyle/>
        <a:p>
          <a:r>
            <a:rPr lang="zh-CN" b="0" i="0" dirty="0"/>
            <a:t>哈贝马斯：“每一个政治共同体都必须依靠一种共同的政治文化的整合力量，否则它就会分崩离析</a:t>
          </a:r>
          <a:r>
            <a:rPr lang="zh-CN" altLang="en-US" b="0" i="0" dirty="0"/>
            <a:t>。</a:t>
          </a:r>
          <a:r>
            <a:rPr lang="zh-CN" b="0" i="0" dirty="0"/>
            <a:t>”</a:t>
          </a:r>
          <a:endParaRPr lang="zh-CN" dirty="0"/>
        </a:p>
      </dgm:t>
    </dgm:pt>
    <dgm:pt modelId="{412E7DB9-AA4D-456B-874C-408F0E783133}" type="parTrans" cxnId="{FC98CD48-49C6-4F55-BF80-391397D53E01}">
      <dgm:prSet/>
      <dgm:spPr/>
      <dgm:t>
        <a:bodyPr/>
        <a:lstStyle/>
        <a:p>
          <a:endParaRPr lang="zh-CN" altLang="en-US"/>
        </a:p>
      </dgm:t>
    </dgm:pt>
    <dgm:pt modelId="{D4C30770-B116-4BF2-B3E8-AF589D909C2F}" type="sibTrans" cxnId="{FC98CD48-49C6-4F55-BF80-391397D53E01}">
      <dgm:prSet/>
      <dgm:spPr/>
      <dgm:t>
        <a:bodyPr/>
        <a:lstStyle/>
        <a:p>
          <a:endParaRPr lang="zh-CN" altLang="en-US"/>
        </a:p>
      </dgm:t>
    </dgm:pt>
    <dgm:pt modelId="{D545A83C-57A4-4ABE-8873-D0D63E9847AA}">
      <dgm:prSet/>
      <dgm:spPr/>
      <dgm:t>
        <a:bodyPr/>
        <a:lstStyle/>
        <a:p>
          <a:r>
            <a:rPr lang="zh-CN" b="0" i="0"/>
            <a:t>“软实力”概念提出者约瑟夫</a:t>
          </a:r>
          <a:r>
            <a:rPr lang="en-US" b="0" i="0"/>
            <a:t>·</a:t>
          </a:r>
          <a:r>
            <a:rPr lang="zh-CN" b="0" i="0"/>
            <a:t>奈：“软实力是一种依靠吸引力而非通过威逼或利诱的手段来实现目标的能力。一个国家的软实力主要来源于其文化、价值观和政策</a:t>
          </a:r>
          <a:r>
            <a:rPr lang="en-US" b="0" i="0"/>
            <a:t>( </a:t>
          </a:r>
          <a:r>
            <a:rPr lang="zh-CN" b="0" i="0"/>
            <a:t>包括对内政策和对外政策两个方面</a:t>
          </a:r>
          <a:r>
            <a:rPr lang="en-US" b="0" i="0"/>
            <a:t>) </a:t>
          </a:r>
          <a:r>
            <a:rPr lang="zh-CN" b="0" i="0"/>
            <a:t>。” </a:t>
          </a:r>
          <a:endParaRPr lang="zh-CN"/>
        </a:p>
      </dgm:t>
    </dgm:pt>
    <dgm:pt modelId="{60DA94BC-C897-4A6B-B47A-ECDB13963E67}" type="parTrans" cxnId="{65E8D70C-AFEC-468E-9B74-788EB36D34CB}">
      <dgm:prSet/>
      <dgm:spPr/>
      <dgm:t>
        <a:bodyPr/>
        <a:lstStyle/>
        <a:p>
          <a:endParaRPr lang="zh-CN" altLang="en-US"/>
        </a:p>
      </dgm:t>
    </dgm:pt>
    <dgm:pt modelId="{82480CE7-F32D-438B-887C-3BF459D83558}" type="sibTrans" cxnId="{65E8D70C-AFEC-468E-9B74-788EB36D34CB}">
      <dgm:prSet/>
      <dgm:spPr/>
      <dgm:t>
        <a:bodyPr/>
        <a:lstStyle/>
        <a:p>
          <a:endParaRPr lang="zh-CN" altLang="en-US"/>
        </a:p>
      </dgm:t>
    </dgm:pt>
    <dgm:pt modelId="{27759267-1ADB-478E-86BB-0BC82AD87FAA}">
      <dgm:prSet/>
      <dgm:spPr/>
      <dgm:t>
        <a:bodyPr/>
        <a:lstStyle/>
        <a:p>
          <a:r>
            <a:rPr lang="zh-CN" b="0" i="0" dirty="0"/>
            <a:t>龙应台</a:t>
          </a:r>
          <a:r>
            <a:rPr lang="en-US" b="0" i="0" dirty="0"/>
            <a:t>: </a:t>
          </a:r>
          <a:r>
            <a:rPr lang="zh-CN" b="0" i="0" dirty="0"/>
            <a:t>文化是一个国家的心灵和大脑，“彻底决定一个国家真实国力和它的未来”。</a:t>
          </a:r>
          <a:endParaRPr lang="zh-CN" dirty="0"/>
        </a:p>
      </dgm:t>
    </dgm:pt>
    <dgm:pt modelId="{9D0EFBE1-2D36-491F-AD15-6502573C2167}" type="parTrans" cxnId="{244A6411-5832-49D3-BC19-D2A647DA3E0C}">
      <dgm:prSet/>
      <dgm:spPr/>
      <dgm:t>
        <a:bodyPr/>
        <a:lstStyle/>
        <a:p>
          <a:endParaRPr lang="zh-CN" altLang="en-US"/>
        </a:p>
      </dgm:t>
    </dgm:pt>
    <dgm:pt modelId="{A08B4229-94D8-45EE-9FCD-577DA7937925}" type="sibTrans" cxnId="{244A6411-5832-49D3-BC19-D2A647DA3E0C}">
      <dgm:prSet/>
      <dgm:spPr/>
      <dgm:t>
        <a:bodyPr/>
        <a:lstStyle/>
        <a:p>
          <a:endParaRPr lang="zh-CN" altLang="en-US"/>
        </a:p>
      </dgm:t>
    </dgm:pt>
    <dgm:pt modelId="{ECAB2EA5-31DD-4F89-BF3F-E2ADCF07E9CA}" type="pres">
      <dgm:prSet presAssocID="{A9A4019E-F192-4B9E-84B2-20AFF8461DC0}" presName="outerComposite" presStyleCnt="0">
        <dgm:presLayoutVars>
          <dgm:chMax val="5"/>
          <dgm:dir/>
          <dgm:resizeHandles val="exact"/>
        </dgm:presLayoutVars>
      </dgm:prSet>
      <dgm:spPr/>
    </dgm:pt>
    <dgm:pt modelId="{DF226D47-425E-4806-9D34-54B899F72CC7}" type="pres">
      <dgm:prSet presAssocID="{A9A4019E-F192-4B9E-84B2-20AFF8461DC0}" presName="dummyMaxCanvas" presStyleCnt="0">
        <dgm:presLayoutVars/>
      </dgm:prSet>
      <dgm:spPr/>
    </dgm:pt>
    <dgm:pt modelId="{600C72A7-B13A-4FF7-B31A-BA8803B28E9F}" type="pres">
      <dgm:prSet presAssocID="{A9A4019E-F192-4B9E-84B2-20AFF8461DC0}" presName="FourNodes_1" presStyleLbl="node1" presStyleIdx="0" presStyleCnt="4">
        <dgm:presLayoutVars>
          <dgm:bulletEnabled val="1"/>
        </dgm:presLayoutVars>
      </dgm:prSet>
      <dgm:spPr/>
    </dgm:pt>
    <dgm:pt modelId="{F1EFCF2E-0DEA-428D-9CCB-9234A6FD94BA}" type="pres">
      <dgm:prSet presAssocID="{A9A4019E-F192-4B9E-84B2-20AFF8461DC0}" presName="FourNodes_2" presStyleLbl="node1" presStyleIdx="1" presStyleCnt="4">
        <dgm:presLayoutVars>
          <dgm:bulletEnabled val="1"/>
        </dgm:presLayoutVars>
      </dgm:prSet>
      <dgm:spPr/>
    </dgm:pt>
    <dgm:pt modelId="{7520B92D-E773-4D05-A8FF-BD009C49763C}" type="pres">
      <dgm:prSet presAssocID="{A9A4019E-F192-4B9E-84B2-20AFF8461DC0}" presName="FourNodes_3" presStyleLbl="node1" presStyleIdx="2" presStyleCnt="4">
        <dgm:presLayoutVars>
          <dgm:bulletEnabled val="1"/>
        </dgm:presLayoutVars>
      </dgm:prSet>
      <dgm:spPr/>
    </dgm:pt>
    <dgm:pt modelId="{86624F22-0570-4214-B217-C6ACFED8B258}" type="pres">
      <dgm:prSet presAssocID="{A9A4019E-F192-4B9E-84B2-20AFF8461DC0}" presName="FourNodes_4" presStyleLbl="node1" presStyleIdx="3" presStyleCnt="4">
        <dgm:presLayoutVars>
          <dgm:bulletEnabled val="1"/>
        </dgm:presLayoutVars>
      </dgm:prSet>
      <dgm:spPr/>
    </dgm:pt>
    <dgm:pt modelId="{146A6391-59B4-4842-B04C-936FF6809F8A}" type="pres">
      <dgm:prSet presAssocID="{A9A4019E-F192-4B9E-84B2-20AFF8461DC0}" presName="FourConn_1-2" presStyleLbl="fgAccFollowNode1" presStyleIdx="0" presStyleCnt="3">
        <dgm:presLayoutVars>
          <dgm:bulletEnabled val="1"/>
        </dgm:presLayoutVars>
      </dgm:prSet>
      <dgm:spPr/>
    </dgm:pt>
    <dgm:pt modelId="{3FCDD24C-60C8-41B5-95B8-FECFD60FDCF0}" type="pres">
      <dgm:prSet presAssocID="{A9A4019E-F192-4B9E-84B2-20AFF8461DC0}" presName="FourConn_2-3" presStyleLbl="fgAccFollowNode1" presStyleIdx="1" presStyleCnt="3">
        <dgm:presLayoutVars>
          <dgm:bulletEnabled val="1"/>
        </dgm:presLayoutVars>
      </dgm:prSet>
      <dgm:spPr/>
    </dgm:pt>
    <dgm:pt modelId="{9756B546-F60B-4E55-9049-3CD5E286042F}" type="pres">
      <dgm:prSet presAssocID="{A9A4019E-F192-4B9E-84B2-20AFF8461DC0}" presName="FourConn_3-4" presStyleLbl="fgAccFollowNode1" presStyleIdx="2" presStyleCnt="3">
        <dgm:presLayoutVars>
          <dgm:bulletEnabled val="1"/>
        </dgm:presLayoutVars>
      </dgm:prSet>
      <dgm:spPr/>
    </dgm:pt>
    <dgm:pt modelId="{A62EA250-FA1B-4CA8-87FA-AD6F3A41BB0B}" type="pres">
      <dgm:prSet presAssocID="{A9A4019E-F192-4B9E-84B2-20AFF8461DC0}" presName="FourNodes_1_text" presStyleLbl="node1" presStyleIdx="3" presStyleCnt="4">
        <dgm:presLayoutVars>
          <dgm:bulletEnabled val="1"/>
        </dgm:presLayoutVars>
      </dgm:prSet>
      <dgm:spPr/>
    </dgm:pt>
    <dgm:pt modelId="{3E400662-7318-4BE0-90BD-E06452ADBE20}" type="pres">
      <dgm:prSet presAssocID="{A9A4019E-F192-4B9E-84B2-20AFF8461DC0}" presName="FourNodes_2_text" presStyleLbl="node1" presStyleIdx="3" presStyleCnt="4">
        <dgm:presLayoutVars>
          <dgm:bulletEnabled val="1"/>
        </dgm:presLayoutVars>
      </dgm:prSet>
      <dgm:spPr/>
    </dgm:pt>
    <dgm:pt modelId="{3CA3B53A-7CB7-45BD-8798-23EA1B22FA3F}" type="pres">
      <dgm:prSet presAssocID="{A9A4019E-F192-4B9E-84B2-20AFF8461DC0}" presName="FourNodes_3_text" presStyleLbl="node1" presStyleIdx="3" presStyleCnt="4">
        <dgm:presLayoutVars>
          <dgm:bulletEnabled val="1"/>
        </dgm:presLayoutVars>
      </dgm:prSet>
      <dgm:spPr/>
    </dgm:pt>
    <dgm:pt modelId="{424EF5D1-0FF1-499E-BB94-7C7AC6D9E848}" type="pres">
      <dgm:prSet presAssocID="{A9A4019E-F192-4B9E-84B2-20AFF8461DC0}" presName="FourNodes_4_text" presStyleLbl="node1" presStyleIdx="3" presStyleCnt="4">
        <dgm:presLayoutVars>
          <dgm:bulletEnabled val="1"/>
        </dgm:presLayoutVars>
      </dgm:prSet>
      <dgm:spPr/>
    </dgm:pt>
  </dgm:ptLst>
  <dgm:cxnLst>
    <dgm:cxn modelId="{B1CF0B0C-E04C-4A8E-A9A0-5B2A2A6D29C2}" type="presOf" srcId="{F841FB6D-595D-461D-AD4D-9D3BA9F08843}" destId="{3E400662-7318-4BE0-90BD-E06452ADBE20}" srcOrd="1" destOrd="0" presId="urn:microsoft.com/office/officeart/2005/8/layout/vProcess5"/>
    <dgm:cxn modelId="{65E8D70C-AFEC-468E-9B74-788EB36D34CB}" srcId="{A9A4019E-F192-4B9E-84B2-20AFF8461DC0}" destId="{D545A83C-57A4-4ABE-8873-D0D63E9847AA}" srcOrd="2" destOrd="0" parTransId="{60DA94BC-C897-4A6B-B47A-ECDB13963E67}" sibTransId="{82480CE7-F32D-438B-887C-3BF459D83558}"/>
    <dgm:cxn modelId="{244A6411-5832-49D3-BC19-D2A647DA3E0C}" srcId="{A9A4019E-F192-4B9E-84B2-20AFF8461DC0}" destId="{27759267-1ADB-478E-86BB-0BC82AD87FAA}" srcOrd="3" destOrd="0" parTransId="{9D0EFBE1-2D36-491F-AD15-6502573C2167}" sibTransId="{A08B4229-94D8-45EE-9FCD-577DA7937925}"/>
    <dgm:cxn modelId="{40184043-90CA-47FE-881B-154B5A57D989}" type="presOf" srcId="{A9A4019E-F192-4B9E-84B2-20AFF8461DC0}" destId="{ECAB2EA5-31DD-4F89-BF3F-E2ADCF07E9CA}" srcOrd="0" destOrd="0" presId="urn:microsoft.com/office/officeart/2005/8/layout/vProcess5"/>
    <dgm:cxn modelId="{FC98CD48-49C6-4F55-BF80-391397D53E01}" srcId="{A9A4019E-F192-4B9E-84B2-20AFF8461DC0}" destId="{F841FB6D-595D-461D-AD4D-9D3BA9F08843}" srcOrd="1" destOrd="0" parTransId="{412E7DB9-AA4D-456B-874C-408F0E783133}" sibTransId="{D4C30770-B116-4BF2-B3E8-AF589D909C2F}"/>
    <dgm:cxn modelId="{B91DC16D-C0CF-4A6F-8684-2CEF8068351B}" type="presOf" srcId="{74B00911-8F59-4AB2-84EA-BEB37568EEAE}" destId="{146A6391-59B4-4842-B04C-936FF6809F8A}" srcOrd="0" destOrd="0" presId="urn:microsoft.com/office/officeart/2005/8/layout/vProcess5"/>
    <dgm:cxn modelId="{4C3ABC56-2ECE-481F-A31B-F395ECF0212E}" type="presOf" srcId="{C9BC164A-245B-4650-A914-9A1E7248A619}" destId="{600C72A7-B13A-4FF7-B31A-BA8803B28E9F}" srcOrd="0" destOrd="0" presId="urn:microsoft.com/office/officeart/2005/8/layout/vProcess5"/>
    <dgm:cxn modelId="{0169EC56-D2B8-403F-A5ED-08781B1D656B}" type="presOf" srcId="{D4C30770-B116-4BF2-B3E8-AF589D909C2F}" destId="{3FCDD24C-60C8-41B5-95B8-FECFD60FDCF0}" srcOrd="0" destOrd="0" presId="urn:microsoft.com/office/officeart/2005/8/layout/vProcess5"/>
    <dgm:cxn modelId="{6324665A-2BC0-4542-96AB-4107FC48ABEB}" srcId="{A9A4019E-F192-4B9E-84B2-20AFF8461DC0}" destId="{C9BC164A-245B-4650-A914-9A1E7248A619}" srcOrd="0" destOrd="0" parTransId="{20D29467-F983-4769-9F20-A2C2B43A1811}" sibTransId="{74B00911-8F59-4AB2-84EA-BEB37568EEAE}"/>
    <dgm:cxn modelId="{C9116A98-1DA2-4336-81C3-490AA062EE6E}" type="presOf" srcId="{D545A83C-57A4-4ABE-8873-D0D63E9847AA}" destId="{7520B92D-E773-4D05-A8FF-BD009C49763C}" srcOrd="0" destOrd="0" presId="urn:microsoft.com/office/officeart/2005/8/layout/vProcess5"/>
    <dgm:cxn modelId="{2432EF9C-E1A7-409A-8FB3-2F3B4DAD7D20}" type="presOf" srcId="{C9BC164A-245B-4650-A914-9A1E7248A619}" destId="{A62EA250-FA1B-4CA8-87FA-AD6F3A41BB0B}" srcOrd="1" destOrd="0" presId="urn:microsoft.com/office/officeart/2005/8/layout/vProcess5"/>
    <dgm:cxn modelId="{A0999EAB-35AD-4F03-A26F-FDC68BC7C109}" type="presOf" srcId="{D545A83C-57A4-4ABE-8873-D0D63E9847AA}" destId="{3CA3B53A-7CB7-45BD-8798-23EA1B22FA3F}" srcOrd="1" destOrd="0" presId="urn:microsoft.com/office/officeart/2005/8/layout/vProcess5"/>
    <dgm:cxn modelId="{CE745EB6-12ED-42C2-AA43-A7A73C2D7496}" type="presOf" srcId="{27759267-1ADB-478E-86BB-0BC82AD87FAA}" destId="{86624F22-0570-4214-B217-C6ACFED8B258}" srcOrd="0" destOrd="0" presId="urn:microsoft.com/office/officeart/2005/8/layout/vProcess5"/>
    <dgm:cxn modelId="{1E6921C2-4C5D-4358-A059-3C0A5B91C323}" type="presOf" srcId="{82480CE7-F32D-438B-887C-3BF459D83558}" destId="{9756B546-F60B-4E55-9049-3CD5E286042F}" srcOrd="0" destOrd="0" presId="urn:microsoft.com/office/officeart/2005/8/layout/vProcess5"/>
    <dgm:cxn modelId="{3BD369C2-BFE8-4D16-B93A-E6AAE72F5DC3}" type="presOf" srcId="{F841FB6D-595D-461D-AD4D-9D3BA9F08843}" destId="{F1EFCF2E-0DEA-428D-9CCB-9234A6FD94BA}" srcOrd="0" destOrd="0" presId="urn:microsoft.com/office/officeart/2005/8/layout/vProcess5"/>
    <dgm:cxn modelId="{E11B4ADC-B0E1-4F6B-9BC5-D32BF190F096}" type="presOf" srcId="{27759267-1ADB-478E-86BB-0BC82AD87FAA}" destId="{424EF5D1-0FF1-499E-BB94-7C7AC6D9E848}" srcOrd="1" destOrd="0" presId="urn:microsoft.com/office/officeart/2005/8/layout/vProcess5"/>
    <dgm:cxn modelId="{275635AA-4016-40CD-B2CE-B09ACF285089}" type="presParOf" srcId="{ECAB2EA5-31DD-4F89-BF3F-E2ADCF07E9CA}" destId="{DF226D47-425E-4806-9D34-54B899F72CC7}" srcOrd="0" destOrd="0" presId="urn:microsoft.com/office/officeart/2005/8/layout/vProcess5"/>
    <dgm:cxn modelId="{37C27303-5D95-4120-8656-F51909613382}" type="presParOf" srcId="{ECAB2EA5-31DD-4F89-BF3F-E2ADCF07E9CA}" destId="{600C72A7-B13A-4FF7-B31A-BA8803B28E9F}" srcOrd="1" destOrd="0" presId="urn:microsoft.com/office/officeart/2005/8/layout/vProcess5"/>
    <dgm:cxn modelId="{5095C782-7B05-4D24-822E-87D70237CE74}" type="presParOf" srcId="{ECAB2EA5-31DD-4F89-BF3F-E2ADCF07E9CA}" destId="{F1EFCF2E-0DEA-428D-9CCB-9234A6FD94BA}" srcOrd="2" destOrd="0" presId="urn:microsoft.com/office/officeart/2005/8/layout/vProcess5"/>
    <dgm:cxn modelId="{CB6F5B7E-3816-4E04-BEB3-1FAB35C195BD}" type="presParOf" srcId="{ECAB2EA5-31DD-4F89-BF3F-E2ADCF07E9CA}" destId="{7520B92D-E773-4D05-A8FF-BD009C49763C}" srcOrd="3" destOrd="0" presId="urn:microsoft.com/office/officeart/2005/8/layout/vProcess5"/>
    <dgm:cxn modelId="{B560768A-510C-411A-9E28-477E0911BAD2}" type="presParOf" srcId="{ECAB2EA5-31DD-4F89-BF3F-E2ADCF07E9CA}" destId="{86624F22-0570-4214-B217-C6ACFED8B258}" srcOrd="4" destOrd="0" presId="urn:microsoft.com/office/officeart/2005/8/layout/vProcess5"/>
    <dgm:cxn modelId="{16D8BD40-6880-4738-8FE3-C7C3954CEAE2}" type="presParOf" srcId="{ECAB2EA5-31DD-4F89-BF3F-E2ADCF07E9CA}" destId="{146A6391-59B4-4842-B04C-936FF6809F8A}" srcOrd="5" destOrd="0" presId="urn:microsoft.com/office/officeart/2005/8/layout/vProcess5"/>
    <dgm:cxn modelId="{2DF0F3F2-07AC-46E8-AB58-9B05B5B7237E}" type="presParOf" srcId="{ECAB2EA5-31DD-4F89-BF3F-E2ADCF07E9CA}" destId="{3FCDD24C-60C8-41B5-95B8-FECFD60FDCF0}" srcOrd="6" destOrd="0" presId="urn:microsoft.com/office/officeart/2005/8/layout/vProcess5"/>
    <dgm:cxn modelId="{B6DF9F71-EDF4-4208-8F98-11DB5F884704}" type="presParOf" srcId="{ECAB2EA5-31DD-4F89-BF3F-E2ADCF07E9CA}" destId="{9756B546-F60B-4E55-9049-3CD5E286042F}" srcOrd="7" destOrd="0" presId="urn:microsoft.com/office/officeart/2005/8/layout/vProcess5"/>
    <dgm:cxn modelId="{E99FD01B-D672-4CCD-93EB-C26FDF91557E}" type="presParOf" srcId="{ECAB2EA5-31DD-4F89-BF3F-E2ADCF07E9CA}" destId="{A62EA250-FA1B-4CA8-87FA-AD6F3A41BB0B}" srcOrd="8" destOrd="0" presId="urn:microsoft.com/office/officeart/2005/8/layout/vProcess5"/>
    <dgm:cxn modelId="{3851AC22-CFD4-4695-8FD3-AFAD28BBA037}" type="presParOf" srcId="{ECAB2EA5-31DD-4F89-BF3F-E2ADCF07E9CA}" destId="{3E400662-7318-4BE0-90BD-E06452ADBE20}" srcOrd="9" destOrd="0" presId="urn:microsoft.com/office/officeart/2005/8/layout/vProcess5"/>
    <dgm:cxn modelId="{8F85C8F1-1310-4F7D-A753-A3E81006D51A}" type="presParOf" srcId="{ECAB2EA5-31DD-4F89-BF3F-E2ADCF07E9CA}" destId="{3CA3B53A-7CB7-45BD-8798-23EA1B22FA3F}" srcOrd="10" destOrd="0" presId="urn:microsoft.com/office/officeart/2005/8/layout/vProcess5"/>
    <dgm:cxn modelId="{F6A70FE9-9AD4-4771-9E38-E5087AEE9460}" type="presParOf" srcId="{ECAB2EA5-31DD-4F89-BF3F-E2ADCF07E9CA}" destId="{424EF5D1-0FF1-499E-BB94-7C7AC6D9E84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0A6B99-0B1B-48BA-9009-968452FE696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76853A2A-81A0-4F49-8689-CEB9384E55AE}">
      <dgm:prSet phldrT="[文本]"/>
      <dgm:spPr/>
      <dgm:t>
        <a:bodyPr/>
        <a:lstStyle/>
        <a:p>
          <a:r>
            <a:rPr lang="zh-CN" altLang="en-US" dirty="0"/>
            <a:t>坚定中国特色社会主义文化自信理论</a:t>
          </a:r>
        </a:p>
      </dgm:t>
    </dgm:pt>
    <dgm:pt modelId="{1C7F6ADB-AA1B-4391-8211-F895CE1B9154}" type="parTrans" cxnId="{8232A568-D937-459B-AEAF-32BCBFD3213B}">
      <dgm:prSet/>
      <dgm:spPr/>
      <dgm:t>
        <a:bodyPr/>
        <a:lstStyle/>
        <a:p>
          <a:endParaRPr lang="zh-CN" altLang="en-US"/>
        </a:p>
      </dgm:t>
    </dgm:pt>
    <dgm:pt modelId="{36474FC0-C7CA-4EE8-9C80-7553CB12EDE1}" type="sibTrans" cxnId="{8232A568-D937-459B-AEAF-32BCBFD3213B}">
      <dgm:prSet/>
      <dgm:spPr/>
      <dgm:t>
        <a:bodyPr/>
        <a:lstStyle/>
        <a:p>
          <a:endParaRPr lang="zh-CN" altLang="en-US"/>
        </a:p>
      </dgm:t>
    </dgm:pt>
    <dgm:pt modelId="{EABED2C1-2CCE-446A-A31E-1F95AC8C8200}">
      <dgm:prSet phldrT="[文本]"/>
      <dgm:spPr/>
      <dgm:t>
        <a:bodyPr/>
        <a:lstStyle/>
        <a:p>
          <a:r>
            <a:rPr lang="zh-CN" altLang="en-US" dirty="0"/>
            <a:t>发展中国特色社会主义文化理论</a:t>
          </a:r>
        </a:p>
      </dgm:t>
    </dgm:pt>
    <dgm:pt modelId="{80A57B60-2CBC-4332-8FAB-2EA2B0C0523E}" type="parTrans" cxnId="{2885B626-E305-4E0C-8777-F6BAFC4D2D9C}">
      <dgm:prSet/>
      <dgm:spPr/>
      <dgm:t>
        <a:bodyPr/>
        <a:lstStyle/>
        <a:p>
          <a:endParaRPr lang="zh-CN" altLang="en-US"/>
        </a:p>
      </dgm:t>
    </dgm:pt>
    <dgm:pt modelId="{5ABDEE70-E390-4501-BAE6-169140E06D09}" type="sibTrans" cxnId="{2885B626-E305-4E0C-8777-F6BAFC4D2D9C}">
      <dgm:prSet/>
      <dgm:spPr/>
      <dgm:t>
        <a:bodyPr/>
        <a:lstStyle/>
        <a:p>
          <a:endParaRPr lang="zh-CN" altLang="en-US"/>
        </a:p>
      </dgm:t>
    </dgm:pt>
    <dgm:pt modelId="{3FE60A52-D3C8-4CAF-B6B6-A813954032C6}">
      <dgm:prSet phldrT="[文本]"/>
      <dgm:spPr/>
      <dgm:t>
        <a:bodyPr/>
        <a:lstStyle/>
        <a:p>
          <a:r>
            <a:rPr lang="zh-CN" altLang="en-US" dirty="0"/>
            <a:t>建设社会主义文化强国理论</a:t>
          </a:r>
        </a:p>
      </dgm:t>
    </dgm:pt>
    <dgm:pt modelId="{7EF04F23-85C4-401B-956F-31EDD73CFB2C}" type="parTrans" cxnId="{392A2B27-BEE5-486E-B575-C8BC7154BA5E}">
      <dgm:prSet/>
      <dgm:spPr/>
      <dgm:t>
        <a:bodyPr/>
        <a:lstStyle/>
        <a:p>
          <a:endParaRPr lang="zh-CN" altLang="en-US"/>
        </a:p>
      </dgm:t>
    </dgm:pt>
    <dgm:pt modelId="{17C60E08-1761-4F91-9A1A-5948318B8B8B}" type="sibTrans" cxnId="{392A2B27-BEE5-486E-B575-C8BC7154BA5E}">
      <dgm:prSet/>
      <dgm:spPr/>
      <dgm:t>
        <a:bodyPr/>
        <a:lstStyle/>
        <a:p>
          <a:endParaRPr lang="zh-CN" altLang="en-US"/>
        </a:p>
      </dgm:t>
    </dgm:pt>
    <dgm:pt modelId="{09E13486-B6D1-4BE3-A817-2A60349587F2}">
      <dgm:prSet phldrT="[文本]"/>
      <dgm:spPr/>
      <dgm:t>
        <a:bodyPr/>
        <a:lstStyle/>
        <a:p>
          <a:r>
            <a:rPr lang="zh-CN" altLang="en-US" dirty="0"/>
            <a:t>建设中国特色社会主义文化目的理论</a:t>
          </a:r>
        </a:p>
      </dgm:t>
    </dgm:pt>
    <dgm:pt modelId="{750A0A22-A33F-4317-91AC-4C29D0B0319A}" type="parTrans" cxnId="{952A6802-A9C1-4997-AE63-C2E613D716FB}">
      <dgm:prSet/>
      <dgm:spPr/>
      <dgm:t>
        <a:bodyPr/>
        <a:lstStyle/>
        <a:p>
          <a:endParaRPr lang="zh-CN" altLang="en-US"/>
        </a:p>
      </dgm:t>
    </dgm:pt>
    <dgm:pt modelId="{A3C101D1-45A5-406C-8432-26283CCF61E3}" type="sibTrans" cxnId="{952A6802-A9C1-4997-AE63-C2E613D716FB}">
      <dgm:prSet/>
      <dgm:spPr/>
      <dgm:t>
        <a:bodyPr/>
        <a:lstStyle/>
        <a:p>
          <a:endParaRPr lang="zh-CN" altLang="en-US"/>
        </a:p>
      </dgm:t>
    </dgm:pt>
    <dgm:pt modelId="{44C8B824-4898-4F96-8470-72310649B2B2}">
      <dgm:prSet phldrT="[文本]"/>
      <dgm:spPr/>
      <dgm:t>
        <a:bodyPr/>
        <a:lstStyle/>
        <a:p>
          <a:r>
            <a:rPr lang="zh-CN" altLang="en-US" dirty="0"/>
            <a:t>培育和践行社会主义核心价值观理论</a:t>
          </a:r>
        </a:p>
      </dgm:t>
    </dgm:pt>
    <dgm:pt modelId="{9AB91DB3-401D-4FF4-AF98-F483E1357BD8}" type="parTrans" cxnId="{3D339391-321C-4EE8-A160-A3194F9B60B1}">
      <dgm:prSet/>
      <dgm:spPr/>
      <dgm:t>
        <a:bodyPr/>
        <a:lstStyle/>
        <a:p>
          <a:endParaRPr lang="zh-CN" altLang="en-US"/>
        </a:p>
      </dgm:t>
    </dgm:pt>
    <dgm:pt modelId="{1AD7C6D3-B108-4AC1-ACC6-DF8EACFDCB85}" type="sibTrans" cxnId="{3D339391-321C-4EE8-A160-A3194F9B60B1}">
      <dgm:prSet/>
      <dgm:spPr/>
      <dgm:t>
        <a:bodyPr/>
        <a:lstStyle/>
        <a:p>
          <a:endParaRPr lang="zh-CN" altLang="en-US"/>
        </a:p>
      </dgm:t>
    </dgm:pt>
    <dgm:pt modelId="{1E8639F5-A13C-46D9-B277-DBC4B96BCCA9}">
      <dgm:prSet phldrT="[文本]"/>
      <dgm:spPr/>
      <dgm:t>
        <a:bodyPr/>
        <a:lstStyle/>
        <a:p>
          <a:r>
            <a:rPr lang="zh-CN" altLang="en-US" dirty="0"/>
            <a:t>坚持中华优秀传统文化创造性转化、创新性发展理论</a:t>
          </a:r>
        </a:p>
      </dgm:t>
    </dgm:pt>
    <dgm:pt modelId="{40698E9B-C555-4E06-A7C0-900F8091343D}" type="parTrans" cxnId="{CB439551-2D76-4416-8DDA-61D99C9B5312}">
      <dgm:prSet/>
      <dgm:spPr/>
      <dgm:t>
        <a:bodyPr/>
        <a:lstStyle/>
        <a:p>
          <a:endParaRPr lang="zh-CN" altLang="en-US"/>
        </a:p>
      </dgm:t>
    </dgm:pt>
    <dgm:pt modelId="{E85AFD4D-7515-48A5-BCFF-81004E0AEA9E}" type="sibTrans" cxnId="{CB439551-2D76-4416-8DDA-61D99C9B5312}">
      <dgm:prSet/>
      <dgm:spPr/>
      <dgm:t>
        <a:bodyPr/>
        <a:lstStyle/>
        <a:p>
          <a:endParaRPr lang="zh-CN" altLang="en-US"/>
        </a:p>
      </dgm:t>
    </dgm:pt>
    <dgm:pt modelId="{5D702751-7E4F-4210-ADE0-4AEAA92CEF62}">
      <dgm:prSet phldrT="[文本]"/>
      <dgm:spPr/>
      <dgm:t>
        <a:bodyPr/>
        <a:lstStyle/>
        <a:p>
          <a:r>
            <a:rPr lang="zh-CN" altLang="en-US" dirty="0"/>
            <a:t>提高国家软实力理论</a:t>
          </a:r>
        </a:p>
      </dgm:t>
    </dgm:pt>
    <dgm:pt modelId="{C74486CB-D759-4A68-AA0B-888F0F676D76}" type="parTrans" cxnId="{B610A5CB-2AA2-4103-BCB5-E87D502064DE}">
      <dgm:prSet/>
      <dgm:spPr/>
      <dgm:t>
        <a:bodyPr/>
        <a:lstStyle/>
        <a:p>
          <a:endParaRPr lang="zh-CN" altLang="en-US"/>
        </a:p>
      </dgm:t>
    </dgm:pt>
    <dgm:pt modelId="{E7CC8F74-F995-4262-A436-43AD384277B2}" type="sibTrans" cxnId="{B610A5CB-2AA2-4103-BCB5-E87D502064DE}">
      <dgm:prSet/>
      <dgm:spPr/>
      <dgm:t>
        <a:bodyPr/>
        <a:lstStyle/>
        <a:p>
          <a:endParaRPr lang="zh-CN" altLang="en-US"/>
        </a:p>
      </dgm:t>
    </dgm:pt>
    <dgm:pt modelId="{C5E52ADE-5035-4A12-AE91-75F06EDDCF62}" type="pres">
      <dgm:prSet presAssocID="{470A6B99-0B1B-48BA-9009-968452FE696B}" presName="Name0" presStyleCnt="0">
        <dgm:presLayoutVars>
          <dgm:chMax val="7"/>
          <dgm:chPref val="7"/>
          <dgm:dir/>
        </dgm:presLayoutVars>
      </dgm:prSet>
      <dgm:spPr/>
    </dgm:pt>
    <dgm:pt modelId="{B4D7C34A-56D7-4999-A93E-64D047883702}" type="pres">
      <dgm:prSet presAssocID="{470A6B99-0B1B-48BA-9009-968452FE696B}" presName="Name1" presStyleCnt="0"/>
      <dgm:spPr/>
    </dgm:pt>
    <dgm:pt modelId="{75C417A7-09B6-4035-B9DB-DE617FCBCE12}" type="pres">
      <dgm:prSet presAssocID="{470A6B99-0B1B-48BA-9009-968452FE696B}" presName="cycle" presStyleCnt="0"/>
      <dgm:spPr/>
    </dgm:pt>
    <dgm:pt modelId="{B7843675-D8F3-460C-9875-160CF2848908}" type="pres">
      <dgm:prSet presAssocID="{470A6B99-0B1B-48BA-9009-968452FE696B}" presName="srcNode" presStyleLbl="node1" presStyleIdx="0" presStyleCnt="7"/>
      <dgm:spPr/>
    </dgm:pt>
    <dgm:pt modelId="{16D19CE9-1617-4C18-B8BA-17C80096C7BA}" type="pres">
      <dgm:prSet presAssocID="{470A6B99-0B1B-48BA-9009-968452FE696B}" presName="conn" presStyleLbl="parChTrans1D2" presStyleIdx="0" presStyleCnt="1"/>
      <dgm:spPr/>
    </dgm:pt>
    <dgm:pt modelId="{912750FB-6758-439A-A0E3-56F9E6A32C1F}" type="pres">
      <dgm:prSet presAssocID="{470A6B99-0B1B-48BA-9009-968452FE696B}" presName="extraNode" presStyleLbl="node1" presStyleIdx="0" presStyleCnt="7"/>
      <dgm:spPr/>
    </dgm:pt>
    <dgm:pt modelId="{9C8C5252-0106-4430-80C5-C848192856BB}" type="pres">
      <dgm:prSet presAssocID="{470A6B99-0B1B-48BA-9009-968452FE696B}" presName="dstNode" presStyleLbl="node1" presStyleIdx="0" presStyleCnt="7"/>
      <dgm:spPr/>
    </dgm:pt>
    <dgm:pt modelId="{2F11CD84-D9E8-4063-8958-BBD1E5CF816B}" type="pres">
      <dgm:prSet presAssocID="{76853A2A-81A0-4F49-8689-CEB9384E55AE}" presName="text_1" presStyleLbl="node1" presStyleIdx="0" presStyleCnt="7">
        <dgm:presLayoutVars>
          <dgm:bulletEnabled val="1"/>
        </dgm:presLayoutVars>
      </dgm:prSet>
      <dgm:spPr/>
    </dgm:pt>
    <dgm:pt modelId="{D56680D7-C195-450B-A03C-D942A5EF5D67}" type="pres">
      <dgm:prSet presAssocID="{76853A2A-81A0-4F49-8689-CEB9384E55AE}" presName="accent_1" presStyleCnt="0"/>
      <dgm:spPr/>
    </dgm:pt>
    <dgm:pt modelId="{AC29A9FD-ED97-43A1-9AD2-591A6631C606}" type="pres">
      <dgm:prSet presAssocID="{76853A2A-81A0-4F49-8689-CEB9384E55AE}" presName="accentRepeatNode" presStyleLbl="solidFgAcc1" presStyleIdx="0" presStyleCnt="7"/>
      <dgm:spPr/>
    </dgm:pt>
    <dgm:pt modelId="{876ED144-4C67-421C-809F-A65BA1A563D9}" type="pres">
      <dgm:prSet presAssocID="{EABED2C1-2CCE-446A-A31E-1F95AC8C8200}" presName="text_2" presStyleLbl="node1" presStyleIdx="1" presStyleCnt="7">
        <dgm:presLayoutVars>
          <dgm:bulletEnabled val="1"/>
        </dgm:presLayoutVars>
      </dgm:prSet>
      <dgm:spPr/>
    </dgm:pt>
    <dgm:pt modelId="{5A597E5A-0A00-4B18-8B0C-CD2E88295E76}" type="pres">
      <dgm:prSet presAssocID="{EABED2C1-2CCE-446A-A31E-1F95AC8C8200}" presName="accent_2" presStyleCnt="0"/>
      <dgm:spPr/>
    </dgm:pt>
    <dgm:pt modelId="{4719C99B-0B29-4384-98D8-0F6E3738A108}" type="pres">
      <dgm:prSet presAssocID="{EABED2C1-2CCE-446A-A31E-1F95AC8C8200}" presName="accentRepeatNode" presStyleLbl="solidFgAcc1" presStyleIdx="1" presStyleCnt="7"/>
      <dgm:spPr/>
    </dgm:pt>
    <dgm:pt modelId="{3B03399A-F457-403A-9F74-41803E07A373}" type="pres">
      <dgm:prSet presAssocID="{3FE60A52-D3C8-4CAF-B6B6-A813954032C6}" presName="text_3" presStyleLbl="node1" presStyleIdx="2" presStyleCnt="7">
        <dgm:presLayoutVars>
          <dgm:bulletEnabled val="1"/>
        </dgm:presLayoutVars>
      </dgm:prSet>
      <dgm:spPr/>
    </dgm:pt>
    <dgm:pt modelId="{5B6041FA-4A11-4DF5-9B5E-6DC410CB48FA}" type="pres">
      <dgm:prSet presAssocID="{3FE60A52-D3C8-4CAF-B6B6-A813954032C6}" presName="accent_3" presStyleCnt="0"/>
      <dgm:spPr/>
    </dgm:pt>
    <dgm:pt modelId="{3FF03790-DF7A-4201-B45C-A66E59FC0063}" type="pres">
      <dgm:prSet presAssocID="{3FE60A52-D3C8-4CAF-B6B6-A813954032C6}" presName="accentRepeatNode" presStyleLbl="solidFgAcc1" presStyleIdx="2" presStyleCnt="7"/>
      <dgm:spPr/>
    </dgm:pt>
    <dgm:pt modelId="{79197651-FE7E-42EE-8B8B-9E488B97DB30}" type="pres">
      <dgm:prSet presAssocID="{09E13486-B6D1-4BE3-A817-2A60349587F2}" presName="text_4" presStyleLbl="node1" presStyleIdx="3" presStyleCnt="7">
        <dgm:presLayoutVars>
          <dgm:bulletEnabled val="1"/>
        </dgm:presLayoutVars>
      </dgm:prSet>
      <dgm:spPr/>
    </dgm:pt>
    <dgm:pt modelId="{C72BC3C7-6B21-4244-A8FE-0CBF4DBD4951}" type="pres">
      <dgm:prSet presAssocID="{09E13486-B6D1-4BE3-A817-2A60349587F2}" presName="accent_4" presStyleCnt="0"/>
      <dgm:spPr/>
    </dgm:pt>
    <dgm:pt modelId="{6CDC6E0E-6F75-4458-A269-903C37E30394}" type="pres">
      <dgm:prSet presAssocID="{09E13486-B6D1-4BE3-A817-2A60349587F2}" presName="accentRepeatNode" presStyleLbl="solidFgAcc1" presStyleIdx="3" presStyleCnt="7"/>
      <dgm:spPr/>
    </dgm:pt>
    <dgm:pt modelId="{A485BC24-7514-4A2D-9740-34DAD6BD2960}" type="pres">
      <dgm:prSet presAssocID="{44C8B824-4898-4F96-8470-72310649B2B2}" presName="text_5" presStyleLbl="node1" presStyleIdx="4" presStyleCnt="7">
        <dgm:presLayoutVars>
          <dgm:bulletEnabled val="1"/>
        </dgm:presLayoutVars>
      </dgm:prSet>
      <dgm:spPr/>
    </dgm:pt>
    <dgm:pt modelId="{5220DAFD-8DE6-45EF-B4BA-B6AF85B938D9}" type="pres">
      <dgm:prSet presAssocID="{44C8B824-4898-4F96-8470-72310649B2B2}" presName="accent_5" presStyleCnt="0"/>
      <dgm:spPr/>
    </dgm:pt>
    <dgm:pt modelId="{B688CF77-C643-455A-89AF-62C464F045DC}" type="pres">
      <dgm:prSet presAssocID="{44C8B824-4898-4F96-8470-72310649B2B2}" presName="accentRepeatNode" presStyleLbl="solidFgAcc1" presStyleIdx="4" presStyleCnt="7"/>
      <dgm:spPr/>
    </dgm:pt>
    <dgm:pt modelId="{7667DE78-FF49-491A-84A4-32A83053623C}" type="pres">
      <dgm:prSet presAssocID="{1E8639F5-A13C-46D9-B277-DBC4B96BCCA9}" presName="text_6" presStyleLbl="node1" presStyleIdx="5" presStyleCnt="7">
        <dgm:presLayoutVars>
          <dgm:bulletEnabled val="1"/>
        </dgm:presLayoutVars>
      </dgm:prSet>
      <dgm:spPr/>
    </dgm:pt>
    <dgm:pt modelId="{ED4E001A-FE2F-43BE-8A7D-7E84FFF661DA}" type="pres">
      <dgm:prSet presAssocID="{1E8639F5-A13C-46D9-B277-DBC4B96BCCA9}" presName="accent_6" presStyleCnt="0"/>
      <dgm:spPr/>
    </dgm:pt>
    <dgm:pt modelId="{9043AA6A-85D4-497E-BB53-360626328028}" type="pres">
      <dgm:prSet presAssocID="{1E8639F5-A13C-46D9-B277-DBC4B96BCCA9}" presName="accentRepeatNode" presStyleLbl="solidFgAcc1" presStyleIdx="5" presStyleCnt="7"/>
      <dgm:spPr/>
    </dgm:pt>
    <dgm:pt modelId="{884B1553-21D0-4102-9D94-EE28F2B2AFC1}" type="pres">
      <dgm:prSet presAssocID="{5D702751-7E4F-4210-ADE0-4AEAA92CEF62}" presName="text_7" presStyleLbl="node1" presStyleIdx="6" presStyleCnt="7">
        <dgm:presLayoutVars>
          <dgm:bulletEnabled val="1"/>
        </dgm:presLayoutVars>
      </dgm:prSet>
      <dgm:spPr/>
    </dgm:pt>
    <dgm:pt modelId="{CCC77412-3E2C-4642-9D40-DCEB1B7827CF}" type="pres">
      <dgm:prSet presAssocID="{5D702751-7E4F-4210-ADE0-4AEAA92CEF62}" presName="accent_7" presStyleCnt="0"/>
      <dgm:spPr/>
    </dgm:pt>
    <dgm:pt modelId="{BFE5F525-30BE-4253-9B9F-C8CE09413829}" type="pres">
      <dgm:prSet presAssocID="{5D702751-7E4F-4210-ADE0-4AEAA92CEF62}" presName="accentRepeatNode" presStyleLbl="solidFgAcc1" presStyleIdx="6" presStyleCnt="7"/>
      <dgm:spPr/>
    </dgm:pt>
  </dgm:ptLst>
  <dgm:cxnLst>
    <dgm:cxn modelId="{952A6802-A9C1-4997-AE63-C2E613D716FB}" srcId="{470A6B99-0B1B-48BA-9009-968452FE696B}" destId="{09E13486-B6D1-4BE3-A817-2A60349587F2}" srcOrd="3" destOrd="0" parTransId="{750A0A22-A33F-4317-91AC-4C29D0B0319A}" sibTransId="{A3C101D1-45A5-406C-8432-26283CCF61E3}"/>
    <dgm:cxn modelId="{2885B626-E305-4E0C-8777-F6BAFC4D2D9C}" srcId="{470A6B99-0B1B-48BA-9009-968452FE696B}" destId="{EABED2C1-2CCE-446A-A31E-1F95AC8C8200}" srcOrd="1" destOrd="0" parTransId="{80A57B60-2CBC-4332-8FAB-2EA2B0C0523E}" sibTransId="{5ABDEE70-E390-4501-BAE6-169140E06D09}"/>
    <dgm:cxn modelId="{392A2B27-BEE5-486E-B575-C8BC7154BA5E}" srcId="{470A6B99-0B1B-48BA-9009-968452FE696B}" destId="{3FE60A52-D3C8-4CAF-B6B6-A813954032C6}" srcOrd="2" destOrd="0" parTransId="{7EF04F23-85C4-401B-956F-31EDD73CFB2C}" sibTransId="{17C60E08-1761-4F91-9A1A-5948318B8B8B}"/>
    <dgm:cxn modelId="{8232A568-D937-459B-AEAF-32BCBFD3213B}" srcId="{470A6B99-0B1B-48BA-9009-968452FE696B}" destId="{76853A2A-81A0-4F49-8689-CEB9384E55AE}" srcOrd="0" destOrd="0" parTransId="{1C7F6ADB-AA1B-4391-8211-F895CE1B9154}" sibTransId="{36474FC0-C7CA-4EE8-9C80-7553CB12EDE1}"/>
    <dgm:cxn modelId="{F432426E-A159-47DD-A3FC-A3F723F3D8EA}" type="presOf" srcId="{3FE60A52-D3C8-4CAF-B6B6-A813954032C6}" destId="{3B03399A-F457-403A-9F74-41803E07A373}" srcOrd="0" destOrd="0" presId="urn:microsoft.com/office/officeart/2008/layout/VerticalCurvedList"/>
    <dgm:cxn modelId="{CB439551-2D76-4416-8DDA-61D99C9B5312}" srcId="{470A6B99-0B1B-48BA-9009-968452FE696B}" destId="{1E8639F5-A13C-46D9-B277-DBC4B96BCCA9}" srcOrd="5" destOrd="0" parTransId="{40698E9B-C555-4E06-A7C0-900F8091343D}" sibTransId="{E85AFD4D-7515-48A5-BCFF-81004E0AEA9E}"/>
    <dgm:cxn modelId="{D7CA9F51-AA5B-4A70-99BB-F01EF772DF19}" type="presOf" srcId="{470A6B99-0B1B-48BA-9009-968452FE696B}" destId="{C5E52ADE-5035-4A12-AE91-75F06EDDCF62}" srcOrd="0" destOrd="0" presId="urn:microsoft.com/office/officeart/2008/layout/VerticalCurvedList"/>
    <dgm:cxn modelId="{71D4297A-DF17-417B-8789-C769FC398E3A}" type="presOf" srcId="{1E8639F5-A13C-46D9-B277-DBC4B96BCCA9}" destId="{7667DE78-FF49-491A-84A4-32A83053623C}" srcOrd="0" destOrd="0" presId="urn:microsoft.com/office/officeart/2008/layout/VerticalCurvedList"/>
    <dgm:cxn modelId="{45C6685A-3FF4-4153-961C-E260699A6879}" type="presOf" srcId="{44C8B824-4898-4F96-8470-72310649B2B2}" destId="{A485BC24-7514-4A2D-9740-34DAD6BD2960}" srcOrd="0" destOrd="0" presId="urn:microsoft.com/office/officeart/2008/layout/VerticalCurvedList"/>
    <dgm:cxn modelId="{3D339391-321C-4EE8-A160-A3194F9B60B1}" srcId="{470A6B99-0B1B-48BA-9009-968452FE696B}" destId="{44C8B824-4898-4F96-8470-72310649B2B2}" srcOrd="4" destOrd="0" parTransId="{9AB91DB3-401D-4FF4-AF98-F483E1357BD8}" sibTransId="{1AD7C6D3-B108-4AC1-ACC6-DF8EACFDCB85}"/>
    <dgm:cxn modelId="{BD5883A0-D079-4C19-90FC-33163A12EFB0}" type="presOf" srcId="{36474FC0-C7CA-4EE8-9C80-7553CB12EDE1}" destId="{16D19CE9-1617-4C18-B8BA-17C80096C7BA}" srcOrd="0" destOrd="0" presId="urn:microsoft.com/office/officeart/2008/layout/VerticalCurvedList"/>
    <dgm:cxn modelId="{DA8C0EB5-F930-4DF4-8C53-78FA1EC85741}" type="presOf" srcId="{09E13486-B6D1-4BE3-A817-2A60349587F2}" destId="{79197651-FE7E-42EE-8B8B-9E488B97DB30}" srcOrd="0" destOrd="0" presId="urn:microsoft.com/office/officeart/2008/layout/VerticalCurvedList"/>
    <dgm:cxn modelId="{B610A5CB-2AA2-4103-BCB5-E87D502064DE}" srcId="{470A6B99-0B1B-48BA-9009-968452FE696B}" destId="{5D702751-7E4F-4210-ADE0-4AEAA92CEF62}" srcOrd="6" destOrd="0" parTransId="{C74486CB-D759-4A68-AA0B-888F0F676D76}" sibTransId="{E7CC8F74-F995-4262-A436-43AD384277B2}"/>
    <dgm:cxn modelId="{F83C73DD-A06E-4336-A5DF-BB93E31EF443}" type="presOf" srcId="{EABED2C1-2CCE-446A-A31E-1F95AC8C8200}" destId="{876ED144-4C67-421C-809F-A65BA1A563D9}" srcOrd="0" destOrd="0" presId="urn:microsoft.com/office/officeart/2008/layout/VerticalCurvedList"/>
    <dgm:cxn modelId="{8D6638F2-F215-478F-B93B-52B2A1CF0ABA}" type="presOf" srcId="{5D702751-7E4F-4210-ADE0-4AEAA92CEF62}" destId="{884B1553-21D0-4102-9D94-EE28F2B2AFC1}" srcOrd="0" destOrd="0" presId="urn:microsoft.com/office/officeart/2008/layout/VerticalCurvedList"/>
    <dgm:cxn modelId="{5D804BF8-4F7F-464F-8867-044D87A1096D}" type="presOf" srcId="{76853A2A-81A0-4F49-8689-CEB9384E55AE}" destId="{2F11CD84-D9E8-4063-8958-BBD1E5CF816B}" srcOrd="0" destOrd="0" presId="urn:microsoft.com/office/officeart/2008/layout/VerticalCurvedList"/>
    <dgm:cxn modelId="{EBC19851-F466-4FB8-9615-E52753973BA9}" type="presParOf" srcId="{C5E52ADE-5035-4A12-AE91-75F06EDDCF62}" destId="{B4D7C34A-56D7-4999-A93E-64D047883702}" srcOrd="0" destOrd="0" presId="urn:microsoft.com/office/officeart/2008/layout/VerticalCurvedList"/>
    <dgm:cxn modelId="{C97D85DA-B38C-46A0-9C59-6B203C9CFCD9}" type="presParOf" srcId="{B4D7C34A-56D7-4999-A93E-64D047883702}" destId="{75C417A7-09B6-4035-B9DB-DE617FCBCE12}" srcOrd="0" destOrd="0" presId="urn:microsoft.com/office/officeart/2008/layout/VerticalCurvedList"/>
    <dgm:cxn modelId="{44B0137C-C625-4BEB-921D-C390AAE11479}" type="presParOf" srcId="{75C417A7-09B6-4035-B9DB-DE617FCBCE12}" destId="{B7843675-D8F3-460C-9875-160CF2848908}" srcOrd="0" destOrd="0" presId="urn:microsoft.com/office/officeart/2008/layout/VerticalCurvedList"/>
    <dgm:cxn modelId="{E11C8466-85C7-4961-A01F-BD14E671E6E1}" type="presParOf" srcId="{75C417A7-09B6-4035-B9DB-DE617FCBCE12}" destId="{16D19CE9-1617-4C18-B8BA-17C80096C7BA}" srcOrd="1" destOrd="0" presId="urn:microsoft.com/office/officeart/2008/layout/VerticalCurvedList"/>
    <dgm:cxn modelId="{9C5368D5-2D58-4430-9844-B2E95049528C}" type="presParOf" srcId="{75C417A7-09B6-4035-B9DB-DE617FCBCE12}" destId="{912750FB-6758-439A-A0E3-56F9E6A32C1F}" srcOrd="2" destOrd="0" presId="urn:microsoft.com/office/officeart/2008/layout/VerticalCurvedList"/>
    <dgm:cxn modelId="{244E6CB4-96D8-44F3-ACC9-7306644CFC98}" type="presParOf" srcId="{75C417A7-09B6-4035-B9DB-DE617FCBCE12}" destId="{9C8C5252-0106-4430-80C5-C848192856BB}" srcOrd="3" destOrd="0" presId="urn:microsoft.com/office/officeart/2008/layout/VerticalCurvedList"/>
    <dgm:cxn modelId="{E7399F93-1158-4807-851B-DBD4330790BE}" type="presParOf" srcId="{B4D7C34A-56D7-4999-A93E-64D047883702}" destId="{2F11CD84-D9E8-4063-8958-BBD1E5CF816B}" srcOrd="1" destOrd="0" presId="urn:microsoft.com/office/officeart/2008/layout/VerticalCurvedList"/>
    <dgm:cxn modelId="{18A4016A-A7DB-4459-AF25-B21D89CBCF95}" type="presParOf" srcId="{B4D7C34A-56D7-4999-A93E-64D047883702}" destId="{D56680D7-C195-450B-A03C-D942A5EF5D67}" srcOrd="2" destOrd="0" presId="urn:microsoft.com/office/officeart/2008/layout/VerticalCurvedList"/>
    <dgm:cxn modelId="{B5E7A9EF-6C95-46E4-9A79-FCADA12EEFAF}" type="presParOf" srcId="{D56680D7-C195-450B-A03C-D942A5EF5D67}" destId="{AC29A9FD-ED97-43A1-9AD2-591A6631C606}" srcOrd="0" destOrd="0" presId="urn:microsoft.com/office/officeart/2008/layout/VerticalCurvedList"/>
    <dgm:cxn modelId="{4FF5004A-A471-4C95-A10B-CA2663C940BD}" type="presParOf" srcId="{B4D7C34A-56D7-4999-A93E-64D047883702}" destId="{876ED144-4C67-421C-809F-A65BA1A563D9}" srcOrd="3" destOrd="0" presId="urn:microsoft.com/office/officeart/2008/layout/VerticalCurvedList"/>
    <dgm:cxn modelId="{33155CE0-85B4-480A-98E8-9331FBAAC0A7}" type="presParOf" srcId="{B4D7C34A-56D7-4999-A93E-64D047883702}" destId="{5A597E5A-0A00-4B18-8B0C-CD2E88295E76}" srcOrd="4" destOrd="0" presId="urn:microsoft.com/office/officeart/2008/layout/VerticalCurvedList"/>
    <dgm:cxn modelId="{71C5F290-2095-4184-9A64-B907438461A6}" type="presParOf" srcId="{5A597E5A-0A00-4B18-8B0C-CD2E88295E76}" destId="{4719C99B-0B29-4384-98D8-0F6E3738A108}" srcOrd="0" destOrd="0" presId="urn:microsoft.com/office/officeart/2008/layout/VerticalCurvedList"/>
    <dgm:cxn modelId="{DF56BED2-DB63-43BB-9FF9-201278494D8F}" type="presParOf" srcId="{B4D7C34A-56D7-4999-A93E-64D047883702}" destId="{3B03399A-F457-403A-9F74-41803E07A373}" srcOrd="5" destOrd="0" presId="urn:microsoft.com/office/officeart/2008/layout/VerticalCurvedList"/>
    <dgm:cxn modelId="{E5DD9B98-050C-4C36-981C-DC7B6E09F11E}" type="presParOf" srcId="{B4D7C34A-56D7-4999-A93E-64D047883702}" destId="{5B6041FA-4A11-4DF5-9B5E-6DC410CB48FA}" srcOrd="6" destOrd="0" presId="urn:microsoft.com/office/officeart/2008/layout/VerticalCurvedList"/>
    <dgm:cxn modelId="{0F71115E-D47D-4CAB-B89E-C31B7BE86A0F}" type="presParOf" srcId="{5B6041FA-4A11-4DF5-9B5E-6DC410CB48FA}" destId="{3FF03790-DF7A-4201-B45C-A66E59FC0063}" srcOrd="0" destOrd="0" presId="urn:microsoft.com/office/officeart/2008/layout/VerticalCurvedList"/>
    <dgm:cxn modelId="{81D3B01A-367A-4C12-AE08-478DB300FCBC}" type="presParOf" srcId="{B4D7C34A-56D7-4999-A93E-64D047883702}" destId="{79197651-FE7E-42EE-8B8B-9E488B97DB30}" srcOrd="7" destOrd="0" presId="urn:microsoft.com/office/officeart/2008/layout/VerticalCurvedList"/>
    <dgm:cxn modelId="{2F64491F-2E9F-4A5C-96C6-B866069BD4CE}" type="presParOf" srcId="{B4D7C34A-56D7-4999-A93E-64D047883702}" destId="{C72BC3C7-6B21-4244-A8FE-0CBF4DBD4951}" srcOrd="8" destOrd="0" presId="urn:microsoft.com/office/officeart/2008/layout/VerticalCurvedList"/>
    <dgm:cxn modelId="{B4ECC0C2-2CF9-4C9B-B0D1-E65EE1D5D580}" type="presParOf" srcId="{C72BC3C7-6B21-4244-A8FE-0CBF4DBD4951}" destId="{6CDC6E0E-6F75-4458-A269-903C37E30394}" srcOrd="0" destOrd="0" presId="urn:microsoft.com/office/officeart/2008/layout/VerticalCurvedList"/>
    <dgm:cxn modelId="{BC7CB297-DB41-42F1-96C9-F4DCD906C820}" type="presParOf" srcId="{B4D7C34A-56D7-4999-A93E-64D047883702}" destId="{A485BC24-7514-4A2D-9740-34DAD6BD2960}" srcOrd="9" destOrd="0" presId="urn:microsoft.com/office/officeart/2008/layout/VerticalCurvedList"/>
    <dgm:cxn modelId="{3A0BD341-605B-44E0-A391-0A076E73653E}" type="presParOf" srcId="{B4D7C34A-56D7-4999-A93E-64D047883702}" destId="{5220DAFD-8DE6-45EF-B4BA-B6AF85B938D9}" srcOrd="10" destOrd="0" presId="urn:microsoft.com/office/officeart/2008/layout/VerticalCurvedList"/>
    <dgm:cxn modelId="{713F8CD2-2392-49BA-8CC4-E01B17026F49}" type="presParOf" srcId="{5220DAFD-8DE6-45EF-B4BA-B6AF85B938D9}" destId="{B688CF77-C643-455A-89AF-62C464F045DC}" srcOrd="0" destOrd="0" presId="urn:microsoft.com/office/officeart/2008/layout/VerticalCurvedList"/>
    <dgm:cxn modelId="{5C9C5772-24DF-4980-AB16-33D4A0A5FAB3}" type="presParOf" srcId="{B4D7C34A-56D7-4999-A93E-64D047883702}" destId="{7667DE78-FF49-491A-84A4-32A83053623C}" srcOrd="11" destOrd="0" presId="urn:microsoft.com/office/officeart/2008/layout/VerticalCurvedList"/>
    <dgm:cxn modelId="{DF968B11-B23F-42C2-B708-E169AB24AA07}" type="presParOf" srcId="{B4D7C34A-56D7-4999-A93E-64D047883702}" destId="{ED4E001A-FE2F-43BE-8A7D-7E84FFF661DA}" srcOrd="12" destOrd="0" presId="urn:microsoft.com/office/officeart/2008/layout/VerticalCurvedList"/>
    <dgm:cxn modelId="{B99E1C6E-026D-4D08-A4DF-2839E92F4471}" type="presParOf" srcId="{ED4E001A-FE2F-43BE-8A7D-7E84FFF661DA}" destId="{9043AA6A-85D4-497E-BB53-360626328028}" srcOrd="0" destOrd="0" presId="urn:microsoft.com/office/officeart/2008/layout/VerticalCurvedList"/>
    <dgm:cxn modelId="{BA17E3BB-D61C-4466-9A39-7B4D24AF68ED}" type="presParOf" srcId="{B4D7C34A-56D7-4999-A93E-64D047883702}" destId="{884B1553-21D0-4102-9D94-EE28F2B2AFC1}" srcOrd="13" destOrd="0" presId="urn:microsoft.com/office/officeart/2008/layout/VerticalCurvedList"/>
    <dgm:cxn modelId="{056B8258-A9B5-4ECB-ACD0-C0E21906FC04}" type="presParOf" srcId="{B4D7C34A-56D7-4999-A93E-64D047883702}" destId="{CCC77412-3E2C-4642-9D40-DCEB1B7827CF}" srcOrd="14" destOrd="0" presId="urn:microsoft.com/office/officeart/2008/layout/VerticalCurvedList"/>
    <dgm:cxn modelId="{5C6FCE8F-A455-43D5-B9B3-0943A3C1FCFE}" type="presParOf" srcId="{CCC77412-3E2C-4642-9D40-DCEB1B7827CF}" destId="{BFE5F525-30BE-4253-9B9F-C8CE0941382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E96115-B144-4B65-B567-2FF6DE34032E}"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CN" altLang="en-US"/>
        </a:p>
      </dgm:t>
    </dgm:pt>
    <dgm:pt modelId="{6BFB5435-5187-4610-BB08-1D091340DB7A}">
      <dgm:prSet phldrT="[文本]" custT="1"/>
      <dgm:spPr/>
      <dgm:t>
        <a:bodyPr/>
        <a:lstStyle/>
        <a:p>
          <a:r>
            <a:rPr lang="zh-CN" altLang="en-US" sz="2800" dirty="0"/>
            <a:t>赫鲁晓夫</a:t>
          </a:r>
        </a:p>
      </dgm:t>
    </dgm:pt>
    <dgm:pt modelId="{AF343E5F-29A4-426C-AD25-C141757AE19B}" type="parTrans" cxnId="{36CD6211-FC6E-46FD-A568-A8CD8D0AFD69}">
      <dgm:prSet/>
      <dgm:spPr/>
      <dgm:t>
        <a:bodyPr/>
        <a:lstStyle/>
        <a:p>
          <a:endParaRPr lang="zh-CN" altLang="en-US"/>
        </a:p>
      </dgm:t>
    </dgm:pt>
    <dgm:pt modelId="{A06D2057-F4DA-4975-ACDF-FC2CE6F92ECE}" type="sibTrans" cxnId="{36CD6211-FC6E-46FD-A568-A8CD8D0AFD69}">
      <dgm:prSet/>
      <dgm:spPr/>
      <dgm:t>
        <a:bodyPr/>
        <a:lstStyle/>
        <a:p>
          <a:endParaRPr lang="zh-CN" altLang="en-US"/>
        </a:p>
      </dgm:t>
    </dgm:pt>
    <dgm:pt modelId="{A302C4E3-2865-4C26-ABEE-50348E32375D}">
      <dgm:prSet phldrT="[文本]" custT="1"/>
      <dgm:spPr/>
      <dgm:t>
        <a:bodyPr/>
        <a:lstStyle/>
        <a:p>
          <a:r>
            <a:rPr lang="zh-CN" altLang="en-US" sz="2400" dirty="0"/>
            <a:t>否定丑化共产党及其领袖列宁、斯大林</a:t>
          </a:r>
        </a:p>
      </dgm:t>
    </dgm:pt>
    <dgm:pt modelId="{ECD6E6A0-35BA-4282-AD90-9920CBCDBDD0}" type="parTrans" cxnId="{78826F35-DBAD-4A2B-869F-B5C036F7181E}">
      <dgm:prSet/>
      <dgm:spPr/>
      <dgm:t>
        <a:bodyPr/>
        <a:lstStyle/>
        <a:p>
          <a:endParaRPr lang="zh-CN" altLang="en-US"/>
        </a:p>
      </dgm:t>
    </dgm:pt>
    <dgm:pt modelId="{B713FBB9-73AD-42B9-82B1-1BBA1CF4EB36}" type="sibTrans" cxnId="{78826F35-DBAD-4A2B-869F-B5C036F7181E}">
      <dgm:prSet/>
      <dgm:spPr/>
      <dgm:t>
        <a:bodyPr/>
        <a:lstStyle/>
        <a:p>
          <a:endParaRPr lang="zh-CN" altLang="en-US"/>
        </a:p>
      </dgm:t>
    </dgm:pt>
    <dgm:pt modelId="{184385B9-9FB4-4CC7-ABF2-0A89B62ED540}">
      <dgm:prSet phldrT="[文本]" custT="1"/>
      <dgm:spPr/>
      <dgm:t>
        <a:bodyPr/>
        <a:lstStyle/>
        <a:p>
          <a:r>
            <a:rPr lang="zh-CN" altLang="en-US" sz="2800" dirty="0"/>
            <a:t>戈尔巴乔夫</a:t>
          </a:r>
        </a:p>
      </dgm:t>
    </dgm:pt>
    <dgm:pt modelId="{CDA71EB2-9D41-42CF-9957-9150026396D7}" type="parTrans" cxnId="{C1060129-5415-4347-A8B3-42DAD00C4A3A}">
      <dgm:prSet/>
      <dgm:spPr/>
      <dgm:t>
        <a:bodyPr/>
        <a:lstStyle/>
        <a:p>
          <a:endParaRPr lang="zh-CN" altLang="en-US"/>
        </a:p>
      </dgm:t>
    </dgm:pt>
    <dgm:pt modelId="{C0F3C13E-C6CE-4E63-9841-E6BA7C9557DF}" type="sibTrans" cxnId="{C1060129-5415-4347-A8B3-42DAD00C4A3A}">
      <dgm:prSet/>
      <dgm:spPr/>
      <dgm:t>
        <a:bodyPr/>
        <a:lstStyle/>
        <a:p>
          <a:endParaRPr lang="zh-CN" altLang="en-US"/>
        </a:p>
      </dgm:t>
    </dgm:pt>
    <dgm:pt modelId="{6A87799D-FEC7-4F6D-A019-443A722DE849}">
      <dgm:prSet phldrT="[文本]" custT="1"/>
      <dgm:spPr/>
      <dgm:t>
        <a:bodyPr/>
        <a:lstStyle/>
        <a:p>
          <a:r>
            <a:rPr lang="zh-CN" altLang="en-US" sz="2400" dirty="0"/>
            <a:t>领导集团纵容、引领历史虚无主义风潮</a:t>
          </a:r>
        </a:p>
      </dgm:t>
    </dgm:pt>
    <dgm:pt modelId="{1EE32049-364B-409A-A48B-10F8ABCE42CA}" type="parTrans" cxnId="{6DE76F8B-59E0-4889-A77F-4D1234A80FE1}">
      <dgm:prSet/>
      <dgm:spPr/>
      <dgm:t>
        <a:bodyPr/>
        <a:lstStyle/>
        <a:p>
          <a:endParaRPr lang="zh-CN" altLang="en-US"/>
        </a:p>
      </dgm:t>
    </dgm:pt>
    <dgm:pt modelId="{8E104490-8928-43C8-A8A2-FD034AED834E}" type="sibTrans" cxnId="{6DE76F8B-59E0-4889-A77F-4D1234A80FE1}">
      <dgm:prSet/>
      <dgm:spPr/>
      <dgm:t>
        <a:bodyPr/>
        <a:lstStyle/>
        <a:p>
          <a:endParaRPr lang="zh-CN" altLang="en-US"/>
        </a:p>
      </dgm:t>
    </dgm:pt>
    <dgm:pt modelId="{CE1D02AC-D288-4910-AC83-ED994ADE4188}">
      <dgm:prSet phldrT="[文本]" custT="1"/>
      <dgm:spPr/>
      <dgm:t>
        <a:bodyPr/>
        <a:lstStyle/>
        <a:p>
          <a:r>
            <a:rPr lang="zh-CN" altLang="en-US" sz="2400" dirty="0"/>
            <a:t>否定丑化苏联革命</a:t>
          </a:r>
        </a:p>
      </dgm:t>
    </dgm:pt>
    <dgm:pt modelId="{0C2AA17C-57A2-411E-9BFA-EA55A027C4DF}" type="parTrans" cxnId="{9F33B63E-B84F-4BE2-9319-78C7074D5E06}">
      <dgm:prSet/>
      <dgm:spPr/>
      <dgm:t>
        <a:bodyPr/>
        <a:lstStyle/>
        <a:p>
          <a:endParaRPr lang="zh-CN" altLang="en-US"/>
        </a:p>
      </dgm:t>
    </dgm:pt>
    <dgm:pt modelId="{3B70454A-5588-4FE5-8CE2-5B62DC258EB1}" type="sibTrans" cxnId="{9F33B63E-B84F-4BE2-9319-78C7074D5E06}">
      <dgm:prSet/>
      <dgm:spPr/>
      <dgm:t>
        <a:bodyPr/>
        <a:lstStyle/>
        <a:p>
          <a:endParaRPr lang="zh-CN" altLang="en-US"/>
        </a:p>
      </dgm:t>
    </dgm:pt>
    <dgm:pt modelId="{5DB18E18-A649-4C94-BAC1-B9DC60CE0CB6}">
      <dgm:prSet phldrT="[文本]" custT="1"/>
      <dgm:spPr/>
      <dgm:t>
        <a:bodyPr/>
        <a:lstStyle/>
        <a:p>
          <a:r>
            <a:rPr lang="zh-CN" altLang="en-US" sz="2400" dirty="0"/>
            <a:t>否定建设</a:t>
          </a:r>
        </a:p>
      </dgm:t>
    </dgm:pt>
    <dgm:pt modelId="{B71324D8-4FB0-4EB1-BA73-0A2AF6764CDB}" type="parTrans" cxnId="{A52EE1C9-E0CC-4D52-8508-E8B862709127}">
      <dgm:prSet/>
      <dgm:spPr/>
      <dgm:t>
        <a:bodyPr/>
        <a:lstStyle/>
        <a:p>
          <a:endParaRPr lang="zh-CN" altLang="en-US"/>
        </a:p>
      </dgm:t>
    </dgm:pt>
    <dgm:pt modelId="{A6493D09-A3E3-4184-B60A-CF2020676872}" type="sibTrans" cxnId="{A52EE1C9-E0CC-4D52-8508-E8B862709127}">
      <dgm:prSet/>
      <dgm:spPr/>
      <dgm:t>
        <a:bodyPr/>
        <a:lstStyle/>
        <a:p>
          <a:endParaRPr lang="zh-CN" altLang="en-US"/>
        </a:p>
      </dgm:t>
    </dgm:pt>
    <dgm:pt modelId="{383165B8-ADA6-486D-99A0-78849AB25E80}">
      <dgm:prSet phldrT="[文本]" custT="1"/>
      <dgm:spPr/>
      <dgm:t>
        <a:bodyPr/>
        <a:lstStyle/>
        <a:p>
          <a:r>
            <a:rPr lang="zh-CN" altLang="en-US" sz="2400" dirty="0"/>
            <a:t>文化管理失控</a:t>
          </a:r>
        </a:p>
      </dgm:t>
    </dgm:pt>
    <dgm:pt modelId="{ABE40FDC-583E-4856-BD1C-9968A691267D}" type="parTrans" cxnId="{70FE9FA9-83EA-4A53-A3C3-E8BA83B35663}">
      <dgm:prSet/>
      <dgm:spPr/>
      <dgm:t>
        <a:bodyPr/>
        <a:lstStyle/>
        <a:p>
          <a:endParaRPr lang="zh-CN" altLang="en-US"/>
        </a:p>
      </dgm:t>
    </dgm:pt>
    <dgm:pt modelId="{6A51C0CB-6813-4FC2-A5FF-D595ECDF4AC9}" type="sibTrans" cxnId="{70FE9FA9-83EA-4A53-A3C3-E8BA83B35663}">
      <dgm:prSet/>
      <dgm:spPr/>
      <dgm:t>
        <a:bodyPr/>
        <a:lstStyle/>
        <a:p>
          <a:endParaRPr lang="zh-CN" altLang="en-US"/>
        </a:p>
      </dgm:t>
    </dgm:pt>
    <dgm:pt modelId="{A82AB359-06F8-417F-88F5-43E48AE04221}">
      <dgm:prSet phldrT="[文本]" custT="1"/>
      <dgm:spPr/>
      <dgm:t>
        <a:bodyPr/>
        <a:lstStyle/>
        <a:p>
          <a:r>
            <a:rPr lang="zh-CN" altLang="en-US" sz="2400" dirty="0"/>
            <a:t>自由经济改革（</a:t>
          </a:r>
          <a:r>
            <a:rPr lang="en-US" altLang="zh-CN" sz="2400" dirty="0"/>
            <a:t>1989-1991</a:t>
          </a:r>
          <a:r>
            <a:rPr lang="zh-CN" altLang="en-US" sz="2400" dirty="0"/>
            <a:t>）</a:t>
          </a:r>
        </a:p>
      </dgm:t>
    </dgm:pt>
    <dgm:pt modelId="{032B4660-6083-4C39-87AD-D2FF0775F6E9}" type="parTrans" cxnId="{91A72CA0-F885-4351-9C05-58284EA861AA}">
      <dgm:prSet/>
      <dgm:spPr/>
      <dgm:t>
        <a:bodyPr/>
        <a:lstStyle/>
        <a:p>
          <a:endParaRPr lang="zh-CN" altLang="en-US"/>
        </a:p>
      </dgm:t>
    </dgm:pt>
    <dgm:pt modelId="{7DBF8678-3F75-4CA0-BC5F-BC836A5E8971}" type="sibTrans" cxnId="{91A72CA0-F885-4351-9C05-58284EA861AA}">
      <dgm:prSet/>
      <dgm:spPr/>
      <dgm:t>
        <a:bodyPr/>
        <a:lstStyle/>
        <a:p>
          <a:endParaRPr lang="zh-CN" altLang="en-US"/>
        </a:p>
      </dgm:t>
    </dgm:pt>
    <dgm:pt modelId="{1BB93FEE-73D5-4B32-A62B-82C3385AF2B3}" type="pres">
      <dgm:prSet presAssocID="{A6E96115-B144-4B65-B567-2FF6DE34032E}" presName="linear" presStyleCnt="0">
        <dgm:presLayoutVars>
          <dgm:animLvl val="lvl"/>
          <dgm:resizeHandles val="exact"/>
        </dgm:presLayoutVars>
      </dgm:prSet>
      <dgm:spPr/>
    </dgm:pt>
    <dgm:pt modelId="{1F06DE23-2D50-427E-9071-D8EDFE34C640}" type="pres">
      <dgm:prSet presAssocID="{6BFB5435-5187-4610-BB08-1D091340DB7A}" presName="parentText" presStyleLbl="node1" presStyleIdx="0" presStyleCnt="2" custLinFactNeighborX="-16210" custLinFactNeighborY="-2604">
        <dgm:presLayoutVars>
          <dgm:chMax val="0"/>
          <dgm:bulletEnabled val="1"/>
        </dgm:presLayoutVars>
      </dgm:prSet>
      <dgm:spPr/>
    </dgm:pt>
    <dgm:pt modelId="{81BC79E0-3D24-492D-AB5F-E6DD6F4F5090}" type="pres">
      <dgm:prSet presAssocID="{6BFB5435-5187-4610-BB08-1D091340DB7A}" presName="childText" presStyleLbl="revTx" presStyleIdx="0" presStyleCnt="2">
        <dgm:presLayoutVars>
          <dgm:bulletEnabled val="1"/>
        </dgm:presLayoutVars>
      </dgm:prSet>
      <dgm:spPr/>
    </dgm:pt>
    <dgm:pt modelId="{71268B2E-A8E3-48F5-B32A-66DFD8AA2E51}" type="pres">
      <dgm:prSet presAssocID="{184385B9-9FB4-4CC7-ABF2-0A89B62ED540}" presName="parentText" presStyleLbl="node1" presStyleIdx="1" presStyleCnt="2">
        <dgm:presLayoutVars>
          <dgm:chMax val="0"/>
          <dgm:bulletEnabled val="1"/>
        </dgm:presLayoutVars>
      </dgm:prSet>
      <dgm:spPr/>
    </dgm:pt>
    <dgm:pt modelId="{6D22729C-1294-4C1A-8E2D-06ACCB7B25ED}" type="pres">
      <dgm:prSet presAssocID="{184385B9-9FB4-4CC7-ABF2-0A89B62ED540}" presName="childText" presStyleLbl="revTx" presStyleIdx="1" presStyleCnt="2">
        <dgm:presLayoutVars>
          <dgm:bulletEnabled val="1"/>
        </dgm:presLayoutVars>
      </dgm:prSet>
      <dgm:spPr/>
    </dgm:pt>
  </dgm:ptLst>
  <dgm:cxnLst>
    <dgm:cxn modelId="{36CD6211-FC6E-46FD-A568-A8CD8D0AFD69}" srcId="{A6E96115-B144-4B65-B567-2FF6DE34032E}" destId="{6BFB5435-5187-4610-BB08-1D091340DB7A}" srcOrd="0" destOrd="0" parTransId="{AF343E5F-29A4-426C-AD25-C141757AE19B}" sibTransId="{A06D2057-F4DA-4975-ACDF-FC2CE6F92ECE}"/>
    <dgm:cxn modelId="{C1060129-5415-4347-A8B3-42DAD00C4A3A}" srcId="{A6E96115-B144-4B65-B567-2FF6DE34032E}" destId="{184385B9-9FB4-4CC7-ABF2-0A89B62ED540}" srcOrd="1" destOrd="0" parTransId="{CDA71EB2-9D41-42CF-9957-9150026396D7}" sibTransId="{C0F3C13E-C6CE-4E63-9841-E6BA7C9557DF}"/>
    <dgm:cxn modelId="{78826F35-DBAD-4A2B-869F-B5C036F7181E}" srcId="{6BFB5435-5187-4610-BB08-1D091340DB7A}" destId="{A302C4E3-2865-4C26-ABEE-50348E32375D}" srcOrd="0" destOrd="0" parTransId="{ECD6E6A0-35BA-4282-AD90-9920CBCDBDD0}" sibTransId="{B713FBB9-73AD-42B9-82B1-1BBA1CF4EB36}"/>
    <dgm:cxn modelId="{9F33B63E-B84F-4BE2-9319-78C7074D5E06}" srcId="{6BFB5435-5187-4610-BB08-1D091340DB7A}" destId="{CE1D02AC-D288-4910-AC83-ED994ADE4188}" srcOrd="1" destOrd="0" parTransId="{0C2AA17C-57A2-411E-9BFA-EA55A027C4DF}" sibTransId="{3B70454A-5588-4FE5-8CE2-5B62DC258EB1}"/>
    <dgm:cxn modelId="{235A6181-8410-4FDF-89E2-D443903CEAB1}" type="presOf" srcId="{5DB18E18-A649-4C94-BAC1-B9DC60CE0CB6}" destId="{81BC79E0-3D24-492D-AB5F-E6DD6F4F5090}" srcOrd="0" destOrd="2" presId="urn:microsoft.com/office/officeart/2005/8/layout/vList2"/>
    <dgm:cxn modelId="{2C384982-4A4E-4495-A3B2-05AAE6F9C64C}" type="presOf" srcId="{A82AB359-06F8-417F-88F5-43E48AE04221}" destId="{6D22729C-1294-4C1A-8E2D-06ACCB7B25ED}" srcOrd="0" destOrd="1" presId="urn:microsoft.com/office/officeart/2005/8/layout/vList2"/>
    <dgm:cxn modelId="{7DC96B86-9A34-476E-A49C-E5B34C4592E9}" type="presOf" srcId="{A6E96115-B144-4B65-B567-2FF6DE34032E}" destId="{1BB93FEE-73D5-4B32-A62B-82C3385AF2B3}" srcOrd="0" destOrd="0" presId="urn:microsoft.com/office/officeart/2005/8/layout/vList2"/>
    <dgm:cxn modelId="{6DE76F8B-59E0-4889-A77F-4D1234A80FE1}" srcId="{184385B9-9FB4-4CC7-ABF2-0A89B62ED540}" destId="{6A87799D-FEC7-4F6D-A019-443A722DE849}" srcOrd="0" destOrd="0" parTransId="{1EE32049-364B-409A-A48B-10F8ABCE42CA}" sibTransId="{8E104490-8928-43C8-A8A2-FD034AED834E}"/>
    <dgm:cxn modelId="{7FE5E196-288B-4E1C-9891-D68077A234BC}" type="presOf" srcId="{383165B8-ADA6-486D-99A0-78849AB25E80}" destId="{6D22729C-1294-4C1A-8E2D-06ACCB7B25ED}" srcOrd="0" destOrd="2" presId="urn:microsoft.com/office/officeart/2005/8/layout/vList2"/>
    <dgm:cxn modelId="{91A72CA0-F885-4351-9C05-58284EA861AA}" srcId="{184385B9-9FB4-4CC7-ABF2-0A89B62ED540}" destId="{A82AB359-06F8-417F-88F5-43E48AE04221}" srcOrd="1" destOrd="0" parTransId="{032B4660-6083-4C39-87AD-D2FF0775F6E9}" sibTransId="{7DBF8678-3F75-4CA0-BC5F-BC836A5E8971}"/>
    <dgm:cxn modelId="{70FE9FA9-83EA-4A53-A3C3-E8BA83B35663}" srcId="{184385B9-9FB4-4CC7-ABF2-0A89B62ED540}" destId="{383165B8-ADA6-486D-99A0-78849AB25E80}" srcOrd="2" destOrd="0" parTransId="{ABE40FDC-583E-4856-BD1C-9968A691267D}" sibTransId="{6A51C0CB-6813-4FC2-A5FF-D595ECDF4AC9}"/>
    <dgm:cxn modelId="{5920D7AB-64D3-46FE-ADBF-B80C30A26D66}" type="presOf" srcId="{184385B9-9FB4-4CC7-ABF2-0A89B62ED540}" destId="{71268B2E-A8E3-48F5-B32A-66DFD8AA2E51}" srcOrd="0" destOrd="0" presId="urn:microsoft.com/office/officeart/2005/8/layout/vList2"/>
    <dgm:cxn modelId="{FB5A80BE-7C03-4BE0-967D-2B5A1645DD1C}" type="presOf" srcId="{A302C4E3-2865-4C26-ABEE-50348E32375D}" destId="{81BC79E0-3D24-492D-AB5F-E6DD6F4F5090}" srcOrd="0" destOrd="0" presId="urn:microsoft.com/office/officeart/2005/8/layout/vList2"/>
    <dgm:cxn modelId="{A52EE1C9-E0CC-4D52-8508-E8B862709127}" srcId="{6BFB5435-5187-4610-BB08-1D091340DB7A}" destId="{5DB18E18-A649-4C94-BAC1-B9DC60CE0CB6}" srcOrd="2" destOrd="0" parTransId="{B71324D8-4FB0-4EB1-BA73-0A2AF6764CDB}" sibTransId="{A6493D09-A3E3-4184-B60A-CF2020676872}"/>
    <dgm:cxn modelId="{787D44D5-084B-4D1C-8E3A-44C061400E9C}" type="presOf" srcId="{CE1D02AC-D288-4910-AC83-ED994ADE4188}" destId="{81BC79E0-3D24-492D-AB5F-E6DD6F4F5090}" srcOrd="0" destOrd="1" presId="urn:microsoft.com/office/officeart/2005/8/layout/vList2"/>
    <dgm:cxn modelId="{E6154BD6-2037-4993-B7F9-4C24DD0A26EF}" type="presOf" srcId="{6BFB5435-5187-4610-BB08-1D091340DB7A}" destId="{1F06DE23-2D50-427E-9071-D8EDFE34C640}" srcOrd="0" destOrd="0" presId="urn:microsoft.com/office/officeart/2005/8/layout/vList2"/>
    <dgm:cxn modelId="{991384FD-D6D8-4309-8D3E-0105D167682A}" type="presOf" srcId="{6A87799D-FEC7-4F6D-A019-443A722DE849}" destId="{6D22729C-1294-4C1A-8E2D-06ACCB7B25ED}" srcOrd="0" destOrd="0" presId="urn:microsoft.com/office/officeart/2005/8/layout/vList2"/>
    <dgm:cxn modelId="{4DEEF607-943A-433E-9F29-EBD2955F4F3D}" type="presParOf" srcId="{1BB93FEE-73D5-4B32-A62B-82C3385AF2B3}" destId="{1F06DE23-2D50-427E-9071-D8EDFE34C640}" srcOrd="0" destOrd="0" presId="urn:microsoft.com/office/officeart/2005/8/layout/vList2"/>
    <dgm:cxn modelId="{6A765F6B-3382-427B-BACE-74E199A6776F}" type="presParOf" srcId="{1BB93FEE-73D5-4B32-A62B-82C3385AF2B3}" destId="{81BC79E0-3D24-492D-AB5F-E6DD6F4F5090}" srcOrd="1" destOrd="0" presId="urn:microsoft.com/office/officeart/2005/8/layout/vList2"/>
    <dgm:cxn modelId="{997A3B0B-E1F1-45C2-A3D0-4C277C26249C}" type="presParOf" srcId="{1BB93FEE-73D5-4B32-A62B-82C3385AF2B3}" destId="{71268B2E-A8E3-48F5-B32A-66DFD8AA2E51}" srcOrd="2" destOrd="0" presId="urn:microsoft.com/office/officeart/2005/8/layout/vList2"/>
    <dgm:cxn modelId="{202E6B59-08D8-4B02-859C-9A6B858E29CF}" type="presParOf" srcId="{1BB93FEE-73D5-4B32-A62B-82C3385AF2B3}" destId="{6D22729C-1294-4C1A-8E2D-06ACCB7B25E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0EFDF8-F143-5A4B-9FF1-8F24F6B01360}" type="doc">
      <dgm:prSet loTypeId="urn:microsoft.com/office/officeart/2008/layout/BendingPictureCaptionList" loCatId="" qsTypeId="urn:microsoft.com/office/officeart/2005/8/quickstyle/simple1" qsCatId="simple" csTypeId="urn:microsoft.com/office/officeart/2005/8/colors/accent1_2" csCatId="accent1" phldr="1"/>
      <dgm:spPr/>
      <dgm:t>
        <a:bodyPr/>
        <a:lstStyle/>
        <a:p>
          <a:endParaRPr lang="zh-CN" altLang="en-US"/>
        </a:p>
      </dgm:t>
    </dgm:pt>
    <dgm:pt modelId="{27DA57A0-60D4-564D-B557-203C64345197}">
      <dgm:prSet phldrT="[文本]"/>
      <dgm:spPr/>
      <dgm:t>
        <a:bodyPr/>
        <a:lstStyle/>
        <a:p>
          <a:r>
            <a:rPr lang="zh-CN" altLang="en-US" dirty="0"/>
            <a:t>和平</a:t>
          </a:r>
        </a:p>
      </dgm:t>
    </dgm:pt>
    <dgm:pt modelId="{D1C51EFC-89F6-CA4E-8CA8-FEFBBC1179AC}" type="parTrans" cxnId="{7FBC3692-E12C-1D40-997E-0D0F31F48BFF}">
      <dgm:prSet/>
      <dgm:spPr/>
      <dgm:t>
        <a:bodyPr/>
        <a:lstStyle/>
        <a:p>
          <a:endParaRPr lang="zh-CN" altLang="en-US"/>
        </a:p>
      </dgm:t>
    </dgm:pt>
    <dgm:pt modelId="{9982D37C-E974-8A4C-BB08-1ABAA9C5E478}" type="sibTrans" cxnId="{7FBC3692-E12C-1D40-997E-0D0F31F48BFF}">
      <dgm:prSet/>
      <dgm:spPr/>
      <dgm:t>
        <a:bodyPr/>
        <a:lstStyle/>
        <a:p>
          <a:endParaRPr lang="zh-CN" altLang="en-US"/>
        </a:p>
      </dgm:t>
    </dgm:pt>
    <dgm:pt modelId="{5780171F-0A02-C946-85C4-8ACF4BA90B97}">
      <dgm:prSet phldrT="[文本]"/>
      <dgm:spPr/>
      <dgm:t>
        <a:bodyPr/>
        <a:lstStyle/>
        <a:p>
          <a:r>
            <a:rPr lang="zh-CN" altLang="en-US" dirty="0"/>
            <a:t>安全</a:t>
          </a:r>
        </a:p>
      </dgm:t>
    </dgm:pt>
    <dgm:pt modelId="{E50018BE-7EF0-9743-B921-329CFCD49257}" type="parTrans" cxnId="{F4E83148-2EDB-4248-8CC1-B3A8CF201A8E}">
      <dgm:prSet/>
      <dgm:spPr/>
      <dgm:t>
        <a:bodyPr/>
        <a:lstStyle/>
        <a:p>
          <a:endParaRPr lang="zh-CN" altLang="en-US"/>
        </a:p>
      </dgm:t>
    </dgm:pt>
    <dgm:pt modelId="{A855861E-99C7-EE4C-8595-93EDD6E0A6DC}" type="sibTrans" cxnId="{F4E83148-2EDB-4248-8CC1-B3A8CF201A8E}">
      <dgm:prSet/>
      <dgm:spPr/>
      <dgm:t>
        <a:bodyPr/>
        <a:lstStyle/>
        <a:p>
          <a:endParaRPr lang="zh-CN" altLang="en-US"/>
        </a:p>
      </dgm:t>
    </dgm:pt>
    <dgm:pt modelId="{5411FE8A-738F-2E4F-B12C-1C9CA4F8C1C9}">
      <dgm:prSet phldrT="[文本]"/>
      <dgm:spPr/>
      <dgm:t>
        <a:bodyPr/>
        <a:lstStyle/>
        <a:p>
          <a:r>
            <a:rPr lang="zh-CN" altLang="en-US" dirty="0"/>
            <a:t>健康</a:t>
          </a:r>
        </a:p>
      </dgm:t>
    </dgm:pt>
    <dgm:pt modelId="{0C8214FC-9D9C-EA42-9B91-1796C8380A29}" type="parTrans" cxnId="{A123CBCC-FCCF-6C4B-B563-0A89DF62BE33}">
      <dgm:prSet/>
      <dgm:spPr/>
      <dgm:t>
        <a:bodyPr/>
        <a:lstStyle/>
        <a:p>
          <a:endParaRPr lang="zh-CN" altLang="en-US"/>
        </a:p>
      </dgm:t>
    </dgm:pt>
    <dgm:pt modelId="{8D0F98A0-24FE-E542-8BE0-E1DDEBBC5C30}" type="sibTrans" cxnId="{A123CBCC-FCCF-6C4B-B563-0A89DF62BE33}">
      <dgm:prSet/>
      <dgm:spPr/>
      <dgm:t>
        <a:bodyPr/>
        <a:lstStyle/>
        <a:p>
          <a:endParaRPr lang="zh-CN" altLang="en-US"/>
        </a:p>
      </dgm:t>
    </dgm:pt>
    <dgm:pt modelId="{83D14EE0-685C-DB4C-9372-81D8AC94EC06}" type="pres">
      <dgm:prSet presAssocID="{820EFDF8-F143-5A4B-9FF1-8F24F6B01360}" presName="Name0" presStyleCnt="0">
        <dgm:presLayoutVars>
          <dgm:dir/>
          <dgm:resizeHandles val="exact"/>
        </dgm:presLayoutVars>
      </dgm:prSet>
      <dgm:spPr/>
    </dgm:pt>
    <dgm:pt modelId="{B96E74FC-DE88-8444-9D72-C1E40B8C40AC}" type="pres">
      <dgm:prSet presAssocID="{27DA57A0-60D4-564D-B557-203C64345197}" presName="composite" presStyleCnt="0"/>
      <dgm:spPr/>
    </dgm:pt>
    <dgm:pt modelId="{6FAE84AB-16BC-444D-895C-C92CB6DB352E}" type="pres">
      <dgm:prSet presAssocID="{27DA57A0-60D4-564D-B557-203C64345197}" presName="rect1" presStyleLbl="b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2000" r="-12000"/>
          </a:stretch>
        </a:blipFill>
      </dgm:spPr>
    </dgm:pt>
    <dgm:pt modelId="{C03FBA3B-6C34-D44A-A24C-BAF3407935CC}" type="pres">
      <dgm:prSet presAssocID="{27DA57A0-60D4-564D-B557-203C64345197}" presName="wedgeRectCallout1" presStyleLbl="node1" presStyleIdx="0" presStyleCnt="3">
        <dgm:presLayoutVars>
          <dgm:bulletEnabled val="1"/>
        </dgm:presLayoutVars>
      </dgm:prSet>
      <dgm:spPr/>
    </dgm:pt>
    <dgm:pt modelId="{B8AEBF6C-10EB-D24F-A154-29F0E1A69F75}" type="pres">
      <dgm:prSet presAssocID="{9982D37C-E974-8A4C-BB08-1ABAA9C5E478}" presName="sibTrans" presStyleCnt="0"/>
      <dgm:spPr/>
    </dgm:pt>
    <dgm:pt modelId="{06F08164-4E74-3642-82AD-A6DF1A14C275}" type="pres">
      <dgm:prSet presAssocID="{5780171F-0A02-C946-85C4-8ACF4BA90B97}" presName="composite" presStyleCnt="0"/>
      <dgm:spPr/>
    </dgm:pt>
    <dgm:pt modelId="{41440A90-164E-6E44-A1AC-D15FA1E35C99}" type="pres">
      <dgm:prSet presAssocID="{5780171F-0A02-C946-85C4-8ACF4BA90B97}" presName="rect1"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dgm:spPr>
    </dgm:pt>
    <dgm:pt modelId="{76985527-91E0-0D45-98D4-3E06AC8F69D5}" type="pres">
      <dgm:prSet presAssocID="{5780171F-0A02-C946-85C4-8ACF4BA90B97}" presName="wedgeRectCallout1" presStyleLbl="node1" presStyleIdx="1" presStyleCnt="3">
        <dgm:presLayoutVars>
          <dgm:bulletEnabled val="1"/>
        </dgm:presLayoutVars>
      </dgm:prSet>
      <dgm:spPr/>
    </dgm:pt>
    <dgm:pt modelId="{FF55CA8B-242C-094A-8C22-6BB4BA19C86B}" type="pres">
      <dgm:prSet presAssocID="{A855861E-99C7-EE4C-8595-93EDD6E0A6DC}" presName="sibTrans" presStyleCnt="0"/>
      <dgm:spPr/>
    </dgm:pt>
    <dgm:pt modelId="{FEC939E7-D241-784D-947B-1749C7AF1563}" type="pres">
      <dgm:prSet presAssocID="{5411FE8A-738F-2E4F-B12C-1C9CA4F8C1C9}" presName="composite" presStyleCnt="0"/>
      <dgm:spPr/>
    </dgm:pt>
    <dgm:pt modelId="{9E9EC6C6-3DA4-4B45-BAA5-3DCE742063FC}" type="pres">
      <dgm:prSet presAssocID="{5411FE8A-738F-2E4F-B12C-1C9CA4F8C1C9}" presName="rect1"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dgm:spPr>
    </dgm:pt>
    <dgm:pt modelId="{3374AF3B-A796-DC43-A11E-F6FEE316CE88}" type="pres">
      <dgm:prSet presAssocID="{5411FE8A-738F-2E4F-B12C-1C9CA4F8C1C9}" presName="wedgeRectCallout1" presStyleLbl="node1" presStyleIdx="2" presStyleCnt="3">
        <dgm:presLayoutVars>
          <dgm:bulletEnabled val="1"/>
        </dgm:presLayoutVars>
      </dgm:prSet>
      <dgm:spPr/>
    </dgm:pt>
  </dgm:ptLst>
  <dgm:cxnLst>
    <dgm:cxn modelId="{96ACBF0B-DE43-D84D-B2BB-E71A8FA84A6B}" type="presOf" srcId="{5780171F-0A02-C946-85C4-8ACF4BA90B97}" destId="{76985527-91E0-0D45-98D4-3E06AC8F69D5}" srcOrd="0" destOrd="0" presId="urn:microsoft.com/office/officeart/2008/layout/BendingPictureCaptionList"/>
    <dgm:cxn modelId="{BFDD5C1E-D59C-204F-94D1-252D46E95E18}" type="presOf" srcId="{27DA57A0-60D4-564D-B557-203C64345197}" destId="{C03FBA3B-6C34-D44A-A24C-BAF3407935CC}" srcOrd="0" destOrd="0" presId="urn:microsoft.com/office/officeart/2008/layout/BendingPictureCaptionList"/>
    <dgm:cxn modelId="{F4E83148-2EDB-4248-8CC1-B3A8CF201A8E}" srcId="{820EFDF8-F143-5A4B-9FF1-8F24F6B01360}" destId="{5780171F-0A02-C946-85C4-8ACF4BA90B97}" srcOrd="1" destOrd="0" parTransId="{E50018BE-7EF0-9743-B921-329CFCD49257}" sibTransId="{A855861E-99C7-EE4C-8595-93EDD6E0A6DC}"/>
    <dgm:cxn modelId="{A500687B-7E0A-4E49-98BC-15B2F95FFCF8}" type="presOf" srcId="{820EFDF8-F143-5A4B-9FF1-8F24F6B01360}" destId="{83D14EE0-685C-DB4C-9372-81D8AC94EC06}" srcOrd="0" destOrd="0" presId="urn:microsoft.com/office/officeart/2008/layout/BendingPictureCaptionList"/>
    <dgm:cxn modelId="{7FBC3692-E12C-1D40-997E-0D0F31F48BFF}" srcId="{820EFDF8-F143-5A4B-9FF1-8F24F6B01360}" destId="{27DA57A0-60D4-564D-B557-203C64345197}" srcOrd="0" destOrd="0" parTransId="{D1C51EFC-89F6-CA4E-8CA8-FEFBBC1179AC}" sibTransId="{9982D37C-E974-8A4C-BB08-1ABAA9C5E478}"/>
    <dgm:cxn modelId="{A123CBCC-FCCF-6C4B-B563-0A89DF62BE33}" srcId="{820EFDF8-F143-5A4B-9FF1-8F24F6B01360}" destId="{5411FE8A-738F-2E4F-B12C-1C9CA4F8C1C9}" srcOrd="2" destOrd="0" parTransId="{0C8214FC-9D9C-EA42-9B91-1796C8380A29}" sibTransId="{8D0F98A0-24FE-E542-8BE0-E1DDEBBC5C30}"/>
    <dgm:cxn modelId="{05969AE1-C097-0545-A0EB-4C90C8025BDD}" type="presOf" srcId="{5411FE8A-738F-2E4F-B12C-1C9CA4F8C1C9}" destId="{3374AF3B-A796-DC43-A11E-F6FEE316CE88}" srcOrd="0" destOrd="0" presId="urn:microsoft.com/office/officeart/2008/layout/BendingPictureCaptionList"/>
    <dgm:cxn modelId="{7FBE0176-0A04-3F42-A46B-1064AF84482E}" type="presParOf" srcId="{83D14EE0-685C-DB4C-9372-81D8AC94EC06}" destId="{B96E74FC-DE88-8444-9D72-C1E40B8C40AC}" srcOrd="0" destOrd="0" presId="urn:microsoft.com/office/officeart/2008/layout/BendingPictureCaptionList"/>
    <dgm:cxn modelId="{C59CC96C-E3E0-2A4A-B645-7C2D631068F4}" type="presParOf" srcId="{B96E74FC-DE88-8444-9D72-C1E40B8C40AC}" destId="{6FAE84AB-16BC-444D-895C-C92CB6DB352E}" srcOrd="0" destOrd="0" presId="urn:microsoft.com/office/officeart/2008/layout/BendingPictureCaptionList"/>
    <dgm:cxn modelId="{57636687-7C3E-E042-B3E5-01EAD6A90486}" type="presParOf" srcId="{B96E74FC-DE88-8444-9D72-C1E40B8C40AC}" destId="{C03FBA3B-6C34-D44A-A24C-BAF3407935CC}" srcOrd="1" destOrd="0" presId="urn:microsoft.com/office/officeart/2008/layout/BendingPictureCaptionList"/>
    <dgm:cxn modelId="{648AF826-67FF-C74F-AFA1-C6C7DC1E695C}" type="presParOf" srcId="{83D14EE0-685C-DB4C-9372-81D8AC94EC06}" destId="{B8AEBF6C-10EB-D24F-A154-29F0E1A69F75}" srcOrd="1" destOrd="0" presId="urn:microsoft.com/office/officeart/2008/layout/BendingPictureCaptionList"/>
    <dgm:cxn modelId="{707BED71-2616-7048-A8E5-E4E4DE0D9325}" type="presParOf" srcId="{83D14EE0-685C-DB4C-9372-81D8AC94EC06}" destId="{06F08164-4E74-3642-82AD-A6DF1A14C275}" srcOrd="2" destOrd="0" presId="urn:microsoft.com/office/officeart/2008/layout/BendingPictureCaptionList"/>
    <dgm:cxn modelId="{62CB0818-D0BC-1441-A9A3-796BDE8CB074}" type="presParOf" srcId="{06F08164-4E74-3642-82AD-A6DF1A14C275}" destId="{41440A90-164E-6E44-A1AC-D15FA1E35C99}" srcOrd="0" destOrd="0" presId="urn:microsoft.com/office/officeart/2008/layout/BendingPictureCaptionList"/>
    <dgm:cxn modelId="{6846BA5B-D126-F844-BEF5-8EAC7BF53C98}" type="presParOf" srcId="{06F08164-4E74-3642-82AD-A6DF1A14C275}" destId="{76985527-91E0-0D45-98D4-3E06AC8F69D5}" srcOrd="1" destOrd="0" presId="urn:microsoft.com/office/officeart/2008/layout/BendingPictureCaptionList"/>
    <dgm:cxn modelId="{82EAE787-3B09-224B-9422-E8D48BA3334B}" type="presParOf" srcId="{83D14EE0-685C-DB4C-9372-81D8AC94EC06}" destId="{FF55CA8B-242C-094A-8C22-6BB4BA19C86B}" srcOrd="3" destOrd="0" presId="urn:microsoft.com/office/officeart/2008/layout/BendingPictureCaptionList"/>
    <dgm:cxn modelId="{A50C6CC9-C42E-204D-943C-66F37257A355}" type="presParOf" srcId="{83D14EE0-685C-DB4C-9372-81D8AC94EC06}" destId="{FEC939E7-D241-784D-947B-1749C7AF1563}" srcOrd="4" destOrd="0" presId="urn:microsoft.com/office/officeart/2008/layout/BendingPictureCaptionList"/>
    <dgm:cxn modelId="{38793C75-9BE3-7D4B-A6C2-44BFB1BC26E8}" type="presParOf" srcId="{FEC939E7-D241-784D-947B-1749C7AF1563}" destId="{9E9EC6C6-3DA4-4B45-BAA5-3DCE742063FC}" srcOrd="0" destOrd="0" presId="urn:microsoft.com/office/officeart/2008/layout/BendingPictureCaptionList"/>
    <dgm:cxn modelId="{6CA6DD53-07EE-FB4B-8A27-F5180630118A}" type="presParOf" srcId="{FEC939E7-D241-784D-947B-1749C7AF1563}" destId="{3374AF3B-A796-DC43-A11E-F6FEE316CE88}"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172CB1-653E-4685-92B5-CBB71F7D110D}"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zh-CN" altLang="en-US"/>
        </a:p>
      </dgm:t>
    </dgm:pt>
    <dgm:pt modelId="{2C50DCD6-3007-4E84-AD56-AB714AA3153E}">
      <dgm:prSet phldrT="[文本]"/>
      <dgm:spPr/>
      <dgm:t>
        <a:bodyPr/>
        <a:lstStyle/>
        <a:p>
          <a:r>
            <a:rPr lang="zh-CN" altLang="en-US" dirty="0"/>
            <a:t>革命文化</a:t>
          </a:r>
        </a:p>
      </dgm:t>
    </dgm:pt>
    <dgm:pt modelId="{3F09FBF5-D7CF-4A9C-A86A-4EF71BDCB95C}" type="parTrans" cxnId="{8FAA826D-0A27-4928-96B5-1712C39C935A}">
      <dgm:prSet/>
      <dgm:spPr/>
      <dgm:t>
        <a:bodyPr/>
        <a:lstStyle/>
        <a:p>
          <a:endParaRPr lang="zh-CN" altLang="en-US"/>
        </a:p>
      </dgm:t>
    </dgm:pt>
    <dgm:pt modelId="{58CD4B22-8C69-4F99-98DA-36B1F09C5921}" type="sibTrans" cxnId="{8FAA826D-0A27-4928-96B5-1712C39C935A}">
      <dgm:prSet/>
      <dgm:spPr/>
      <dgm:t>
        <a:bodyPr/>
        <a:lstStyle/>
        <a:p>
          <a:endParaRPr lang="zh-CN" altLang="en-US"/>
        </a:p>
      </dgm:t>
    </dgm:pt>
    <dgm:pt modelId="{CCCADF3B-980D-4C25-B663-5EC0053F3FF1}">
      <dgm:prSet phldrT="[文本]"/>
      <dgm:spPr/>
      <dgm:t>
        <a:bodyPr/>
        <a:lstStyle/>
        <a:p>
          <a:r>
            <a:rPr lang="zh-CN" altLang="en-US" dirty="0"/>
            <a:t>中华优秀传统文化</a:t>
          </a:r>
        </a:p>
      </dgm:t>
    </dgm:pt>
    <dgm:pt modelId="{72A4E9E3-D77C-4546-B5B6-883206479A06}" type="parTrans" cxnId="{73DB63BA-07A0-49B3-96EB-AA3FEF73EF9E}">
      <dgm:prSet/>
      <dgm:spPr/>
      <dgm:t>
        <a:bodyPr/>
        <a:lstStyle/>
        <a:p>
          <a:endParaRPr lang="zh-CN" altLang="en-US"/>
        </a:p>
      </dgm:t>
    </dgm:pt>
    <dgm:pt modelId="{5B7FD8DE-B68A-47E9-9831-5F9C6F50F6BD}" type="sibTrans" cxnId="{73DB63BA-07A0-49B3-96EB-AA3FEF73EF9E}">
      <dgm:prSet/>
      <dgm:spPr/>
      <dgm:t>
        <a:bodyPr/>
        <a:lstStyle/>
        <a:p>
          <a:endParaRPr lang="zh-CN" altLang="en-US"/>
        </a:p>
      </dgm:t>
    </dgm:pt>
    <dgm:pt modelId="{D6914DFE-FAC4-4E8A-9DB3-B76A309B260A}">
      <dgm:prSet phldrT="[文本]"/>
      <dgm:spPr/>
      <dgm:t>
        <a:bodyPr/>
        <a:lstStyle/>
        <a:p>
          <a:r>
            <a:rPr lang="zh-CN" altLang="en-US" dirty="0"/>
            <a:t>社会主义先进文化</a:t>
          </a:r>
        </a:p>
      </dgm:t>
    </dgm:pt>
    <dgm:pt modelId="{64AA3B4E-3FFE-4C45-A12A-ED0E5BF4CBE4}" type="parTrans" cxnId="{138FB767-5253-488F-BB7E-37F009DAA94F}">
      <dgm:prSet/>
      <dgm:spPr/>
      <dgm:t>
        <a:bodyPr/>
        <a:lstStyle/>
        <a:p>
          <a:endParaRPr lang="zh-CN" altLang="en-US"/>
        </a:p>
      </dgm:t>
    </dgm:pt>
    <dgm:pt modelId="{AE8F5631-255F-43C9-A0D8-47C547058425}" type="sibTrans" cxnId="{138FB767-5253-488F-BB7E-37F009DAA94F}">
      <dgm:prSet/>
      <dgm:spPr/>
      <dgm:t>
        <a:bodyPr/>
        <a:lstStyle/>
        <a:p>
          <a:endParaRPr lang="zh-CN" altLang="en-US"/>
        </a:p>
      </dgm:t>
    </dgm:pt>
    <dgm:pt modelId="{9372D4A3-42B3-4238-B375-83562DD01E88}">
      <dgm:prSet phldrT="[文本]"/>
      <dgm:spPr/>
      <dgm:t>
        <a:bodyPr/>
        <a:lstStyle/>
        <a:p>
          <a:r>
            <a:rPr lang="zh-CN" altLang="en-US" dirty="0"/>
            <a:t>中国特色社会主义文化</a:t>
          </a:r>
        </a:p>
      </dgm:t>
    </dgm:pt>
    <dgm:pt modelId="{D103E6D5-606F-497F-AF6B-49D008B67A2F}" type="parTrans" cxnId="{85B09BA5-40A4-4565-921B-36966E6348C3}">
      <dgm:prSet/>
      <dgm:spPr/>
      <dgm:t>
        <a:bodyPr/>
        <a:lstStyle/>
        <a:p>
          <a:endParaRPr lang="zh-CN" altLang="en-US"/>
        </a:p>
      </dgm:t>
    </dgm:pt>
    <dgm:pt modelId="{3BBE3B49-873A-488D-BF8E-3B52987AD25A}" type="sibTrans" cxnId="{85B09BA5-40A4-4565-921B-36966E6348C3}">
      <dgm:prSet/>
      <dgm:spPr/>
      <dgm:t>
        <a:bodyPr/>
        <a:lstStyle/>
        <a:p>
          <a:endParaRPr lang="zh-CN" altLang="en-US"/>
        </a:p>
      </dgm:t>
    </dgm:pt>
    <dgm:pt modelId="{CF3C00C3-2E0D-405A-9E59-3A7DDC5EA8D5}" type="pres">
      <dgm:prSet presAssocID="{33172CB1-653E-4685-92B5-CBB71F7D110D}" presName="Name0" presStyleCnt="0">
        <dgm:presLayoutVars>
          <dgm:chMax val="4"/>
          <dgm:resizeHandles val="exact"/>
        </dgm:presLayoutVars>
      </dgm:prSet>
      <dgm:spPr/>
    </dgm:pt>
    <dgm:pt modelId="{42A2B336-55BE-45AD-B517-43B0FE2F926E}" type="pres">
      <dgm:prSet presAssocID="{33172CB1-653E-4685-92B5-CBB71F7D110D}" presName="ellipse" presStyleLbl="trBgShp" presStyleIdx="0" presStyleCnt="1"/>
      <dgm:spPr/>
    </dgm:pt>
    <dgm:pt modelId="{37FD1213-BD9B-42AA-937E-85F549AAB8CF}" type="pres">
      <dgm:prSet presAssocID="{33172CB1-653E-4685-92B5-CBB71F7D110D}" presName="arrow1" presStyleLbl="fgShp" presStyleIdx="0" presStyleCnt="1"/>
      <dgm:spPr/>
    </dgm:pt>
    <dgm:pt modelId="{837762A0-34C8-48B3-9B44-7486599F48FA}" type="pres">
      <dgm:prSet presAssocID="{33172CB1-653E-4685-92B5-CBB71F7D110D}" presName="rectangle" presStyleLbl="revTx" presStyleIdx="0" presStyleCnt="1">
        <dgm:presLayoutVars>
          <dgm:bulletEnabled val="1"/>
        </dgm:presLayoutVars>
      </dgm:prSet>
      <dgm:spPr/>
    </dgm:pt>
    <dgm:pt modelId="{ECFAE527-047A-4D5F-B088-EFBE35DFD51A}" type="pres">
      <dgm:prSet presAssocID="{CCCADF3B-980D-4C25-B663-5EC0053F3FF1}" presName="item1" presStyleLbl="node1" presStyleIdx="0" presStyleCnt="3">
        <dgm:presLayoutVars>
          <dgm:bulletEnabled val="1"/>
        </dgm:presLayoutVars>
      </dgm:prSet>
      <dgm:spPr/>
    </dgm:pt>
    <dgm:pt modelId="{8CCBD914-918F-42BC-A0DE-9DCBDD775312}" type="pres">
      <dgm:prSet presAssocID="{D6914DFE-FAC4-4E8A-9DB3-B76A309B260A}" presName="item2" presStyleLbl="node1" presStyleIdx="1" presStyleCnt="3">
        <dgm:presLayoutVars>
          <dgm:bulletEnabled val="1"/>
        </dgm:presLayoutVars>
      </dgm:prSet>
      <dgm:spPr/>
    </dgm:pt>
    <dgm:pt modelId="{8DE9E0EE-9B2F-43FB-9E33-73041DD151B8}" type="pres">
      <dgm:prSet presAssocID="{9372D4A3-42B3-4238-B375-83562DD01E88}" presName="item3" presStyleLbl="node1" presStyleIdx="2" presStyleCnt="3">
        <dgm:presLayoutVars>
          <dgm:bulletEnabled val="1"/>
        </dgm:presLayoutVars>
      </dgm:prSet>
      <dgm:spPr/>
    </dgm:pt>
    <dgm:pt modelId="{DA61AF40-4322-4118-9C43-C77F354D2B54}" type="pres">
      <dgm:prSet presAssocID="{33172CB1-653E-4685-92B5-CBB71F7D110D}" presName="funnel" presStyleLbl="trAlignAcc1" presStyleIdx="0" presStyleCnt="1"/>
      <dgm:spPr/>
    </dgm:pt>
  </dgm:ptLst>
  <dgm:cxnLst>
    <dgm:cxn modelId="{D5027C0E-36E1-4E9A-8692-AF1A92AA62BC}" type="presOf" srcId="{33172CB1-653E-4685-92B5-CBB71F7D110D}" destId="{CF3C00C3-2E0D-405A-9E59-3A7DDC5EA8D5}" srcOrd="0" destOrd="0" presId="urn:microsoft.com/office/officeart/2005/8/layout/funnel1"/>
    <dgm:cxn modelId="{22E6FB33-F703-4563-A366-45D869137FAF}" type="presOf" srcId="{2C50DCD6-3007-4E84-AD56-AB714AA3153E}" destId="{8DE9E0EE-9B2F-43FB-9E33-73041DD151B8}" srcOrd="0" destOrd="0" presId="urn:microsoft.com/office/officeart/2005/8/layout/funnel1"/>
    <dgm:cxn modelId="{138FB767-5253-488F-BB7E-37F009DAA94F}" srcId="{33172CB1-653E-4685-92B5-CBB71F7D110D}" destId="{D6914DFE-FAC4-4E8A-9DB3-B76A309B260A}" srcOrd="2" destOrd="0" parTransId="{64AA3B4E-3FFE-4C45-A12A-ED0E5BF4CBE4}" sibTransId="{AE8F5631-255F-43C9-A0D8-47C547058425}"/>
    <dgm:cxn modelId="{F640E76C-F16D-41AF-9DAB-DB21614EB790}" type="presOf" srcId="{D6914DFE-FAC4-4E8A-9DB3-B76A309B260A}" destId="{ECFAE527-047A-4D5F-B088-EFBE35DFD51A}" srcOrd="0" destOrd="0" presId="urn:microsoft.com/office/officeart/2005/8/layout/funnel1"/>
    <dgm:cxn modelId="{8FAA826D-0A27-4928-96B5-1712C39C935A}" srcId="{33172CB1-653E-4685-92B5-CBB71F7D110D}" destId="{2C50DCD6-3007-4E84-AD56-AB714AA3153E}" srcOrd="0" destOrd="0" parTransId="{3F09FBF5-D7CF-4A9C-A86A-4EF71BDCB95C}" sibTransId="{58CD4B22-8C69-4F99-98DA-36B1F09C5921}"/>
    <dgm:cxn modelId="{8657B86E-BD59-4CB6-8217-5EE8E3C8A304}" type="presOf" srcId="{9372D4A3-42B3-4238-B375-83562DD01E88}" destId="{837762A0-34C8-48B3-9B44-7486599F48FA}" srcOrd="0" destOrd="0" presId="urn:microsoft.com/office/officeart/2005/8/layout/funnel1"/>
    <dgm:cxn modelId="{85B09BA5-40A4-4565-921B-36966E6348C3}" srcId="{33172CB1-653E-4685-92B5-CBB71F7D110D}" destId="{9372D4A3-42B3-4238-B375-83562DD01E88}" srcOrd="3" destOrd="0" parTransId="{D103E6D5-606F-497F-AF6B-49D008B67A2F}" sibTransId="{3BBE3B49-873A-488D-BF8E-3B52987AD25A}"/>
    <dgm:cxn modelId="{73DB63BA-07A0-49B3-96EB-AA3FEF73EF9E}" srcId="{33172CB1-653E-4685-92B5-CBB71F7D110D}" destId="{CCCADF3B-980D-4C25-B663-5EC0053F3FF1}" srcOrd="1" destOrd="0" parTransId="{72A4E9E3-D77C-4546-B5B6-883206479A06}" sibTransId="{5B7FD8DE-B68A-47E9-9831-5F9C6F50F6BD}"/>
    <dgm:cxn modelId="{5C9995FB-2809-4543-BD4F-074713D3F216}" type="presOf" srcId="{CCCADF3B-980D-4C25-B663-5EC0053F3FF1}" destId="{8CCBD914-918F-42BC-A0DE-9DCBDD775312}" srcOrd="0" destOrd="0" presId="urn:microsoft.com/office/officeart/2005/8/layout/funnel1"/>
    <dgm:cxn modelId="{6C3148FB-4799-4624-9A10-87BFFA12BE41}" type="presParOf" srcId="{CF3C00C3-2E0D-405A-9E59-3A7DDC5EA8D5}" destId="{42A2B336-55BE-45AD-B517-43B0FE2F926E}" srcOrd="0" destOrd="0" presId="urn:microsoft.com/office/officeart/2005/8/layout/funnel1"/>
    <dgm:cxn modelId="{3EC6821F-DBD3-4AB4-A192-64B606EB3D2C}" type="presParOf" srcId="{CF3C00C3-2E0D-405A-9E59-3A7DDC5EA8D5}" destId="{37FD1213-BD9B-42AA-937E-85F549AAB8CF}" srcOrd="1" destOrd="0" presId="urn:microsoft.com/office/officeart/2005/8/layout/funnel1"/>
    <dgm:cxn modelId="{5B721BC0-FCAC-46E1-93F6-0EAD32B631AA}" type="presParOf" srcId="{CF3C00C3-2E0D-405A-9E59-3A7DDC5EA8D5}" destId="{837762A0-34C8-48B3-9B44-7486599F48FA}" srcOrd="2" destOrd="0" presId="urn:microsoft.com/office/officeart/2005/8/layout/funnel1"/>
    <dgm:cxn modelId="{E1BD0D04-E8DB-4E70-ACB8-89CB85A84D2F}" type="presParOf" srcId="{CF3C00C3-2E0D-405A-9E59-3A7DDC5EA8D5}" destId="{ECFAE527-047A-4D5F-B088-EFBE35DFD51A}" srcOrd="3" destOrd="0" presId="urn:microsoft.com/office/officeart/2005/8/layout/funnel1"/>
    <dgm:cxn modelId="{9F65AACA-914F-4E8D-ADA8-9B24187B3CAB}" type="presParOf" srcId="{CF3C00C3-2E0D-405A-9E59-3A7DDC5EA8D5}" destId="{8CCBD914-918F-42BC-A0DE-9DCBDD775312}" srcOrd="4" destOrd="0" presId="urn:microsoft.com/office/officeart/2005/8/layout/funnel1"/>
    <dgm:cxn modelId="{F634CC13-8712-4067-908F-27FEBEDD62DA}" type="presParOf" srcId="{CF3C00C3-2E0D-405A-9E59-3A7DDC5EA8D5}" destId="{8DE9E0EE-9B2F-43FB-9E33-73041DD151B8}" srcOrd="5" destOrd="0" presId="urn:microsoft.com/office/officeart/2005/8/layout/funnel1"/>
    <dgm:cxn modelId="{73843A19-DEC4-4ACE-B31F-4604D34C4B99}" type="presParOf" srcId="{CF3C00C3-2E0D-405A-9E59-3A7DDC5EA8D5}" destId="{DA61AF40-4322-4118-9C43-C77F354D2B54}"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E40FD-D52A-49F7-B70A-D8BCB1A69C74}">
      <dsp:nvSpPr>
        <dsp:cNvPr id="0" name=""/>
        <dsp:cNvSpPr/>
      </dsp:nvSpPr>
      <dsp:spPr>
        <a:xfrm>
          <a:off x="0" y="1980"/>
          <a:ext cx="7053264"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838057-9092-4585-AAC8-236C8A577F8B}">
      <dsp:nvSpPr>
        <dsp:cNvPr id="0" name=""/>
        <dsp:cNvSpPr/>
      </dsp:nvSpPr>
      <dsp:spPr>
        <a:xfrm>
          <a:off x="0" y="1980"/>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t>一、什么</a:t>
          </a:r>
          <a:r>
            <a:rPr lang="zh-CN" altLang="en-US" sz="3000" kern="1200"/>
            <a:t>是文化</a:t>
          </a:r>
          <a:endParaRPr lang="zh-CN" altLang="en-US" sz="3000" kern="1200" dirty="0"/>
        </a:p>
      </dsp:txBody>
      <dsp:txXfrm>
        <a:off x="0" y="1980"/>
        <a:ext cx="7053264" cy="675412"/>
      </dsp:txXfrm>
    </dsp:sp>
    <dsp:sp modelId="{FEB9BEE4-13E0-4E3E-AD68-999765AA1F19}">
      <dsp:nvSpPr>
        <dsp:cNvPr id="0" name=""/>
        <dsp:cNvSpPr/>
      </dsp:nvSpPr>
      <dsp:spPr>
        <a:xfrm>
          <a:off x="0" y="677392"/>
          <a:ext cx="7053264"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EE599D-7EDA-449A-A5C2-0884865F8CE4}">
      <dsp:nvSpPr>
        <dsp:cNvPr id="0" name=""/>
        <dsp:cNvSpPr/>
      </dsp:nvSpPr>
      <dsp:spPr>
        <a:xfrm>
          <a:off x="0" y="677392"/>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t>二、文化理论与制度</a:t>
          </a:r>
        </a:p>
      </dsp:txBody>
      <dsp:txXfrm>
        <a:off x="0" y="677392"/>
        <a:ext cx="7053264" cy="675412"/>
      </dsp:txXfrm>
    </dsp:sp>
    <dsp:sp modelId="{31443029-919B-4FA3-B70E-43EC4F7E476A}">
      <dsp:nvSpPr>
        <dsp:cNvPr id="0" name=""/>
        <dsp:cNvSpPr/>
      </dsp:nvSpPr>
      <dsp:spPr>
        <a:xfrm>
          <a:off x="0" y="1352804"/>
          <a:ext cx="7053264"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8FDF77-A2A0-4462-9130-FE7397620C92}">
      <dsp:nvSpPr>
        <dsp:cNvPr id="0" name=""/>
        <dsp:cNvSpPr/>
      </dsp:nvSpPr>
      <dsp:spPr>
        <a:xfrm>
          <a:off x="0" y="1352804"/>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t>三、意识形态工作</a:t>
          </a:r>
        </a:p>
      </dsp:txBody>
      <dsp:txXfrm>
        <a:off x="0" y="1352804"/>
        <a:ext cx="7053264" cy="675412"/>
      </dsp:txXfrm>
    </dsp:sp>
    <dsp:sp modelId="{23F125D7-88D7-4047-9586-7E4121C5524F}">
      <dsp:nvSpPr>
        <dsp:cNvPr id="0" name=""/>
        <dsp:cNvSpPr/>
      </dsp:nvSpPr>
      <dsp:spPr>
        <a:xfrm>
          <a:off x="0" y="2028216"/>
          <a:ext cx="7053264"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441769-402A-40EF-80FA-41946A1F02FE}">
      <dsp:nvSpPr>
        <dsp:cNvPr id="0" name=""/>
        <dsp:cNvSpPr/>
      </dsp:nvSpPr>
      <dsp:spPr>
        <a:xfrm>
          <a:off x="0" y="2028216"/>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t>四、核心价值观</a:t>
          </a:r>
          <a:endParaRPr lang="zh-CN" sz="3000" kern="1200" dirty="0"/>
        </a:p>
      </dsp:txBody>
      <dsp:txXfrm>
        <a:off x="0" y="2028216"/>
        <a:ext cx="7053264" cy="675412"/>
      </dsp:txXfrm>
    </dsp:sp>
    <dsp:sp modelId="{D70AF952-FB68-4C6C-AFC2-5F9872E15185}">
      <dsp:nvSpPr>
        <dsp:cNvPr id="0" name=""/>
        <dsp:cNvSpPr/>
      </dsp:nvSpPr>
      <dsp:spPr>
        <a:xfrm>
          <a:off x="0" y="2703629"/>
          <a:ext cx="7053264"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5C35B-B310-453F-9C9A-F1426CA6DD66}">
      <dsp:nvSpPr>
        <dsp:cNvPr id="0" name=""/>
        <dsp:cNvSpPr/>
      </dsp:nvSpPr>
      <dsp:spPr>
        <a:xfrm>
          <a:off x="0" y="2703629"/>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t>五、文化产业</a:t>
          </a:r>
        </a:p>
      </dsp:txBody>
      <dsp:txXfrm>
        <a:off x="0" y="2703629"/>
        <a:ext cx="7053264" cy="675412"/>
      </dsp:txXfrm>
    </dsp:sp>
    <dsp:sp modelId="{56776560-B468-8245-AA5E-9E696A542B3B}">
      <dsp:nvSpPr>
        <dsp:cNvPr id="0" name=""/>
        <dsp:cNvSpPr/>
      </dsp:nvSpPr>
      <dsp:spPr>
        <a:xfrm>
          <a:off x="0" y="3379041"/>
          <a:ext cx="7053264"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593AFA-F51F-7745-8508-37DC9F4F9C90}">
      <dsp:nvSpPr>
        <dsp:cNvPr id="0" name=""/>
        <dsp:cNvSpPr/>
      </dsp:nvSpPr>
      <dsp:spPr>
        <a:xfrm>
          <a:off x="0" y="3379041"/>
          <a:ext cx="7053264" cy="6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t>六、文化建设</a:t>
          </a:r>
        </a:p>
      </dsp:txBody>
      <dsp:txXfrm>
        <a:off x="0" y="3379041"/>
        <a:ext cx="7053264" cy="6754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AB8B-1692-44F1-A417-B45B2852B884}">
      <dsp:nvSpPr>
        <dsp:cNvPr id="0" name=""/>
        <dsp:cNvSpPr/>
      </dsp:nvSpPr>
      <dsp:spPr>
        <a:xfrm>
          <a:off x="0" y="183120"/>
          <a:ext cx="7255642" cy="1083237"/>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全方位评价中华优秀传统文化</a:t>
          </a:r>
        </a:p>
      </dsp:txBody>
      <dsp:txXfrm>
        <a:off x="52879" y="235999"/>
        <a:ext cx="7149884" cy="977479"/>
      </dsp:txXfrm>
    </dsp:sp>
    <dsp:sp modelId="{18461627-1DC5-42DE-ABFF-3A4A91C7921D}">
      <dsp:nvSpPr>
        <dsp:cNvPr id="0" name=""/>
        <dsp:cNvSpPr/>
      </dsp:nvSpPr>
      <dsp:spPr>
        <a:xfrm>
          <a:off x="0" y="1266357"/>
          <a:ext cx="725564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36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全面高度评价；深入的实质性评价</a:t>
          </a:r>
        </a:p>
      </dsp:txBody>
      <dsp:txXfrm>
        <a:off x="0" y="1266357"/>
        <a:ext cx="7255642" cy="430560"/>
      </dsp:txXfrm>
    </dsp:sp>
    <dsp:sp modelId="{58487C08-93BB-4F0D-B8A9-EFA349A090EC}">
      <dsp:nvSpPr>
        <dsp:cNvPr id="0" name=""/>
        <dsp:cNvSpPr/>
      </dsp:nvSpPr>
      <dsp:spPr>
        <a:xfrm>
          <a:off x="0" y="1696917"/>
          <a:ext cx="7255642" cy="1083237"/>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提出对文化传统进行创造性转化、创新性发展的总方针</a:t>
          </a:r>
        </a:p>
      </dsp:txBody>
      <dsp:txXfrm>
        <a:off x="52879" y="1749796"/>
        <a:ext cx="7149884" cy="977479"/>
      </dsp:txXfrm>
    </dsp:sp>
    <dsp:sp modelId="{931F2C6F-B2C0-42F4-8D0F-3B78D3A31D46}">
      <dsp:nvSpPr>
        <dsp:cNvPr id="0" name=""/>
        <dsp:cNvSpPr/>
      </dsp:nvSpPr>
      <dsp:spPr>
        <a:xfrm>
          <a:off x="0" y="2780154"/>
          <a:ext cx="725564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36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创造性转化</a:t>
          </a:r>
          <a:r>
            <a:rPr lang="en-US" altLang="zh-CN" sz="2000" kern="1200" dirty="0"/>
            <a:t>+</a:t>
          </a:r>
          <a:r>
            <a:rPr lang="zh-CN" altLang="en-US" sz="2000" kern="1200" dirty="0"/>
            <a:t>创新性发展</a:t>
          </a:r>
        </a:p>
      </dsp:txBody>
      <dsp:txXfrm>
        <a:off x="0" y="2780154"/>
        <a:ext cx="7255642" cy="430560"/>
      </dsp:txXfrm>
    </dsp:sp>
    <dsp:sp modelId="{CD2FAD05-DAAA-4255-AD42-DAC0B96BECCF}">
      <dsp:nvSpPr>
        <dsp:cNvPr id="0" name=""/>
        <dsp:cNvSpPr/>
      </dsp:nvSpPr>
      <dsp:spPr>
        <a:xfrm>
          <a:off x="0" y="3210714"/>
          <a:ext cx="7255642" cy="1083237"/>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高度重视传统文化内涵的价值追求和中华美德、文化的核心与灵魂是价值观。</a:t>
          </a:r>
        </a:p>
      </dsp:txBody>
      <dsp:txXfrm>
        <a:off x="52879" y="3263593"/>
        <a:ext cx="7149884" cy="977479"/>
      </dsp:txXfrm>
    </dsp:sp>
    <dsp:sp modelId="{4472CFC3-39CE-4BF7-8688-D6FBC16546F3}">
      <dsp:nvSpPr>
        <dsp:cNvPr id="0" name=""/>
        <dsp:cNvSpPr/>
      </dsp:nvSpPr>
      <dsp:spPr>
        <a:xfrm>
          <a:off x="0" y="4293951"/>
          <a:ext cx="725564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36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对于传统文化的正面评价：去粗取精、去伪存真、兼容并蓄</a:t>
          </a:r>
        </a:p>
      </dsp:txBody>
      <dsp:txXfrm>
        <a:off x="0" y="4293951"/>
        <a:ext cx="7255642" cy="4305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7A46C-8F38-44E6-A8BE-E342827B32DA}">
      <dsp:nvSpPr>
        <dsp:cNvPr id="0" name=""/>
        <dsp:cNvSpPr/>
      </dsp:nvSpPr>
      <dsp:spPr>
        <a:xfrm>
          <a:off x="506014" y="374638"/>
          <a:ext cx="1475437" cy="1475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ADFC1-467A-4672-A0CE-720BF8DBE396}">
      <dsp:nvSpPr>
        <dsp:cNvPr id="0" name=""/>
        <dsp:cNvSpPr/>
      </dsp:nvSpPr>
      <dsp:spPr>
        <a:xfrm>
          <a:off x="820451" y="689075"/>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766759-FD94-40DE-8C6B-72D0578D361A}">
      <dsp:nvSpPr>
        <dsp:cNvPr id="0" name=""/>
        <dsp:cNvSpPr/>
      </dsp:nvSpPr>
      <dsp:spPr>
        <a:xfrm>
          <a:off x="34357" y="2309638"/>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zh-CN" sz="2400" b="0" i="0" kern="1200"/>
            <a:t>（</a:t>
          </a:r>
          <a:r>
            <a:rPr lang="en-US" sz="2400" b="0" i="0" kern="1200"/>
            <a:t>1</a:t>
          </a:r>
          <a:r>
            <a:rPr lang="zh-CN" sz="2400" b="0" i="0" kern="1200"/>
            <a:t>）制度：法律、法规</a:t>
          </a:r>
          <a:endParaRPr lang="en-US" sz="2400" kern="1200"/>
        </a:p>
      </dsp:txBody>
      <dsp:txXfrm>
        <a:off x="34357" y="2309638"/>
        <a:ext cx="2418750" cy="720000"/>
      </dsp:txXfrm>
    </dsp:sp>
    <dsp:sp modelId="{96136755-35CF-4ACA-8A95-9B323E5835A2}">
      <dsp:nvSpPr>
        <dsp:cNvPr id="0" name=""/>
        <dsp:cNvSpPr/>
      </dsp:nvSpPr>
      <dsp:spPr>
        <a:xfrm>
          <a:off x="3348045" y="374638"/>
          <a:ext cx="1475437" cy="1475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04B0CD-FF24-41F1-AA1A-A3977A400838}">
      <dsp:nvSpPr>
        <dsp:cNvPr id="0" name=""/>
        <dsp:cNvSpPr/>
      </dsp:nvSpPr>
      <dsp:spPr>
        <a:xfrm>
          <a:off x="3662482" y="689075"/>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FAC183-EF84-4FF5-A370-35BD9F553B78}">
      <dsp:nvSpPr>
        <dsp:cNvPr id="0" name=""/>
        <dsp:cNvSpPr/>
      </dsp:nvSpPr>
      <dsp:spPr>
        <a:xfrm>
          <a:off x="2876389" y="2309638"/>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zh-CN" sz="2400" b="0" i="0" kern="1200"/>
            <a:t>（</a:t>
          </a:r>
          <a:r>
            <a:rPr lang="en-US" sz="2400" b="0" i="0" kern="1200"/>
            <a:t>2</a:t>
          </a:r>
          <a:r>
            <a:rPr lang="zh-CN" sz="2400" b="0" i="0" kern="1200"/>
            <a:t>）确立执法部门</a:t>
          </a:r>
          <a:endParaRPr lang="en-US" sz="2400" kern="1200"/>
        </a:p>
      </dsp:txBody>
      <dsp:txXfrm>
        <a:off x="2876389" y="2309638"/>
        <a:ext cx="2418750" cy="720000"/>
      </dsp:txXfrm>
    </dsp:sp>
    <dsp:sp modelId="{3A9AAEAD-79C7-48B0-AF8D-FD93C38AF663}">
      <dsp:nvSpPr>
        <dsp:cNvPr id="0" name=""/>
        <dsp:cNvSpPr/>
      </dsp:nvSpPr>
      <dsp:spPr>
        <a:xfrm>
          <a:off x="6190076" y="374638"/>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D1E4F-84F2-4546-8052-14BD26A5F488}">
      <dsp:nvSpPr>
        <dsp:cNvPr id="0" name=""/>
        <dsp:cNvSpPr/>
      </dsp:nvSpPr>
      <dsp:spPr>
        <a:xfrm>
          <a:off x="6504514" y="689075"/>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ACC4A2-E922-4E72-ABBF-74B94701DDAE}">
      <dsp:nvSpPr>
        <dsp:cNvPr id="0" name=""/>
        <dsp:cNvSpPr/>
      </dsp:nvSpPr>
      <dsp:spPr>
        <a:xfrm>
          <a:off x="5718420" y="2309638"/>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zh-CN" sz="2400" b="0" i="0" kern="1200"/>
            <a:t>（</a:t>
          </a:r>
          <a:r>
            <a:rPr lang="en-US" sz="2400" b="0" i="0" kern="1200"/>
            <a:t>3</a:t>
          </a:r>
          <a:r>
            <a:rPr lang="zh-CN" sz="2400" b="0" i="0" kern="1200"/>
            <a:t>）进行广泛宣传</a:t>
          </a:r>
          <a:endParaRPr lang="en-US" sz="2400" kern="1200"/>
        </a:p>
      </dsp:txBody>
      <dsp:txXfrm>
        <a:off x="5718420" y="2309638"/>
        <a:ext cx="241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30896-16DE-4A82-BB7C-F89E7FE222A5}">
      <dsp:nvSpPr>
        <dsp:cNvPr id="0" name=""/>
        <dsp:cNvSpPr/>
      </dsp:nvSpPr>
      <dsp:spPr>
        <a:xfrm rot="5400000">
          <a:off x="3078412" y="99359"/>
          <a:ext cx="1521162" cy="1323411"/>
        </a:xfrm>
        <a:prstGeom prst="hexagon">
          <a:avLst>
            <a:gd name="adj" fmla="val 25000"/>
            <a:gd name="vf" fmla="val 11547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知识</a:t>
          </a:r>
        </a:p>
      </dsp:txBody>
      <dsp:txXfrm rot="-5400000">
        <a:off x="3383519" y="237532"/>
        <a:ext cx="910947" cy="1047066"/>
      </dsp:txXfrm>
    </dsp:sp>
    <dsp:sp modelId="{D187BDCD-6840-4DEE-91DB-5499EA96AA85}">
      <dsp:nvSpPr>
        <dsp:cNvPr id="0" name=""/>
        <dsp:cNvSpPr/>
      </dsp:nvSpPr>
      <dsp:spPr>
        <a:xfrm>
          <a:off x="4540857" y="304716"/>
          <a:ext cx="1697617" cy="912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智慧、学识</a:t>
          </a:r>
        </a:p>
      </dsp:txBody>
      <dsp:txXfrm>
        <a:off x="4540857" y="304716"/>
        <a:ext cx="1697617" cy="912697"/>
      </dsp:txXfrm>
    </dsp:sp>
    <dsp:sp modelId="{986B4C2D-E8C4-45AB-83A9-1036F18E6012}">
      <dsp:nvSpPr>
        <dsp:cNvPr id="0" name=""/>
        <dsp:cNvSpPr/>
      </dsp:nvSpPr>
      <dsp:spPr>
        <a:xfrm rot="5400000">
          <a:off x="1649127" y="99359"/>
          <a:ext cx="1521162" cy="1323411"/>
        </a:xfrm>
        <a:prstGeom prst="hexagon">
          <a:avLst>
            <a:gd name="adj" fmla="val 25000"/>
            <a:gd name="vf" fmla="val 11547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1954234" y="237532"/>
        <a:ext cx="910947" cy="1047066"/>
      </dsp:txXfrm>
    </dsp:sp>
    <dsp:sp modelId="{B33E6739-BE74-4CE9-A0A5-FB17338B60AF}">
      <dsp:nvSpPr>
        <dsp:cNvPr id="0" name=""/>
        <dsp:cNvSpPr/>
      </dsp:nvSpPr>
      <dsp:spPr>
        <a:xfrm rot="5400000">
          <a:off x="2361031" y="1390522"/>
          <a:ext cx="1521162" cy="1323411"/>
        </a:xfrm>
        <a:prstGeom prst="hexagon">
          <a:avLst>
            <a:gd name="adj" fmla="val 25000"/>
            <a:gd name="vf" fmla="val 11547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精神</a:t>
          </a:r>
        </a:p>
      </dsp:txBody>
      <dsp:txXfrm rot="-5400000">
        <a:off x="2666138" y="1528695"/>
        <a:ext cx="910947" cy="1047066"/>
      </dsp:txXfrm>
    </dsp:sp>
    <dsp:sp modelId="{734C7CF5-8E8B-436C-AD19-A0CB086E776C}">
      <dsp:nvSpPr>
        <dsp:cNvPr id="0" name=""/>
        <dsp:cNvSpPr/>
      </dsp:nvSpPr>
      <dsp:spPr>
        <a:xfrm>
          <a:off x="1190221" y="1595879"/>
          <a:ext cx="1280277" cy="912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r" defTabSz="933450">
            <a:lnSpc>
              <a:spcPct val="90000"/>
            </a:lnSpc>
            <a:spcBef>
              <a:spcPct val="0"/>
            </a:spcBef>
            <a:spcAft>
              <a:spcPct val="35000"/>
            </a:spcAft>
            <a:buNone/>
          </a:pPr>
          <a:r>
            <a:rPr lang="zh-CN" altLang="en-US" sz="2100" kern="1200" dirty="0"/>
            <a:t>精神内在、升华</a:t>
          </a:r>
        </a:p>
      </dsp:txBody>
      <dsp:txXfrm>
        <a:off x="1190221" y="1595879"/>
        <a:ext cx="1280277" cy="912697"/>
      </dsp:txXfrm>
    </dsp:sp>
    <dsp:sp modelId="{54907BBD-252F-49CF-8592-164F18D41611}">
      <dsp:nvSpPr>
        <dsp:cNvPr id="0" name=""/>
        <dsp:cNvSpPr/>
      </dsp:nvSpPr>
      <dsp:spPr>
        <a:xfrm rot="5400000">
          <a:off x="3790316" y="1390522"/>
          <a:ext cx="1521162" cy="1323411"/>
        </a:xfrm>
        <a:prstGeom prst="hexagon">
          <a:avLst>
            <a:gd name="adj" fmla="val 25000"/>
            <a:gd name="vf" fmla="val 11547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4095423" y="1528695"/>
        <a:ext cx="910947" cy="1047066"/>
      </dsp:txXfrm>
    </dsp:sp>
    <dsp:sp modelId="{31AE1C82-F22B-40D3-8165-2E5122230EE6}">
      <dsp:nvSpPr>
        <dsp:cNvPr id="0" name=""/>
        <dsp:cNvSpPr/>
      </dsp:nvSpPr>
      <dsp:spPr>
        <a:xfrm rot="5400000">
          <a:off x="3078412" y="2681684"/>
          <a:ext cx="1521162" cy="1323411"/>
        </a:xfrm>
        <a:prstGeom prst="hexagon">
          <a:avLst>
            <a:gd name="adj" fmla="val 25000"/>
            <a:gd name="vf" fmla="val 11547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修养</a:t>
          </a:r>
        </a:p>
      </dsp:txBody>
      <dsp:txXfrm rot="-5400000">
        <a:off x="3383519" y="2819857"/>
        <a:ext cx="910947" cy="1047066"/>
      </dsp:txXfrm>
    </dsp:sp>
    <dsp:sp modelId="{1A1B8D58-0407-4080-AE77-A61A8A424417}">
      <dsp:nvSpPr>
        <dsp:cNvPr id="0" name=""/>
        <dsp:cNvSpPr/>
      </dsp:nvSpPr>
      <dsp:spPr>
        <a:xfrm>
          <a:off x="4540857" y="2887041"/>
          <a:ext cx="1697617" cy="912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内涵、涵养</a:t>
          </a:r>
        </a:p>
      </dsp:txBody>
      <dsp:txXfrm>
        <a:off x="4540857" y="2887041"/>
        <a:ext cx="1697617" cy="912697"/>
      </dsp:txXfrm>
    </dsp:sp>
    <dsp:sp modelId="{2D3A493E-97D6-474C-9146-A3C9133B72F1}">
      <dsp:nvSpPr>
        <dsp:cNvPr id="0" name=""/>
        <dsp:cNvSpPr/>
      </dsp:nvSpPr>
      <dsp:spPr>
        <a:xfrm rot="5400000">
          <a:off x="1649127" y="2681684"/>
          <a:ext cx="1521162" cy="1323411"/>
        </a:xfrm>
        <a:prstGeom prst="hexagon">
          <a:avLst>
            <a:gd name="adj" fmla="val 25000"/>
            <a:gd name="vf" fmla="val 11547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1954234" y="2819857"/>
        <a:ext cx="910947" cy="1047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27413-D6A4-414E-9754-D1D4539ED9C7}">
      <dsp:nvSpPr>
        <dsp:cNvPr id="0" name=""/>
        <dsp:cNvSpPr/>
      </dsp:nvSpPr>
      <dsp:spPr>
        <a:xfrm>
          <a:off x="1012056" y="0"/>
          <a:ext cx="3184127" cy="318412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器物</a:t>
          </a:r>
        </a:p>
      </dsp:txBody>
      <dsp:txXfrm>
        <a:off x="2047693" y="159206"/>
        <a:ext cx="1112852" cy="477619"/>
      </dsp:txXfrm>
    </dsp:sp>
    <dsp:sp modelId="{5869D6B5-91DE-364F-97BA-2B9117D6CE19}">
      <dsp:nvSpPr>
        <dsp:cNvPr id="0" name=""/>
        <dsp:cNvSpPr/>
      </dsp:nvSpPr>
      <dsp:spPr>
        <a:xfrm>
          <a:off x="1410072" y="796031"/>
          <a:ext cx="2388096" cy="238809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制度</a:t>
          </a:r>
        </a:p>
      </dsp:txBody>
      <dsp:txXfrm>
        <a:off x="2047693" y="945287"/>
        <a:ext cx="1112852" cy="447768"/>
      </dsp:txXfrm>
    </dsp:sp>
    <dsp:sp modelId="{ED3027ED-0A5A-8344-9882-8D690C031E3C}">
      <dsp:nvSpPr>
        <dsp:cNvPr id="0" name=""/>
        <dsp:cNvSpPr/>
      </dsp:nvSpPr>
      <dsp:spPr>
        <a:xfrm>
          <a:off x="1808088" y="1592063"/>
          <a:ext cx="1592063" cy="159206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精神</a:t>
          </a:r>
        </a:p>
      </dsp:txBody>
      <dsp:txXfrm>
        <a:off x="2041240" y="1990079"/>
        <a:ext cx="1125759" cy="796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9F428-F238-4F81-A0F1-642BC3371AF0}">
      <dsp:nvSpPr>
        <dsp:cNvPr id="0" name=""/>
        <dsp:cNvSpPr/>
      </dsp:nvSpPr>
      <dsp:spPr>
        <a:xfrm>
          <a:off x="2985422" y="3178243"/>
          <a:ext cx="201942" cy="201942"/>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1B5C9E-2F38-4009-A384-4EBA36073F65}">
      <dsp:nvSpPr>
        <dsp:cNvPr id="0" name=""/>
        <dsp:cNvSpPr/>
      </dsp:nvSpPr>
      <dsp:spPr>
        <a:xfrm>
          <a:off x="2808521" y="3461737"/>
          <a:ext cx="201942" cy="201942"/>
        </a:xfrm>
        <a:prstGeom prst="ellips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44CE06-5213-45AB-9BC5-4B97A8F93A77}">
      <dsp:nvSpPr>
        <dsp:cNvPr id="0" name=""/>
        <dsp:cNvSpPr/>
      </dsp:nvSpPr>
      <dsp:spPr>
        <a:xfrm>
          <a:off x="2597693" y="3707182"/>
          <a:ext cx="201942" cy="201942"/>
        </a:xfrm>
        <a:prstGeom prst="ellips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42F2ED-FA06-48D0-90EC-0F5B36ABC87A}">
      <dsp:nvSpPr>
        <dsp:cNvPr id="0" name=""/>
        <dsp:cNvSpPr/>
      </dsp:nvSpPr>
      <dsp:spPr>
        <a:xfrm>
          <a:off x="2849717" y="325085"/>
          <a:ext cx="201942" cy="201942"/>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49E927-6F53-40E0-B64F-BB5DDAC1935F}">
      <dsp:nvSpPr>
        <dsp:cNvPr id="0" name=""/>
        <dsp:cNvSpPr/>
      </dsp:nvSpPr>
      <dsp:spPr>
        <a:xfrm>
          <a:off x="3119512" y="164313"/>
          <a:ext cx="201942" cy="201942"/>
        </a:xfrm>
        <a:prstGeom prst="ellips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F9CA64-4760-4DC9-A1A3-159243A4E643}">
      <dsp:nvSpPr>
        <dsp:cNvPr id="0" name=""/>
        <dsp:cNvSpPr/>
      </dsp:nvSpPr>
      <dsp:spPr>
        <a:xfrm>
          <a:off x="3388499" y="3542"/>
          <a:ext cx="201942" cy="201942"/>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CDCB01-D310-43A8-A9C1-0C67BC85455E}">
      <dsp:nvSpPr>
        <dsp:cNvPr id="0" name=""/>
        <dsp:cNvSpPr/>
      </dsp:nvSpPr>
      <dsp:spPr>
        <a:xfrm>
          <a:off x="3657487" y="164313"/>
          <a:ext cx="201942" cy="201942"/>
        </a:xfrm>
        <a:prstGeom prst="ellips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9B2C86-0882-4A54-9031-AA60FEBBC021}">
      <dsp:nvSpPr>
        <dsp:cNvPr id="0" name=""/>
        <dsp:cNvSpPr/>
      </dsp:nvSpPr>
      <dsp:spPr>
        <a:xfrm>
          <a:off x="3927282" y="325085"/>
          <a:ext cx="201942" cy="201942"/>
        </a:xfrm>
        <a:prstGeom prst="ellips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C07D6C-36D6-4548-B802-325294A02123}">
      <dsp:nvSpPr>
        <dsp:cNvPr id="0" name=""/>
        <dsp:cNvSpPr/>
      </dsp:nvSpPr>
      <dsp:spPr>
        <a:xfrm>
          <a:off x="3388499" y="342770"/>
          <a:ext cx="201942" cy="201942"/>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251A6A-8B8B-4C09-83E2-2D58D1A75AD5}">
      <dsp:nvSpPr>
        <dsp:cNvPr id="0" name=""/>
        <dsp:cNvSpPr/>
      </dsp:nvSpPr>
      <dsp:spPr>
        <a:xfrm>
          <a:off x="3388499" y="681998"/>
          <a:ext cx="201942" cy="201942"/>
        </a:xfrm>
        <a:prstGeom prst="ellips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B8F532-C616-42F0-A41D-7F042C62EB9E}">
      <dsp:nvSpPr>
        <dsp:cNvPr id="0" name=""/>
        <dsp:cNvSpPr/>
      </dsp:nvSpPr>
      <dsp:spPr>
        <a:xfrm>
          <a:off x="1745496" y="4444808"/>
          <a:ext cx="4355494" cy="1168273"/>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1913"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在中国历史“长时段”中审视中国特色社会主义文化</a:t>
          </a:r>
        </a:p>
      </dsp:txBody>
      <dsp:txXfrm>
        <a:off x="1802526" y="4501838"/>
        <a:ext cx="4241434" cy="1054213"/>
      </dsp:txXfrm>
    </dsp:sp>
    <dsp:sp modelId="{B8AA9F3F-CE7D-4DCB-8C95-14B93B420F65}">
      <dsp:nvSpPr>
        <dsp:cNvPr id="0" name=""/>
        <dsp:cNvSpPr/>
      </dsp:nvSpPr>
      <dsp:spPr>
        <a:xfrm>
          <a:off x="537880" y="3300115"/>
          <a:ext cx="2019424" cy="2019290"/>
        </a:xfrm>
        <a:prstGeom prst="ellipse">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C0DEDF-602C-4AE1-B162-11883B2DD847}">
      <dsp:nvSpPr>
        <dsp:cNvPr id="0" name=""/>
        <dsp:cNvSpPr/>
      </dsp:nvSpPr>
      <dsp:spPr>
        <a:xfrm>
          <a:off x="3586403" y="2159709"/>
          <a:ext cx="4355494" cy="1168273"/>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1913"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从世界文明、全球视野看文化</a:t>
          </a:r>
        </a:p>
      </dsp:txBody>
      <dsp:txXfrm>
        <a:off x="3643433" y="2216739"/>
        <a:ext cx="4241434" cy="1054213"/>
      </dsp:txXfrm>
    </dsp:sp>
    <dsp:sp modelId="{7481A5E3-7440-40E0-A3F8-F2B16655B374}">
      <dsp:nvSpPr>
        <dsp:cNvPr id="0" name=""/>
        <dsp:cNvSpPr/>
      </dsp:nvSpPr>
      <dsp:spPr>
        <a:xfrm>
          <a:off x="2378787" y="1015016"/>
          <a:ext cx="2019424" cy="2019290"/>
        </a:xfrm>
        <a:prstGeom prst="ellipse">
          <a:avLst/>
        </a:prstGeom>
        <a:solidFill>
          <a:schemeClr val="accent3">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C72A7-B13A-4FF7-B31A-BA8803B28E9F}">
      <dsp:nvSpPr>
        <dsp:cNvPr id="0" name=""/>
        <dsp:cNvSpPr/>
      </dsp:nvSpPr>
      <dsp:spPr>
        <a:xfrm>
          <a:off x="0" y="0"/>
          <a:ext cx="6540252" cy="1335977"/>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b="0" i="0" kern="1200" dirty="0"/>
            <a:t>丹尼尔</a:t>
          </a:r>
          <a:r>
            <a:rPr lang="en-US" sz="1700" b="0" i="0" kern="1200" dirty="0"/>
            <a:t>·</a:t>
          </a:r>
          <a:r>
            <a:rPr lang="zh-CN" sz="1700" b="0" i="0" kern="1200" dirty="0"/>
            <a:t>帕特里克</a:t>
          </a:r>
          <a:r>
            <a:rPr lang="en-US" sz="1700" b="0" i="0" kern="1200" dirty="0"/>
            <a:t>·</a:t>
          </a:r>
          <a:r>
            <a:rPr lang="zh-CN" sz="1700" b="0" i="0" kern="1200" dirty="0"/>
            <a:t>莫伊尼汉：“对一个社会的成功起决定作用的，是文化，而不是政治</a:t>
          </a:r>
          <a:r>
            <a:rPr lang="zh-CN" altLang="en-US" sz="1700" b="0" i="0" kern="1200" dirty="0"/>
            <a:t>。</a:t>
          </a:r>
          <a:r>
            <a:rPr lang="zh-CN" sz="1700" b="0" i="0" kern="1200" dirty="0"/>
            <a:t>” </a:t>
          </a:r>
          <a:endParaRPr lang="zh-CN" sz="1700" kern="1200" dirty="0"/>
        </a:p>
      </dsp:txBody>
      <dsp:txXfrm>
        <a:off x="39129" y="39129"/>
        <a:ext cx="4985739" cy="1257719"/>
      </dsp:txXfrm>
    </dsp:sp>
    <dsp:sp modelId="{F1EFCF2E-0DEA-428D-9CCB-9234A6FD94BA}">
      <dsp:nvSpPr>
        <dsp:cNvPr id="0" name=""/>
        <dsp:cNvSpPr/>
      </dsp:nvSpPr>
      <dsp:spPr>
        <a:xfrm>
          <a:off x="547746" y="1578882"/>
          <a:ext cx="6540252" cy="1335977"/>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b="0" i="0" kern="1200" dirty="0"/>
            <a:t>哈贝马斯：“每一个政治共同体都必须依靠一种共同的政治文化的整合力量，否则它就会分崩离析</a:t>
          </a:r>
          <a:r>
            <a:rPr lang="zh-CN" altLang="en-US" sz="1700" b="0" i="0" kern="1200" dirty="0"/>
            <a:t>。</a:t>
          </a:r>
          <a:r>
            <a:rPr lang="zh-CN" sz="1700" b="0" i="0" kern="1200" dirty="0"/>
            <a:t>”</a:t>
          </a:r>
          <a:endParaRPr lang="zh-CN" sz="1700" kern="1200" dirty="0"/>
        </a:p>
      </dsp:txBody>
      <dsp:txXfrm>
        <a:off x="586875" y="1618011"/>
        <a:ext cx="5045863" cy="1257719"/>
      </dsp:txXfrm>
    </dsp:sp>
    <dsp:sp modelId="{7520B92D-E773-4D05-A8FF-BD009C49763C}">
      <dsp:nvSpPr>
        <dsp:cNvPr id="0" name=""/>
        <dsp:cNvSpPr/>
      </dsp:nvSpPr>
      <dsp:spPr>
        <a:xfrm>
          <a:off x="1087317" y="3157765"/>
          <a:ext cx="6540252" cy="1335977"/>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b="0" i="0" kern="1200"/>
            <a:t>“软实力”概念提出者约瑟夫</a:t>
          </a:r>
          <a:r>
            <a:rPr lang="en-US" sz="1700" b="0" i="0" kern="1200"/>
            <a:t>·</a:t>
          </a:r>
          <a:r>
            <a:rPr lang="zh-CN" sz="1700" b="0" i="0" kern="1200"/>
            <a:t>奈：“软实力是一种依靠吸引力而非通过威逼或利诱的手段来实现目标的能力。一个国家的软实力主要来源于其文化、价值观和政策</a:t>
          </a:r>
          <a:r>
            <a:rPr lang="en-US" sz="1700" b="0" i="0" kern="1200"/>
            <a:t>( </a:t>
          </a:r>
          <a:r>
            <a:rPr lang="zh-CN" sz="1700" b="0" i="0" kern="1200"/>
            <a:t>包括对内政策和对外政策两个方面</a:t>
          </a:r>
          <a:r>
            <a:rPr lang="en-US" sz="1700" b="0" i="0" kern="1200"/>
            <a:t>) </a:t>
          </a:r>
          <a:r>
            <a:rPr lang="zh-CN" sz="1700" b="0" i="0" kern="1200"/>
            <a:t>。” </a:t>
          </a:r>
          <a:endParaRPr lang="zh-CN" sz="1700" kern="1200"/>
        </a:p>
      </dsp:txBody>
      <dsp:txXfrm>
        <a:off x="1126446" y="3196894"/>
        <a:ext cx="5054038" cy="1257719"/>
      </dsp:txXfrm>
    </dsp:sp>
    <dsp:sp modelId="{86624F22-0570-4214-B217-C6ACFED8B258}">
      <dsp:nvSpPr>
        <dsp:cNvPr id="0" name=""/>
        <dsp:cNvSpPr/>
      </dsp:nvSpPr>
      <dsp:spPr>
        <a:xfrm>
          <a:off x="1635063" y="4736647"/>
          <a:ext cx="6540252" cy="1335977"/>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b="0" i="0" kern="1200" dirty="0"/>
            <a:t>龙应台</a:t>
          </a:r>
          <a:r>
            <a:rPr lang="en-US" sz="1700" b="0" i="0" kern="1200" dirty="0"/>
            <a:t>: </a:t>
          </a:r>
          <a:r>
            <a:rPr lang="zh-CN" sz="1700" b="0" i="0" kern="1200" dirty="0"/>
            <a:t>文化是一个国家的心灵和大脑，“彻底决定一个国家真实国力和它的未来”。</a:t>
          </a:r>
          <a:endParaRPr lang="zh-CN" sz="1700" kern="1200" dirty="0"/>
        </a:p>
      </dsp:txBody>
      <dsp:txXfrm>
        <a:off x="1674192" y="4775776"/>
        <a:ext cx="5045863" cy="1257719"/>
      </dsp:txXfrm>
    </dsp:sp>
    <dsp:sp modelId="{146A6391-59B4-4842-B04C-936FF6809F8A}">
      <dsp:nvSpPr>
        <dsp:cNvPr id="0" name=""/>
        <dsp:cNvSpPr/>
      </dsp:nvSpPr>
      <dsp:spPr>
        <a:xfrm>
          <a:off x="5671867" y="1023237"/>
          <a:ext cx="868385" cy="868385"/>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5867254" y="1023237"/>
        <a:ext cx="477611" cy="653460"/>
      </dsp:txXfrm>
    </dsp:sp>
    <dsp:sp modelId="{3FCDD24C-60C8-41B5-95B8-FECFD60FDCF0}">
      <dsp:nvSpPr>
        <dsp:cNvPr id="0" name=""/>
        <dsp:cNvSpPr/>
      </dsp:nvSpPr>
      <dsp:spPr>
        <a:xfrm>
          <a:off x="6219613" y="2602119"/>
          <a:ext cx="868385" cy="868385"/>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6415000" y="2602119"/>
        <a:ext cx="477611" cy="653460"/>
      </dsp:txXfrm>
    </dsp:sp>
    <dsp:sp modelId="{9756B546-F60B-4E55-9049-3CD5E286042F}">
      <dsp:nvSpPr>
        <dsp:cNvPr id="0" name=""/>
        <dsp:cNvSpPr/>
      </dsp:nvSpPr>
      <dsp:spPr>
        <a:xfrm>
          <a:off x="6759184" y="4181002"/>
          <a:ext cx="868385" cy="868385"/>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6954571" y="4181002"/>
        <a:ext cx="477611" cy="6534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19CE9-1617-4C18-B8BA-17C80096C7BA}">
      <dsp:nvSpPr>
        <dsp:cNvPr id="0" name=""/>
        <dsp:cNvSpPr/>
      </dsp:nvSpPr>
      <dsp:spPr>
        <a:xfrm>
          <a:off x="-5545811" y="-849512"/>
          <a:ext cx="6606657" cy="6606657"/>
        </a:xfrm>
        <a:prstGeom prst="blockArc">
          <a:avLst>
            <a:gd name="adj1" fmla="val 18900000"/>
            <a:gd name="adj2" fmla="val 2700000"/>
            <a:gd name="adj3" fmla="val 327"/>
          </a:avLst>
        </a:pr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11CD84-D9E8-4063-8958-BBD1E5CF816B}">
      <dsp:nvSpPr>
        <dsp:cNvPr id="0" name=""/>
        <dsp:cNvSpPr/>
      </dsp:nvSpPr>
      <dsp:spPr>
        <a:xfrm>
          <a:off x="344270" y="223100"/>
          <a:ext cx="7079540" cy="44600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坚定中国特色社会主义文化自信理论</a:t>
          </a:r>
        </a:p>
      </dsp:txBody>
      <dsp:txXfrm>
        <a:off x="344270" y="223100"/>
        <a:ext cx="7079540" cy="446005"/>
      </dsp:txXfrm>
    </dsp:sp>
    <dsp:sp modelId="{AC29A9FD-ED97-43A1-9AD2-591A6631C606}">
      <dsp:nvSpPr>
        <dsp:cNvPr id="0" name=""/>
        <dsp:cNvSpPr/>
      </dsp:nvSpPr>
      <dsp:spPr>
        <a:xfrm>
          <a:off x="65516" y="167350"/>
          <a:ext cx="557506" cy="557506"/>
        </a:xfrm>
        <a:prstGeom prst="ellipse">
          <a:avLst/>
        </a:prstGeom>
        <a:solidFill>
          <a:schemeClr val="lt1">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6ED144-4C67-421C-809F-A65BA1A563D9}">
      <dsp:nvSpPr>
        <dsp:cNvPr id="0" name=""/>
        <dsp:cNvSpPr/>
      </dsp:nvSpPr>
      <dsp:spPr>
        <a:xfrm>
          <a:off x="748168" y="892501"/>
          <a:ext cx="6675642" cy="44600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发展中国特色社会主义文化理论</a:t>
          </a:r>
        </a:p>
      </dsp:txBody>
      <dsp:txXfrm>
        <a:off x="748168" y="892501"/>
        <a:ext cx="6675642" cy="446005"/>
      </dsp:txXfrm>
    </dsp:sp>
    <dsp:sp modelId="{4719C99B-0B29-4384-98D8-0F6E3738A108}">
      <dsp:nvSpPr>
        <dsp:cNvPr id="0" name=""/>
        <dsp:cNvSpPr/>
      </dsp:nvSpPr>
      <dsp:spPr>
        <a:xfrm>
          <a:off x="469415" y="836751"/>
          <a:ext cx="557506" cy="557506"/>
        </a:xfrm>
        <a:prstGeom prst="ellipse">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03399A-F457-403A-9F74-41803E07A373}">
      <dsp:nvSpPr>
        <dsp:cNvPr id="0" name=""/>
        <dsp:cNvSpPr/>
      </dsp:nvSpPr>
      <dsp:spPr>
        <a:xfrm>
          <a:off x="969502" y="1561412"/>
          <a:ext cx="6454308" cy="446005"/>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建设社会主义文化强国理论</a:t>
          </a:r>
        </a:p>
      </dsp:txBody>
      <dsp:txXfrm>
        <a:off x="969502" y="1561412"/>
        <a:ext cx="6454308" cy="446005"/>
      </dsp:txXfrm>
    </dsp:sp>
    <dsp:sp modelId="{3FF03790-DF7A-4201-B45C-A66E59FC0063}">
      <dsp:nvSpPr>
        <dsp:cNvPr id="0" name=""/>
        <dsp:cNvSpPr/>
      </dsp:nvSpPr>
      <dsp:spPr>
        <a:xfrm>
          <a:off x="690749" y="1505661"/>
          <a:ext cx="557506" cy="557506"/>
        </a:xfrm>
        <a:prstGeom prst="ellipse">
          <a:avLst/>
        </a:prstGeom>
        <a:solidFill>
          <a:schemeClr val="lt1">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197651-FE7E-42EE-8B8B-9E488B97DB30}">
      <dsp:nvSpPr>
        <dsp:cNvPr id="0" name=""/>
        <dsp:cNvSpPr/>
      </dsp:nvSpPr>
      <dsp:spPr>
        <a:xfrm>
          <a:off x="1040172" y="2230813"/>
          <a:ext cx="6383638" cy="44600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建设中国特色社会主义文化目的理论</a:t>
          </a:r>
        </a:p>
      </dsp:txBody>
      <dsp:txXfrm>
        <a:off x="1040172" y="2230813"/>
        <a:ext cx="6383638" cy="446005"/>
      </dsp:txXfrm>
    </dsp:sp>
    <dsp:sp modelId="{6CDC6E0E-6F75-4458-A269-903C37E30394}">
      <dsp:nvSpPr>
        <dsp:cNvPr id="0" name=""/>
        <dsp:cNvSpPr/>
      </dsp:nvSpPr>
      <dsp:spPr>
        <a:xfrm>
          <a:off x="761419" y="2175062"/>
          <a:ext cx="557506" cy="557506"/>
        </a:xfrm>
        <a:prstGeom prst="ellipse">
          <a:avLst/>
        </a:prstGeom>
        <a:solidFill>
          <a:schemeClr val="lt1">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85BC24-7514-4A2D-9740-34DAD6BD2960}">
      <dsp:nvSpPr>
        <dsp:cNvPr id="0" name=""/>
        <dsp:cNvSpPr/>
      </dsp:nvSpPr>
      <dsp:spPr>
        <a:xfrm>
          <a:off x="969502" y="2900214"/>
          <a:ext cx="6454308" cy="446005"/>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培育和践行社会主义核心价值观理论</a:t>
          </a:r>
        </a:p>
      </dsp:txBody>
      <dsp:txXfrm>
        <a:off x="969502" y="2900214"/>
        <a:ext cx="6454308" cy="446005"/>
      </dsp:txXfrm>
    </dsp:sp>
    <dsp:sp modelId="{B688CF77-C643-455A-89AF-62C464F045DC}">
      <dsp:nvSpPr>
        <dsp:cNvPr id="0" name=""/>
        <dsp:cNvSpPr/>
      </dsp:nvSpPr>
      <dsp:spPr>
        <a:xfrm>
          <a:off x="690749" y="2844463"/>
          <a:ext cx="557506" cy="557506"/>
        </a:xfrm>
        <a:prstGeom prst="ellipse">
          <a:avLst/>
        </a:prstGeom>
        <a:solidFill>
          <a:schemeClr val="lt1">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67DE78-FF49-491A-84A4-32A83053623C}">
      <dsp:nvSpPr>
        <dsp:cNvPr id="0" name=""/>
        <dsp:cNvSpPr/>
      </dsp:nvSpPr>
      <dsp:spPr>
        <a:xfrm>
          <a:off x="748168" y="3569124"/>
          <a:ext cx="6675642" cy="44600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坚持中华优秀传统文化创造性转化、创新性发展理论</a:t>
          </a:r>
        </a:p>
      </dsp:txBody>
      <dsp:txXfrm>
        <a:off x="748168" y="3569124"/>
        <a:ext cx="6675642" cy="446005"/>
      </dsp:txXfrm>
    </dsp:sp>
    <dsp:sp modelId="{9043AA6A-85D4-497E-BB53-360626328028}">
      <dsp:nvSpPr>
        <dsp:cNvPr id="0" name=""/>
        <dsp:cNvSpPr/>
      </dsp:nvSpPr>
      <dsp:spPr>
        <a:xfrm>
          <a:off x="469415" y="3513373"/>
          <a:ext cx="557506" cy="557506"/>
        </a:xfrm>
        <a:prstGeom prst="ellipse">
          <a:avLst/>
        </a:prstGeom>
        <a:solidFill>
          <a:schemeClr val="lt1">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4B1553-21D0-4102-9D94-EE28F2B2AFC1}">
      <dsp:nvSpPr>
        <dsp:cNvPr id="0" name=""/>
        <dsp:cNvSpPr/>
      </dsp:nvSpPr>
      <dsp:spPr>
        <a:xfrm>
          <a:off x="344270" y="4238525"/>
          <a:ext cx="7079540" cy="44600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4017" tIns="53340" rIns="53340" bIns="53340" numCol="1" spcCol="1270" anchor="ctr" anchorCtr="0">
          <a:noAutofit/>
        </a:bodyPr>
        <a:lstStyle/>
        <a:p>
          <a:pPr marL="0" lvl="0" indent="0" algn="l" defTabSz="933450">
            <a:lnSpc>
              <a:spcPct val="90000"/>
            </a:lnSpc>
            <a:spcBef>
              <a:spcPct val="0"/>
            </a:spcBef>
            <a:spcAft>
              <a:spcPct val="35000"/>
            </a:spcAft>
            <a:buNone/>
          </a:pPr>
          <a:r>
            <a:rPr lang="zh-CN" altLang="en-US" sz="2100" kern="1200" dirty="0"/>
            <a:t>提高国家软实力理论</a:t>
          </a:r>
        </a:p>
      </dsp:txBody>
      <dsp:txXfrm>
        <a:off x="344270" y="4238525"/>
        <a:ext cx="7079540" cy="446005"/>
      </dsp:txXfrm>
    </dsp:sp>
    <dsp:sp modelId="{BFE5F525-30BE-4253-9B9F-C8CE09413829}">
      <dsp:nvSpPr>
        <dsp:cNvPr id="0" name=""/>
        <dsp:cNvSpPr/>
      </dsp:nvSpPr>
      <dsp:spPr>
        <a:xfrm>
          <a:off x="65516" y="4182774"/>
          <a:ext cx="557506" cy="557506"/>
        </a:xfrm>
        <a:prstGeom prst="ellipse">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6DE23-2D50-427E-9071-D8EDFE34C640}">
      <dsp:nvSpPr>
        <dsp:cNvPr id="0" name=""/>
        <dsp:cNvSpPr/>
      </dsp:nvSpPr>
      <dsp:spPr>
        <a:xfrm>
          <a:off x="0" y="0"/>
          <a:ext cx="7941398" cy="1216800"/>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赫鲁晓夫</a:t>
          </a:r>
        </a:p>
      </dsp:txBody>
      <dsp:txXfrm>
        <a:off x="59399" y="59399"/>
        <a:ext cx="7822600" cy="1098002"/>
      </dsp:txXfrm>
    </dsp:sp>
    <dsp:sp modelId="{81BC79E0-3D24-492D-AB5F-E6DD6F4F5090}">
      <dsp:nvSpPr>
        <dsp:cNvPr id="0" name=""/>
        <dsp:cNvSpPr/>
      </dsp:nvSpPr>
      <dsp:spPr>
        <a:xfrm>
          <a:off x="0" y="1220394"/>
          <a:ext cx="7941398" cy="13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139"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zh-CN" altLang="en-US" sz="2400" kern="1200" dirty="0"/>
            <a:t>否定丑化共产党及其领袖列宁、斯大林</a:t>
          </a:r>
        </a:p>
        <a:p>
          <a:pPr marL="228600" lvl="1" indent="-228600" algn="l" defTabSz="1066800">
            <a:lnSpc>
              <a:spcPct val="90000"/>
            </a:lnSpc>
            <a:spcBef>
              <a:spcPct val="0"/>
            </a:spcBef>
            <a:spcAft>
              <a:spcPct val="20000"/>
            </a:spcAft>
            <a:buChar char="•"/>
          </a:pPr>
          <a:r>
            <a:rPr lang="zh-CN" altLang="en-US" sz="2400" kern="1200" dirty="0"/>
            <a:t>否定丑化苏联革命</a:t>
          </a:r>
        </a:p>
        <a:p>
          <a:pPr marL="228600" lvl="1" indent="-228600" algn="l" defTabSz="1066800">
            <a:lnSpc>
              <a:spcPct val="90000"/>
            </a:lnSpc>
            <a:spcBef>
              <a:spcPct val="0"/>
            </a:spcBef>
            <a:spcAft>
              <a:spcPct val="20000"/>
            </a:spcAft>
            <a:buChar char="•"/>
          </a:pPr>
          <a:r>
            <a:rPr lang="zh-CN" altLang="en-US" sz="2400" kern="1200" dirty="0"/>
            <a:t>否定建设</a:t>
          </a:r>
        </a:p>
      </dsp:txBody>
      <dsp:txXfrm>
        <a:off x="0" y="1220394"/>
        <a:ext cx="7941398" cy="1311862"/>
      </dsp:txXfrm>
    </dsp:sp>
    <dsp:sp modelId="{71268B2E-A8E3-48F5-B32A-66DFD8AA2E51}">
      <dsp:nvSpPr>
        <dsp:cNvPr id="0" name=""/>
        <dsp:cNvSpPr/>
      </dsp:nvSpPr>
      <dsp:spPr>
        <a:xfrm>
          <a:off x="0" y="2532257"/>
          <a:ext cx="7941398" cy="1216800"/>
        </a:xfrm>
        <a:prstGeom prst="roundRect">
          <a:avLst/>
        </a:prstGeom>
        <a:solidFill>
          <a:schemeClr val="accent4">
            <a:hueOff val="1585367"/>
            <a:satOff val="-3846"/>
            <a:lumOff val="-50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戈尔巴乔夫</a:t>
          </a:r>
        </a:p>
      </dsp:txBody>
      <dsp:txXfrm>
        <a:off x="59399" y="2591656"/>
        <a:ext cx="7822600" cy="1098002"/>
      </dsp:txXfrm>
    </dsp:sp>
    <dsp:sp modelId="{6D22729C-1294-4C1A-8E2D-06ACCB7B25ED}">
      <dsp:nvSpPr>
        <dsp:cNvPr id="0" name=""/>
        <dsp:cNvSpPr/>
      </dsp:nvSpPr>
      <dsp:spPr>
        <a:xfrm>
          <a:off x="0" y="3749057"/>
          <a:ext cx="7941398" cy="13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139"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zh-CN" altLang="en-US" sz="2400" kern="1200" dirty="0"/>
            <a:t>领导集团纵容、引领历史虚无主义风潮</a:t>
          </a:r>
        </a:p>
        <a:p>
          <a:pPr marL="228600" lvl="1" indent="-228600" algn="l" defTabSz="1066800">
            <a:lnSpc>
              <a:spcPct val="90000"/>
            </a:lnSpc>
            <a:spcBef>
              <a:spcPct val="0"/>
            </a:spcBef>
            <a:spcAft>
              <a:spcPct val="20000"/>
            </a:spcAft>
            <a:buChar char="•"/>
          </a:pPr>
          <a:r>
            <a:rPr lang="zh-CN" altLang="en-US" sz="2400" kern="1200" dirty="0"/>
            <a:t>自由经济改革（</a:t>
          </a:r>
          <a:r>
            <a:rPr lang="en-US" altLang="zh-CN" sz="2400" kern="1200" dirty="0"/>
            <a:t>1989-1991</a:t>
          </a:r>
          <a:r>
            <a:rPr lang="zh-CN" altLang="en-US" sz="2400" kern="1200" dirty="0"/>
            <a:t>）</a:t>
          </a:r>
        </a:p>
        <a:p>
          <a:pPr marL="228600" lvl="1" indent="-228600" algn="l" defTabSz="1066800">
            <a:lnSpc>
              <a:spcPct val="90000"/>
            </a:lnSpc>
            <a:spcBef>
              <a:spcPct val="0"/>
            </a:spcBef>
            <a:spcAft>
              <a:spcPct val="20000"/>
            </a:spcAft>
            <a:buChar char="•"/>
          </a:pPr>
          <a:r>
            <a:rPr lang="zh-CN" altLang="en-US" sz="2400" kern="1200" dirty="0"/>
            <a:t>文化管理失控</a:t>
          </a:r>
        </a:p>
      </dsp:txBody>
      <dsp:txXfrm>
        <a:off x="0" y="3749057"/>
        <a:ext cx="7941398" cy="1311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E84AB-16BC-444D-895C-C92CB6DB352E}">
      <dsp:nvSpPr>
        <dsp:cNvPr id="0" name=""/>
        <dsp:cNvSpPr/>
      </dsp:nvSpPr>
      <dsp:spPr>
        <a:xfrm>
          <a:off x="0" y="853294"/>
          <a:ext cx="2488891" cy="199111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2000" r="-1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3FBA3B-6C34-D44A-A24C-BAF3407935CC}">
      <dsp:nvSpPr>
        <dsp:cNvPr id="0" name=""/>
        <dsp:cNvSpPr/>
      </dsp:nvSpPr>
      <dsp:spPr>
        <a:xfrm>
          <a:off x="224000" y="2645296"/>
          <a:ext cx="2215113" cy="696889"/>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和平</a:t>
          </a:r>
        </a:p>
      </dsp:txBody>
      <dsp:txXfrm>
        <a:off x="224000" y="2645296"/>
        <a:ext cx="2215113" cy="696889"/>
      </dsp:txXfrm>
    </dsp:sp>
    <dsp:sp modelId="{41440A90-164E-6E44-A1AC-D15FA1E35C99}">
      <dsp:nvSpPr>
        <dsp:cNvPr id="0" name=""/>
        <dsp:cNvSpPr/>
      </dsp:nvSpPr>
      <dsp:spPr>
        <a:xfrm>
          <a:off x="2737781" y="853294"/>
          <a:ext cx="2488891" cy="199111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985527-91E0-0D45-98D4-3E06AC8F69D5}">
      <dsp:nvSpPr>
        <dsp:cNvPr id="0" name=""/>
        <dsp:cNvSpPr/>
      </dsp:nvSpPr>
      <dsp:spPr>
        <a:xfrm>
          <a:off x="2961781" y="2645296"/>
          <a:ext cx="2215113" cy="696889"/>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安全</a:t>
          </a:r>
        </a:p>
      </dsp:txBody>
      <dsp:txXfrm>
        <a:off x="2961781" y="2645296"/>
        <a:ext cx="2215113" cy="696889"/>
      </dsp:txXfrm>
    </dsp:sp>
    <dsp:sp modelId="{9E9EC6C6-3DA4-4B45-BAA5-3DCE742063FC}">
      <dsp:nvSpPr>
        <dsp:cNvPr id="0" name=""/>
        <dsp:cNvSpPr/>
      </dsp:nvSpPr>
      <dsp:spPr>
        <a:xfrm>
          <a:off x="5475562" y="853294"/>
          <a:ext cx="2488891" cy="199111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4AF3B-A796-DC43-A11E-F6FEE316CE88}">
      <dsp:nvSpPr>
        <dsp:cNvPr id="0" name=""/>
        <dsp:cNvSpPr/>
      </dsp:nvSpPr>
      <dsp:spPr>
        <a:xfrm>
          <a:off x="5699562" y="2645296"/>
          <a:ext cx="2215113" cy="696889"/>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健康</a:t>
          </a:r>
        </a:p>
      </dsp:txBody>
      <dsp:txXfrm>
        <a:off x="5699562" y="2645296"/>
        <a:ext cx="2215113" cy="6968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2B336-55BE-45AD-B517-43B0FE2F926E}">
      <dsp:nvSpPr>
        <dsp:cNvPr id="0" name=""/>
        <dsp:cNvSpPr/>
      </dsp:nvSpPr>
      <dsp:spPr>
        <a:xfrm>
          <a:off x="1404620" y="165099"/>
          <a:ext cx="3276600" cy="113792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D1213-BD9B-42AA-937E-85F549AAB8CF}">
      <dsp:nvSpPr>
        <dsp:cNvPr id="0" name=""/>
        <dsp:cNvSpPr/>
      </dsp:nvSpPr>
      <dsp:spPr>
        <a:xfrm>
          <a:off x="2730500" y="2951479"/>
          <a:ext cx="635000" cy="406400"/>
        </a:xfrm>
        <a:prstGeom prst="downArrow">
          <a:avLst/>
        </a:prstGeom>
        <a:solidFill>
          <a:schemeClr val="accent2">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7762A0-34C8-48B3-9B44-7486599F48FA}">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中国特色社会主义文化</a:t>
          </a:r>
        </a:p>
      </dsp:txBody>
      <dsp:txXfrm>
        <a:off x="1524000" y="3276600"/>
        <a:ext cx="3048000" cy="762000"/>
      </dsp:txXfrm>
    </dsp:sp>
    <dsp:sp modelId="{ECFAE527-047A-4D5F-B088-EFBE35DFD51A}">
      <dsp:nvSpPr>
        <dsp:cNvPr id="0" name=""/>
        <dsp:cNvSpPr/>
      </dsp:nvSpPr>
      <dsp:spPr>
        <a:xfrm>
          <a:off x="2595880" y="1390904"/>
          <a:ext cx="1143000" cy="1143000"/>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社会主义先进文化</a:t>
          </a:r>
        </a:p>
      </dsp:txBody>
      <dsp:txXfrm>
        <a:off x="2763268" y="1558292"/>
        <a:ext cx="808224" cy="808224"/>
      </dsp:txXfrm>
    </dsp:sp>
    <dsp:sp modelId="{8CCBD914-918F-42BC-A0DE-9DCBDD775312}">
      <dsp:nvSpPr>
        <dsp:cNvPr id="0" name=""/>
        <dsp:cNvSpPr/>
      </dsp:nvSpPr>
      <dsp:spPr>
        <a:xfrm>
          <a:off x="1778000" y="533399"/>
          <a:ext cx="1143000" cy="1143000"/>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中华优秀传统文化</a:t>
          </a:r>
        </a:p>
      </dsp:txBody>
      <dsp:txXfrm>
        <a:off x="1945388" y="700787"/>
        <a:ext cx="808224" cy="808224"/>
      </dsp:txXfrm>
    </dsp:sp>
    <dsp:sp modelId="{8DE9E0EE-9B2F-43FB-9E33-73041DD151B8}">
      <dsp:nvSpPr>
        <dsp:cNvPr id="0" name=""/>
        <dsp:cNvSpPr/>
      </dsp:nvSpPr>
      <dsp:spPr>
        <a:xfrm>
          <a:off x="2946400" y="257047"/>
          <a:ext cx="1143000" cy="1143000"/>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革命文化</a:t>
          </a:r>
        </a:p>
      </dsp:txBody>
      <dsp:txXfrm>
        <a:off x="3113788" y="424435"/>
        <a:ext cx="808224" cy="808224"/>
      </dsp:txXfrm>
    </dsp:sp>
    <dsp:sp modelId="{DA61AF40-4322-4118-9C43-C77F354D2B54}">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B8F35-7CDB-4116-8A4B-3F4DF38FCB2A}" type="datetimeFigureOut">
              <a:rPr lang="zh-CN" altLang="en-US" smtClean="0"/>
              <a:t>2020/11/6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D294D-D3BC-44A5-B2B7-C25B67B8F72C}" type="slidenum">
              <a:rPr lang="zh-CN" altLang="en-US" smtClean="0"/>
              <a:t>‹#›</a:t>
            </a:fld>
            <a:endParaRPr lang="zh-CN" altLang="en-US"/>
          </a:p>
        </p:txBody>
      </p:sp>
    </p:spTree>
    <p:extLst>
      <p:ext uri="{BB962C8B-B14F-4D97-AF65-F5344CB8AC3E}">
        <p14:creationId xmlns:p14="http://schemas.microsoft.com/office/powerpoint/2010/main" val="2511411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ED294D-D3BC-44A5-B2B7-C25B67B8F72C}" type="slidenum">
              <a:rPr lang="zh-CN" altLang="en-US" smtClean="0"/>
              <a:t>53</a:t>
            </a:fld>
            <a:endParaRPr lang="zh-CN" altLang="en-US"/>
          </a:p>
        </p:txBody>
      </p:sp>
    </p:spTree>
    <p:extLst>
      <p:ext uri="{BB962C8B-B14F-4D97-AF65-F5344CB8AC3E}">
        <p14:creationId xmlns:p14="http://schemas.microsoft.com/office/powerpoint/2010/main" val="111207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4ED294D-D3BC-44A5-B2B7-C25B67B8F72C}" type="slidenum">
              <a:rPr lang="zh-CN" altLang="en-US" smtClean="0"/>
              <a:t>115</a:t>
            </a:fld>
            <a:endParaRPr lang="zh-CN" altLang="en-US"/>
          </a:p>
        </p:txBody>
      </p:sp>
    </p:spTree>
    <p:extLst>
      <p:ext uri="{BB962C8B-B14F-4D97-AF65-F5344CB8AC3E}">
        <p14:creationId xmlns:p14="http://schemas.microsoft.com/office/powerpoint/2010/main" val="81379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ED294D-D3BC-44A5-B2B7-C25B67B8F72C}" type="slidenum">
              <a:rPr lang="zh-CN" altLang="en-US" smtClean="0"/>
              <a:t>172</a:t>
            </a:fld>
            <a:endParaRPr lang="zh-CN" altLang="en-US"/>
          </a:p>
        </p:txBody>
      </p:sp>
    </p:spTree>
    <p:extLst>
      <p:ext uri="{BB962C8B-B14F-4D97-AF65-F5344CB8AC3E}">
        <p14:creationId xmlns:p14="http://schemas.microsoft.com/office/powerpoint/2010/main" val="252865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55301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1305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74845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单击此处编辑母版文本样式</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758494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33636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82451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5018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25743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4493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75129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1339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47066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74752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234344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05202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10774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2020/11/6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80778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09" y="452718"/>
            <a:ext cx="7792853" cy="842682"/>
          </a:xfrm>
          <a:prstGeom prst="rect">
            <a:avLst/>
          </a:prstGeom>
        </p:spPr>
        <p:txBody>
          <a:bodyPr vert="horz" lIns="91440" tIns="45720" rIns="91440" bIns="45720" rtlCol="0" anchor="t">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95978" y="1593477"/>
            <a:ext cx="7055379" cy="419548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30820CF-B880-4189-942D-D702A7CBA730}" type="datetimeFigureOut">
              <a:rPr lang="zh-CN" altLang="en-US" smtClean="0"/>
              <a:t>2020/11/6</a:t>
            </a:fld>
            <a:endParaRPr lang="zh-CN" alt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37233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7" rtl="0" eaLnBrk="1" latinLnBrk="0" hangingPunct="1">
        <a:spcBef>
          <a:spcPct val="0"/>
        </a:spcBef>
        <a:buNone/>
        <a:defRPr sz="40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baike.baidu.com/view/1218.htm"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14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jpeg"/></Relationships>
</file>

<file path=ppt/slides/_rels/slide1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1.png"/><Relationship Id="rId7" Type="http://schemas.openxmlformats.org/officeDocument/2006/relationships/image" Target="../media/image10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8.jpg"/></Relationships>
</file>

<file path=ppt/slides/_rels/slide1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0.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2.xml"/><Relationship Id="rId4" Type="http://schemas.openxmlformats.org/officeDocument/2006/relationships/image" Target="../media/image131.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 Id="rId5" Type="http://schemas.openxmlformats.org/officeDocument/2006/relationships/image" Target="../media/image140.jpg"/><Relationship Id="rId4" Type="http://schemas.openxmlformats.org/officeDocument/2006/relationships/image" Target="../media/image139.jpg"/></Relationships>
</file>

<file path=ppt/slides/_rels/slide20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6.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39.jpg"/><Relationship Id="rId4" Type="http://schemas.openxmlformats.org/officeDocument/2006/relationships/image" Target="../media/image21.png"/><Relationship Id="rId9" Type="http://schemas.openxmlformats.org/officeDocument/2006/relationships/image" Target="../media/image38.jp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6.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tm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6930D-155D-4FA4-9241-00272C677311}"/>
              </a:ext>
            </a:extLst>
          </p:cNvPr>
          <p:cNvSpPr>
            <a:spLocks noGrp="1"/>
          </p:cNvSpPr>
          <p:nvPr>
            <p:ph type="ctrTitle"/>
          </p:nvPr>
        </p:nvSpPr>
        <p:spPr>
          <a:xfrm>
            <a:off x="1099041" y="1628800"/>
            <a:ext cx="6945918" cy="2068462"/>
          </a:xfrm>
        </p:spPr>
        <p:txBody>
          <a:bodyPr/>
          <a:lstStyle/>
          <a:p>
            <a:pPr algn="ctr"/>
            <a:r>
              <a:rPr lang="zh-CN" altLang="en-US" sz="6600" dirty="0"/>
              <a:t>中国特色社会主义文化建设</a:t>
            </a:r>
          </a:p>
        </p:txBody>
      </p:sp>
      <p:sp>
        <p:nvSpPr>
          <p:cNvPr id="3" name="副标题 2">
            <a:extLst>
              <a:ext uri="{FF2B5EF4-FFF2-40B4-BE49-F238E27FC236}">
                <a16:creationId xmlns:a16="http://schemas.microsoft.com/office/drawing/2014/main" id="{B4541D3A-7936-4A75-974B-3CCB78DD5447}"/>
              </a:ext>
            </a:extLst>
          </p:cNvPr>
          <p:cNvSpPr>
            <a:spLocks noGrp="1"/>
          </p:cNvSpPr>
          <p:nvPr>
            <p:ph type="subTitle" idx="1"/>
          </p:nvPr>
        </p:nvSpPr>
        <p:spPr>
          <a:xfrm>
            <a:off x="1240523" y="3861048"/>
            <a:ext cx="6620968" cy="861420"/>
          </a:xfrm>
        </p:spPr>
        <p:txBody>
          <a:bodyPr>
            <a:normAutofit/>
          </a:bodyPr>
          <a:lstStyle/>
          <a:p>
            <a:pPr algn="ctr"/>
            <a:r>
              <a:rPr lang="zh-CN" altLang="en-US" sz="3600" dirty="0"/>
              <a:t>马克思主义学院 黄瑶</a:t>
            </a:r>
            <a:endParaRPr lang="en-US" altLang="zh-CN" sz="3600" dirty="0"/>
          </a:p>
          <a:p>
            <a:pPr algn="ctr"/>
            <a:endParaRPr lang="en-US" altLang="zh-CN" sz="3600" dirty="0"/>
          </a:p>
          <a:p>
            <a:pPr algn="ctr"/>
            <a:endParaRPr lang="zh-CN" altLang="en-US" sz="3600" dirty="0"/>
          </a:p>
        </p:txBody>
      </p:sp>
      <p:sp>
        <p:nvSpPr>
          <p:cNvPr id="4" name="文本框 3">
            <a:extLst>
              <a:ext uri="{FF2B5EF4-FFF2-40B4-BE49-F238E27FC236}">
                <a16:creationId xmlns:a16="http://schemas.microsoft.com/office/drawing/2014/main" id="{0D8860C9-8E14-41A9-8AE7-2E20F799128A}"/>
              </a:ext>
            </a:extLst>
          </p:cNvPr>
          <p:cNvSpPr txBox="1"/>
          <p:nvPr/>
        </p:nvSpPr>
        <p:spPr>
          <a:xfrm>
            <a:off x="1282509" y="4722468"/>
            <a:ext cx="6945918" cy="738664"/>
          </a:xfrm>
          <a:prstGeom prst="rect">
            <a:avLst/>
          </a:prstGeom>
          <a:noFill/>
        </p:spPr>
        <p:txBody>
          <a:bodyPr wrap="square" rtlCol="0">
            <a:spAutoFit/>
          </a:bodyPr>
          <a:lstStyle/>
          <a:p>
            <a:r>
              <a:rPr lang="en-US" altLang="zh-CN" sz="2400" dirty="0"/>
              <a:t>huangyao728@163.com          13520067259                 </a:t>
            </a:r>
          </a:p>
          <a:p>
            <a:endParaRPr lang="zh-CN" altLang="en-US" dirty="0"/>
          </a:p>
        </p:txBody>
      </p:sp>
    </p:spTree>
    <p:extLst>
      <p:ext uri="{BB962C8B-B14F-4D97-AF65-F5344CB8AC3E}">
        <p14:creationId xmlns:p14="http://schemas.microsoft.com/office/powerpoint/2010/main" val="3653623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5E6A78-FFA1-3342-9666-3BEA7C26B6E3}"/>
              </a:ext>
            </a:extLst>
          </p:cNvPr>
          <p:cNvSpPr>
            <a:spLocks noGrp="1"/>
          </p:cNvSpPr>
          <p:nvPr>
            <p:ph type="title"/>
          </p:nvPr>
        </p:nvSpPr>
        <p:spPr/>
        <p:txBody>
          <a:bodyPr/>
          <a:lstStyle/>
          <a:p>
            <a:r>
              <a:rPr kumimoji="1" lang="en-US" altLang="zh-CN" dirty="0"/>
              <a:t>1.</a:t>
            </a:r>
            <a:r>
              <a:rPr kumimoji="1" lang="zh-CN" altLang="en-US" dirty="0"/>
              <a:t>文化的定义</a:t>
            </a:r>
          </a:p>
        </p:txBody>
      </p:sp>
      <p:sp>
        <p:nvSpPr>
          <p:cNvPr id="3" name="内容占位符 2">
            <a:extLst>
              <a:ext uri="{FF2B5EF4-FFF2-40B4-BE49-F238E27FC236}">
                <a16:creationId xmlns:a16="http://schemas.microsoft.com/office/drawing/2014/main" id="{F0A48EEA-1521-8547-A26B-D30410345DD1}"/>
              </a:ext>
            </a:extLst>
          </p:cNvPr>
          <p:cNvSpPr>
            <a:spLocks noGrp="1"/>
          </p:cNvSpPr>
          <p:nvPr>
            <p:ph idx="1"/>
          </p:nvPr>
        </p:nvSpPr>
        <p:spPr>
          <a:xfrm>
            <a:off x="827584" y="1124744"/>
            <a:ext cx="7488832" cy="4771545"/>
          </a:xfrm>
        </p:spPr>
        <p:txBody>
          <a:bodyPr/>
          <a:lstStyle/>
          <a:p>
            <a:r>
              <a:rPr kumimoji="1" lang="zh-CN" altLang="en-US" sz="2400" dirty="0"/>
              <a:t>广义的文化，是人类在社会历史发展过程中所创造的物质财富和精神财富的总和。</a:t>
            </a:r>
            <a:endParaRPr kumimoji="1" lang="en-US" altLang="zh-CN" sz="2400" dirty="0"/>
          </a:p>
          <a:p>
            <a:r>
              <a:rPr kumimoji="1" lang="zh-CN" altLang="en-US" sz="2400" dirty="0"/>
              <a:t>狭义的文化，指精神财富，包括一切社会意识形式：科学知识、意识形态、风俗习惯、文学艺术、卫生体育等。</a:t>
            </a:r>
            <a:endParaRPr kumimoji="1" lang="en-US" altLang="zh-CN" sz="2400" dirty="0"/>
          </a:p>
          <a:p>
            <a:r>
              <a:rPr lang="zh-CN" altLang="en-US" sz="2400" dirty="0"/>
              <a:t>公式：文化</a:t>
            </a:r>
            <a:r>
              <a:rPr lang="en-US" altLang="zh-CN" sz="2400" dirty="0"/>
              <a:t>=</a:t>
            </a:r>
            <a:r>
              <a:rPr lang="zh-CN" altLang="en-US" sz="2400" dirty="0"/>
              <a:t>器物层面</a:t>
            </a:r>
            <a:r>
              <a:rPr lang="en-US" altLang="zh-CN" sz="2400" dirty="0"/>
              <a:t>+</a:t>
            </a:r>
            <a:r>
              <a:rPr lang="zh-CN" altLang="en-US" sz="2400" dirty="0"/>
              <a:t>制度层面</a:t>
            </a:r>
            <a:r>
              <a:rPr lang="en-US" altLang="zh-CN" sz="2400" dirty="0"/>
              <a:t>+</a:t>
            </a:r>
            <a:r>
              <a:rPr lang="zh-CN" altLang="en-US" sz="2400" dirty="0"/>
              <a:t>精神心理层面</a:t>
            </a:r>
            <a:endParaRPr lang="en-US" altLang="zh-CN" sz="2400" dirty="0"/>
          </a:p>
          <a:p>
            <a:endParaRPr kumimoji="1" lang="zh-CN" altLang="en-US" dirty="0"/>
          </a:p>
        </p:txBody>
      </p:sp>
      <p:graphicFrame>
        <p:nvGraphicFramePr>
          <p:cNvPr id="4" name="图示 3">
            <a:extLst>
              <a:ext uri="{FF2B5EF4-FFF2-40B4-BE49-F238E27FC236}">
                <a16:creationId xmlns:a16="http://schemas.microsoft.com/office/drawing/2014/main" id="{67FEE50A-87A9-8D40-BDA3-DAA7CB8CF45D}"/>
              </a:ext>
            </a:extLst>
          </p:cNvPr>
          <p:cNvGraphicFramePr/>
          <p:nvPr>
            <p:extLst>
              <p:ext uri="{D42A27DB-BD31-4B8C-83A1-F6EECF244321}">
                <p14:modId xmlns:p14="http://schemas.microsoft.com/office/powerpoint/2010/main" val="577955858"/>
              </p:ext>
            </p:extLst>
          </p:nvPr>
        </p:nvGraphicFramePr>
        <p:xfrm>
          <a:off x="1835696" y="3673872"/>
          <a:ext cx="5208240" cy="3184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98471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A8EC7B0-78B0-46ED-9449-F00B6B65056A}"/>
              </a:ext>
            </a:extLst>
          </p:cNvPr>
          <p:cNvPicPr>
            <a:picLocks noChangeAspect="1"/>
          </p:cNvPicPr>
          <p:nvPr/>
        </p:nvPicPr>
        <p:blipFill>
          <a:blip r:embed="rId2"/>
          <a:stretch>
            <a:fillRect/>
          </a:stretch>
        </p:blipFill>
        <p:spPr>
          <a:xfrm>
            <a:off x="270978" y="182898"/>
            <a:ext cx="5381625" cy="3257550"/>
          </a:xfrm>
          <a:prstGeom prst="rect">
            <a:avLst/>
          </a:prstGeom>
        </p:spPr>
      </p:pic>
      <p:sp>
        <p:nvSpPr>
          <p:cNvPr id="2" name="标题 1">
            <a:extLst>
              <a:ext uri="{FF2B5EF4-FFF2-40B4-BE49-F238E27FC236}">
                <a16:creationId xmlns:a16="http://schemas.microsoft.com/office/drawing/2014/main" id="{BEE89D3E-A9FA-4960-A27D-A280F551EFB6}"/>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7904C90A-8407-47F9-85B6-8ECE12112D42}"/>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41E3331C-7E7F-448F-BA74-9A27BFBC927F}"/>
              </a:ext>
            </a:extLst>
          </p:cNvPr>
          <p:cNvPicPr>
            <a:picLocks noChangeAspect="1"/>
          </p:cNvPicPr>
          <p:nvPr/>
        </p:nvPicPr>
        <p:blipFill>
          <a:blip r:embed="rId3"/>
          <a:stretch>
            <a:fillRect/>
          </a:stretch>
        </p:blipFill>
        <p:spPr>
          <a:xfrm>
            <a:off x="2233309" y="3429000"/>
            <a:ext cx="6029325" cy="3143250"/>
          </a:xfrm>
          <a:prstGeom prst="rect">
            <a:avLst/>
          </a:prstGeom>
        </p:spPr>
      </p:pic>
    </p:spTree>
    <p:extLst>
      <p:ext uri="{BB962C8B-B14F-4D97-AF65-F5344CB8AC3E}">
        <p14:creationId xmlns:p14="http://schemas.microsoft.com/office/powerpoint/2010/main" val="38496703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ADB88-6352-4DC3-A0BB-600695A8BE2E}"/>
              </a:ext>
            </a:extLst>
          </p:cNvPr>
          <p:cNvSpPr>
            <a:spLocks noGrp="1"/>
          </p:cNvSpPr>
          <p:nvPr>
            <p:ph type="title"/>
          </p:nvPr>
        </p:nvSpPr>
        <p:spPr/>
        <p:txBody>
          <a:bodyPr/>
          <a:lstStyle/>
          <a:p>
            <a:r>
              <a:rPr lang="zh-CN" altLang="en-US" sz="3200" dirty="0"/>
              <a:t>国外</a:t>
            </a:r>
            <a:r>
              <a:rPr lang="en-US" altLang="zh-CN" sz="3200" dirty="0"/>
              <a:t>——</a:t>
            </a:r>
            <a:r>
              <a:rPr lang="zh-CN" altLang="en-US" sz="3200" dirty="0"/>
              <a:t>助推和演变</a:t>
            </a:r>
          </a:p>
        </p:txBody>
      </p:sp>
      <p:sp>
        <p:nvSpPr>
          <p:cNvPr id="3" name="内容占位符 2">
            <a:extLst>
              <a:ext uri="{FF2B5EF4-FFF2-40B4-BE49-F238E27FC236}">
                <a16:creationId xmlns:a16="http://schemas.microsoft.com/office/drawing/2014/main" id="{02784AC0-5881-4873-9509-FF843046FA7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E924E0A-7F70-44CC-91AE-518970191D10}"/>
              </a:ext>
            </a:extLst>
          </p:cNvPr>
          <p:cNvPicPr>
            <a:picLocks noChangeAspect="1"/>
          </p:cNvPicPr>
          <p:nvPr/>
        </p:nvPicPr>
        <p:blipFill>
          <a:blip r:embed="rId2"/>
          <a:stretch>
            <a:fillRect/>
          </a:stretch>
        </p:blipFill>
        <p:spPr>
          <a:xfrm>
            <a:off x="375843" y="1707383"/>
            <a:ext cx="7781925" cy="3752850"/>
          </a:xfrm>
          <a:prstGeom prst="rect">
            <a:avLst/>
          </a:prstGeom>
        </p:spPr>
      </p:pic>
    </p:spTree>
    <p:extLst>
      <p:ext uri="{BB962C8B-B14F-4D97-AF65-F5344CB8AC3E}">
        <p14:creationId xmlns:p14="http://schemas.microsoft.com/office/powerpoint/2010/main" val="25932035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男人的照片上写着字&#10;&#10;描述已自动生成">
            <a:extLst>
              <a:ext uri="{FF2B5EF4-FFF2-40B4-BE49-F238E27FC236}">
                <a16:creationId xmlns:a16="http://schemas.microsoft.com/office/drawing/2014/main" id="{07D789C0-DC31-48DD-B523-615DD105372A}"/>
              </a:ext>
            </a:extLst>
          </p:cNvPr>
          <p:cNvPicPr>
            <a:picLocks noGrp="1" noChangeAspect="1"/>
          </p:cNvPicPr>
          <p:nvPr>
            <p:ph idx="1"/>
          </p:nvPr>
        </p:nvPicPr>
        <p:blipFill>
          <a:blip r:embed="rId2"/>
          <a:stretch>
            <a:fillRect/>
          </a:stretch>
        </p:blipFill>
        <p:spPr>
          <a:xfrm>
            <a:off x="482600" y="1547876"/>
            <a:ext cx="8178799" cy="3762247"/>
          </a:xfrm>
          <a:prstGeom prst="rect">
            <a:avLst/>
          </a:prstGeom>
        </p:spPr>
      </p:pic>
    </p:spTree>
    <p:extLst>
      <p:ext uri="{BB962C8B-B14F-4D97-AF65-F5344CB8AC3E}">
        <p14:creationId xmlns:p14="http://schemas.microsoft.com/office/powerpoint/2010/main" val="7808197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图片包含 游戏机&#10;&#10;描述已自动生成">
            <a:extLst>
              <a:ext uri="{FF2B5EF4-FFF2-40B4-BE49-F238E27FC236}">
                <a16:creationId xmlns:a16="http://schemas.microsoft.com/office/drawing/2014/main" id="{657F0B8E-53CC-4E18-865C-36CE324BDB14}"/>
              </a:ext>
            </a:extLst>
          </p:cNvPr>
          <p:cNvPicPr>
            <a:picLocks noGrp="1" noChangeAspect="1"/>
          </p:cNvPicPr>
          <p:nvPr>
            <p:ph idx="1"/>
          </p:nvPr>
        </p:nvPicPr>
        <p:blipFill>
          <a:blip r:embed="rId2"/>
          <a:stretch>
            <a:fillRect/>
          </a:stretch>
        </p:blipFill>
        <p:spPr>
          <a:xfrm>
            <a:off x="482600" y="1650111"/>
            <a:ext cx="8178799" cy="3557777"/>
          </a:xfrm>
          <a:prstGeom prst="rect">
            <a:avLst/>
          </a:prstGeom>
        </p:spPr>
      </p:pic>
    </p:spTree>
    <p:extLst>
      <p:ext uri="{BB962C8B-B14F-4D97-AF65-F5344CB8AC3E}">
        <p14:creationId xmlns:p14="http://schemas.microsoft.com/office/powerpoint/2010/main" val="3249338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48D97-800C-4D2D-815E-892A4E25570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ABB9EB6-D7F6-4112-BC6E-1DB82040A7F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2D7F4ED-EB3B-4826-A59E-D3BA56441BE6}"/>
              </a:ext>
            </a:extLst>
          </p:cNvPr>
          <p:cNvPicPr>
            <a:picLocks noChangeAspect="1"/>
          </p:cNvPicPr>
          <p:nvPr/>
        </p:nvPicPr>
        <p:blipFill>
          <a:blip r:embed="rId2"/>
          <a:stretch>
            <a:fillRect/>
          </a:stretch>
        </p:blipFill>
        <p:spPr>
          <a:xfrm>
            <a:off x="247650" y="1362075"/>
            <a:ext cx="8648700" cy="4133850"/>
          </a:xfrm>
          <a:prstGeom prst="rect">
            <a:avLst/>
          </a:prstGeom>
        </p:spPr>
      </p:pic>
    </p:spTree>
    <p:extLst>
      <p:ext uri="{BB962C8B-B14F-4D97-AF65-F5344CB8AC3E}">
        <p14:creationId xmlns:p14="http://schemas.microsoft.com/office/powerpoint/2010/main" val="120146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432DE-0221-4EFF-A3E2-B60E6392C00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FB331F-A23D-470A-9605-5D12A879A15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3D308FE-E586-46AA-BC59-749E8C507ACE}"/>
              </a:ext>
            </a:extLst>
          </p:cNvPr>
          <p:cNvPicPr>
            <a:picLocks noChangeAspect="1"/>
          </p:cNvPicPr>
          <p:nvPr/>
        </p:nvPicPr>
        <p:blipFill>
          <a:blip r:embed="rId2"/>
          <a:stretch>
            <a:fillRect/>
          </a:stretch>
        </p:blipFill>
        <p:spPr>
          <a:xfrm>
            <a:off x="119062" y="1243012"/>
            <a:ext cx="8905875" cy="4371975"/>
          </a:xfrm>
          <a:prstGeom prst="rect">
            <a:avLst/>
          </a:prstGeom>
        </p:spPr>
      </p:pic>
    </p:spTree>
    <p:extLst>
      <p:ext uri="{BB962C8B-B14F-4D97-AF65-F5344CB8AC3E}">
        <p14:creationId xmlns:p14="http://schemas.microsoft.com/office/powerpoint/2010/main" val="29543308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821272-89E1-47E8-80CA-2D7FB858852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1512C33-1CFC-4677-A033-FC712483B03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9835FE4-DE0F-4EFF-BEBF-236D9BC279ED}"/>
              </a:ext>
            </a:extLst>
          </p:cNvPr>
          <p:cNvPicPr>
            <a:picLocks noChangeAspect="1"/>
          </p:cNvPicPr>
          <p:nvPr/>
        </p:nvPicPr>
        <p:blipFill>
          <a:blip r:embed="rId2"/>
          <a:stretch>
            <a:fillRect/>
          </a:stretch>
        </p:blipFill>
        <p:spPr>
          <a:xfrm>
            <a:off x="457200" y="1390650"/>
            <a:ext cx="8229600" cy="4076700"/>
          </a:xfrm>
          <a:prstGeom prst="rect">
            <a:avLst/>
          </a:prstGeom>
        </p:spPr>
      </p:pic>
    </p:spTree>
    <p:extLst>
      <p:ext uri="{BB962C8B-B14F-4D97-AF65-F5344CB8AC3E}">
        <p14:creationId xmlns:p14="http://schemas.microsoft.com/office/powerpoint/2010/main" val="41271260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19744-1755-4E51-BD84-0A3C8A87951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41A14B8-8608-4CC6-BA69-276977539B2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80E7E02-0697-460D-84BB-ECF261BEB010}"/>
              </a:ext>
            </a:extLst>
          </p:cNvPr>
          <p:cNvPicPr>
            <a:picLocks noChangeAspect="1"/>
          </p:cNvPicPr>
          <p:nvPr/>
        </p:nvPicPr>
        <p:blipFill>
          <a:blip r:embed="rId2"/>
          <a:stretch>
            <a:fillRect/>
          </a:stretch>
        </p:blipFill>
        <p:spPr>
          <a:xfrm>
            <a:off x="355299" y="1528762"/>
            <a:ext cx="8286750" cy="3800475"/>
          </a:xfrm>
          <a:prstGeom prst="rect">
            <a:avLst/>
          </a:prstGeom>
        </p:spPr>
      </p:pic>
    </p:spTree>
    <p:extLst>
      <p:ext uri="{BB962C8B-B14F-4D97-AF65-F5344CB8AC3E}">
        <p14:creationId xmlns:p14="http://schemas.microsoft.com/office/powerpoint/2010/main" val="3993660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1B988-6D5D-4A5A-A5F5-9FA0B7ACFCB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AF9BA59-4B1A-4B75-988A-B69FDD416C5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A3FE955-9F36-4CBB-92FB-DD99E1B3DAE0}"/>
              </a:ext>
            </a:extLst>
          </p:cNvPr>
          <p:cNvPicPr>
            <a:picLocks noChangeAspect="1"/>
          </p:cNvPicPr>
          <p:nvPr/>
        </p:nvPicPr>
        <p:blipFill>
          <a:blip r:embed="rId2"/>
          <a:stretch>
            <a:fillRect/>
          </a:stretch>
        </p:blipFill>
        <p:spPr>
          <a:xfrm>
            <a:off x="266700" y="1514475"/>
            <a:ext cx="8610600" cy="3829050"/>
          </a:xfrm>
          <a:prstGeom prst="rect">
            <a:avLst/>
          </a:prstGeom>
        </p:spPr>
      </p:pic>
    </p:spTree>
    <p:extLst>
      <p:ext uri="{BB962C8B-B14F-4D97-AF65-F5344CB8AC3E}">
        <p14:creationId xmlns:p14="http://schemas.microsoft.com/office/powerpoint/2010/main" val="16482739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16B11-A2C4-4075-AC91-41739FCE7DF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C141144-D1EB-456B-BE56-1A9502695C4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0D6605B-8CC7-4A8A-BF25-9AAC3DF26CE2}"/>
              </a:ext>
            </a:extLst>
          </p:cNvPr>
          <p:cNvPicPr>
            <a:picLocks noChangeAspect="1"/>
          </p:cNvPicPr>
          <p:nvPr/>
        </p:nvPicPr>
        <p:blipFill>
          <a:blip r:embed="rId2"/>
          <a:stretch>
            <a:fillRect/>
          </a:stretch>
        </p:blipFill>
        <p:spPr>
          <a:xfrm>
            <a:off x="471487" y="1466850"/>
            <a:ext cx="8201025" cy="3924300"/>
          </a:xfrm>
          <a:prstGeom prst="rect">
            <a:avLst/>
          </a:prstGeom>
        </p:spPr>
      </p:pic>
    </p:spTree>
    <p:extLst>
      <p:ext uri="{BB962C8B-B14F-4D97-AF65-F5344CB8AC3E}">
        <p14:creationId xmlns:p14="http://schemas.microsoft.com/office/powerpoint/2010/main" val="2104239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721B7-6D81-4F11-8417-89C1F19EA65A}"/>
              </a:ext>
            </a:extLst>
          </p:cNvPr>
          <p:cNvSpPr>
            <a:spLocks noGrp="1"/>
          </p:cNvSpPr>
          <p:nvPr>
            <p:ph type="title"/>
          </p:nvPr>
        </p:nvSpPr>
        <p:spPr/>
        <p:txBody>
          <a:bodyPr/>
          <a:lstStyle/>
          <a:p>
            <a:r>
              <a:rPr lang="en-US" altLang="zh-CN" dirty="0"/>
              <a:t>2.</a:t>
            </a:r>
            <a:r>
              <a:rPr lang="zh-CN" altLang="en-US" dirty="0"/>
              <a:t>器物层面</a:t>
            </a:r>
          </a:p>
        </p:txBody>
      </p:sp>
      <p:sp>
        <p:nvSpPr>
          <p:cNvPr id="3" name="内容占位符 2">
            <a:extLst>
              <a:ext uri="{FF2B5EF4-FFF2-40B4-BE49-F238E27FC236}">
                <a16:creationId xmlns:a16="http://schemas.microsoft.com/office/drawing/2014/main" id="{CACF7A95-D249-4171-89E3-5F3DF7062AA6}"/>
              </a:ext>
            </a:extLst>
          </p:cNvPr>
          <p:cNvSpPr>
            <a:spLocks noGrp="1"/>
          </p:cNvSpPr>
          <p:nvPr>
            <p:ph idx="1"/>
          </p:nvPr>
        </p:nvSpPr>
        <p:spPr>
          <a:xfrm>
            <a:off x="484710" y="1484784"/>
            <a:ext cx="8407770" cy="4195481"/>
          </a:xfrm>
        </p:spPr>
        <p:txBody>
          <a:bodyPr/>
          <a:lstStyle/>
          <a:p>
            <a:r>
              <a:rPr lang="zh-CN" altLang="en-US" dirty="0"/>
              <a:t>餐具：筷子</a:t>
            </a:r>
            <a:r>
              <a:rPr lang="en-US" altLang="zh-CN" dirty="0"/>
              <a:t>vs</a:t>
            </a:r>
            <a:r>
              <a:rPr lang="zh-CN" altLang="en-US" dirty="0"/>
              <a:t>刀叉</a:t>
            </a:r>
            <a:endParaRPr lang="en-US" altLang="zh-CN" dirty="0"/>
          </a:p>
          <a:p>
            <a:r>
              <a:rPr lang="zh-CN" altLang="en-US" dirty="0"/>
              <a:t>茶具：杯盏</a:t>
            </a:r>
            <a:r>
              <a:rPr lang="en-US" altLang="zh-CN" dirty="0"/>
              <a:t>vs</a:t>
            </a:r>
            <a:r>
              <a:rPr lang="zh-CN" altLang="en-US" dirty="0"/>
              <a:t>咖啡壶</a:t>
            </a:r>
            <a:endParaRPr lang="en-US" altLang="zh-CN" dirty="0"/>
          </a:p>
          <a:p>
            <a:r>
              <a:rPr lang="zh-CN" altLang="en-US" dirty="0"/>
              <a:t>建筑：四合院、各种角楼、寺庙、榫卯结构</a:t>
            </a:r>
            <a:r>
              <a:rPr lang="en-US" altLang="zh-CN" dirty="0"/>
              <a:t>vs</a:t>
            </a:r>
            <a:r>
              <a:rPr lang="zh-CN" altLang="en-US" dirty="0"/>
              <a:t>白宫、教堂</a:t>
            </a:r>
            <a:endParaRPr lang="en-US" altLang="zh-CN" dirty="0"/>
          </a:p>
          <a:p>
            <a:r>
              <a:rPr lang="zh-CN" altLang="en-US" dirty="0"/>
              <a:t>衣服：长袍</a:t>
            </a:r>
            <a:r>
              <a:rPr lang="en-US" altLang="zh-CN" dirty="0"/>
              <a:t>vs</a:t>
            </a:r>
            <a:r>
              <a:rPr lang="zh-CN" altLang="en-US" dirty="0"/>
              <a:t>西装礼服</a:t>
            </a:r>
            <a:endParaRPr lang="en-US" altLang="zh-CN" dirty="0"/>
          </a:p>
          <a:p>
            <a:endParaRPr lang="en-US" altLang="zh-CN" dirty="0"/>
          </a:p>
          <a:p>
            <a:r>
              <a:rPr lang="zh-CN" altLang="en-US" dirty="0"/>
              <a:t>同学们还能说出哪些东西方文化器物层面的差别？</a:t>
            </a:r>
            <a:endParaRPr lang="en-US" altLang="zh-CN" dirty="0"/>
          </a:p>
          <a:p>
            <a:endParaRPr lang="zh-CN" altLang="en-US" dirty="0"/>
          </a:p>
        </p:txBody>
      </p:sp>
    </p:spTree>
    <p:extLst>
      <p:ext uri="{BB962C8B-B14F-4D97-AF65-F5344CB8AC3E}">
        <p14:creationId xmlns:p14="http://schemas.microsoft.com/office/powerpoint/2010/main" val="28990260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6CE0B-FD12-4013-A7D0-C202E765B39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B3216BC-0EA0-4A6B-8A88-FDAC27B2B817}"/>
              </a:ext>
            </a:extLst>
          </p:cNvPr>
          <p:cNvSpPr>
            <a:spLocks noGrp="1"/>
          </p:cNvSpPr>
          <p:nvPr>
            <p:ph idx="1"/>
          </p:nvPr>
        </p:nvSpPr>
        <p:spPr>
          <a:xfrm>
            <a:off x="484710" y="1196752"/>
            <a:ext cx="7564192" cy="5411694"/>
          </a:xfrm>
        </p:spPr>
        <p:txBody>
          <a:bodyPr/>
          <a:lstStyle/>
          <a:p>
            <a:r>
              <a:rPr lang="zh-CN" altLang="en-US" dirty="0"/>
              <a:t>诺贝尔文学奖：</a:t>
            </a:r>
            <a:endParaRPr lang="en-US" altLang="zh-CN" dirty="0"/>
          </a:p>
          <a:p>
            <a:r>
              <a:rPr lang="zh-CN" altLang="en-US" dirty="0"/>
              <a:t>斯大林时期：一次，蒲宁；</a:t>
            </a:r>
            <a:endParaRPr lang="en-US" altLang="zh-CN" dirty="0"/>
          </a:p>
          <a:p>
            <a:r>
              <a:rPr lang="zh-CN" altLang="en-US" dirty="0"/>
              <a:t>五次诺贝尔文学奖颁给了企图撼动社会主义大厦的所谓持不同政见者；</a:t>
            </a:r>
            <a:endParaRPr lang="en-US" altLang="zh-CN" dirty="0"/>
          </a:p>
          <a:p>
            <a:r>
              <a:rPr lang="zh-CN" altLang="en-US" dirty="0"/>
              <a:t>两次和平奖颁给了戈尔巴乔夫和萨哈罗夫；</a:t>
            </a:r>
            <a:endParaRPr lang="en-US" altLang="zh-CN" dirty="0"/>
          </a:p>
          <a:p>
            <a:r>
              <a:rPr lang="zh-CN" altLang="en-US" dirty="0"/>
              <a:t>八项自然科学奖全部是在斯大林时期取得的成就而在后斯大林时期获奖，且大部分是与美国学者分享；</a:t>
            </a:r>
            <a:endParaRPr lang="en-US" altLang="zh-CN" dirty="0"/>
          </a:p>
          <a:p>
            <a:r>
              <a:rPr lang="zh-CN" altLang="en-US" dirty="0"/>
              <a:t>唯一的经济学奖授予给了为适应西方在苏联开启庸俗经济学数理模型化所学要的数学家康托罗维奇。</a:t>
            </a:r>
          </a:p>
        </p:txBody>
      </p:sp>
    </p:spTree>
    <p:extLst>
      <p:ext uri="{BB962C8B-B14F-4D97-AF65-F5344CB8AC3E}">
        <p14:creationId xmlns:p14="http://schemas.microsoft.com/office/powerpoint/2010/main" val="20682673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D24CA-AC05-44EF-A9DA-8B16AC2313F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D23CBD-AB79-4F2D-AD8A-3702524B1F0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E36EFD1-CC92-459B-9A92-9D1AD13275ED}"/>
              </a:ext>
            </a:extLst>
          </p:cNvPr>
          <p:cNvPicPr>
            <a:picLocks noChangeAspect="1"/>
          </p:cNvPicPr>
          <p:nvPr/>
        </p:nvPicPr>
        <p:blipFill>
          <a:blip r:embed="rId2"/>
          <a:stretch>
            <a:fillRect/>
          </a:stretch>
        </p:blipFill>
        <p:spPr>
          <a:xfrm>
            <a:off x="0" y="1492898"/>
            <a:ext cx="9144000" cy="3872204"/>
          </a:xfrm>
          <a:prstGeom prst="rect">
            <a:avLst/>
          </a:prstGeom>
        </p:spPr>
      </p:pic>
    </p:spTree>
    <p:extLst>
      <p:ext uri="{BB962C8B-B14F-4D97-AF65-F5344CB8AC3E}">
        <p14:creationId xmlns:p14="http://schemas.microsoft.com/office/powerpoint/2010/main" val="2925107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05915-DDF5-445F-8C72-90E71B432DE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757E2E6-F5BB-4CBA-A30D-CE5E2E4BCD9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500DB6D-8396-4FDD-AB00-2C992D684A0A}"/>
              </a:ext>
            </a:extLst>
          </p:cNvPr>
          <p:cNvPicPr>
            <a:picLocks noChangeAspect="1"/>
          </p:cNvPicPr>
          <p:nvPr/>
        </p:nvPicPr>
        <p:blipFill>
          <a:blip r:embed="rId2"/>
          <a:stretch>
            <a:fillRect/>
          </a:stretch>
        </p:blipFill>
        <p:spPr>
          <a:xfrm>
            <a:off x="472742" y="1486290"/>
            <a:ext cx="7830615" cy="3885420"/>
          </a:xfrm>
          <a:prstGeom prst="rect">
            <a:avLst/>
          </a:prstGeom>
        </p:spPr>
      </p:pic>
    </p:spTree>
    <p:extLst>
      <p:ext uri="{BB962C8B-B14F-4D97-AF65-F5344CB8AC3E}">
        <p14:creationId xmlns:p14="http://schemas.microsoft.com/office/powerpoint/2010/main" val="1926336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B8B3E-E8E8-4FB9-81F1-5DB99993306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10670B8-09FF-4386-9022-31675A90476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0F4815F-97CC-4B83-9D7D-E89BC5C81FF9}"/>
              </a:ext>
            </a:extLst>
          </p:cNvPr>
          <p:cNvPicPr>
            <a:picLocks noChangeAspect="1"/>
          </p:cNvPicPr>
          <p:nvPr/>
        </p:nvPicPr>
        <p:blipFill>
          <a:blip r:embed="rId2"/>
          <a:stretch>
            <a:fillRect/>
          </a:stretch>
        </p:blipFill>
        <p:spPr>
          <a:xfrm>
            <a:off x="0" y="1644921"/>
            <a:ext cx="9144000" cy="3568158"/>
          </a:xfrm>
          <a:prstGeom prst="rect">
            <a:avLst/>
          </a:prstGeom>
        </p:spPr>
      </p:pic>
    </p:spTree>
    <p:extLst>
      <p:ext uri="{BB962C8B-B14F-4D97-AF65-F5344CB8AC3E}">
        <p14:creationId xmlns:p14="http://schemas.microsoft.com/office/powerpoint/2010/main" val="34123349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A42565-5809-4FFD-8045-2E70A1CB92E9}"/>
              </a:ext>
            </a:extLst>
          </p:cNvPr>
          <p:cNvSpPr>
            <a:spLocks noGrp="1"/>
          </p:cNvSpPr>
          <p:nvPr>
            <p:ph type="title"/>
          </p:nvPr>
        </p:nvSpPr>
        <p:spPr/>
        <p:txBody>
          <a:bodyPr/>
          <a:lstStyle/>
          <a:p>
            <a:r>
              <a:rPr lang="zh-CN" altLang="en-US" sz="3200" dirty="0"/>
              <a:t>十九大报告强调意识形态：</a:t>
            </a:r>
            <a:br>
              <a:rPr lang="en-US" altLang="zh-CN" sz="4400" dirty="0"/>
            </a:br>
            <a:endParaRPr lang="zh-CN" altLang="en-US" dirty="0"/>
          </a:p>
        </p:txBody>
      </p:sp>
      <p:sp>
        <p:nvSpPr>
          <p:cNvPr id="3" name="内容占位符 2">
            <a:extLst>
              <a:ext uri="{FF2B5EF4-FFF2-40B4-BE49-F238E27FC236}">
                <a16:creationId xmlns:a16="http://schemas.microsoft.com/office/drawing/2014/main" id="{80802A0B-E456-4D0A-B1AF-4F7D880F7078}"/>
              </a:ext>
            </a:extLst>
          </p:cNvPr>
          <p:cNvSpPr>
            <a:spLocks noGrp="1"/>
          </p:cNvSpPr>
          <p:nvPr>
            <p:ph idx="1"/>
          </p:nvPr>
        </p:nvSpPr>
        <p:spPr>
          <a:xfrm>
            <a:off x="827700" y="1628800"/>
            <a:ext cx="6711654" cy="4195481"/>
          </a:xfrm>
        </p:spPr>
        <p:txBody>
          <a:bodyPr>
            <a:normAutofit/>
          </a:bodyPr>
          <a:lstStyle/>
          <a:p>
            <a:r>
              <a:rPr lang="zh-CN" altLang="en-US" dirty="0">
                <a:solidFill>
                  <a:srgbClr val="FF0000"/>
                </a:solidFill>
              </a:rPr>
              <a:t>讲成就：</a:t>
            </a:r>
            <a:r>
              <a:rPr lang="zh-CN" altLang="zh-CN" dirty="0"/>
              <a:t>加强党对意识形态工作的领导</a:t>
            </a:r>
            <a:r>
              <a:rPr lang="zh-CN" altLang="en-US" dirty="0"/>
              <a:t>；</a:t>
            </a:r>
            <a:endParaRPr lang="en-US" altLang="zh-CN" dirty="0"/>
          </a:p>
          <a:p>
            <a:r>
              <a:rPr lang="zh-CN" altLang="en-US" dirty="0">
                <a:solidFill>
                  <a:srgbClr val="FF0000"/>
                </a:solidFill>
              </a:rPr>
              <a:t>讲问题：</a:t>
            </a:r>
            <a:r>
              <a:rPr lang="zh-CN" altLang="zh-CN" dirty="0"/>
              <a:t>意识形态领域斗争依然复杂</a:t>
            </a:r>
            <a:r>
              <a:rPr lang="zh-CN" altLang="en-US" dirty="0"/>
              <a:t>；</a:t>
            </a:r>
            <a:endParaRPr lang="en-US" altLang="zh-CN" dirty="0"/>
          </a:p>
          <a:p>
            <a:r>
              <a:rPr lang="zh-CN" altLang="en-US" dirty="0">
                <a:solidFill>
                  <a:srgbClr val="FF0000"/>
                </a:solidFill>
              </a:rPr>
              <a:t>讲方略：</a:t>
            </a:r>
            <a:r>
              <a:rPr lang="zh-CN" altLang="zh-CN" dirty="0"/>
              <a:t>不断增强意识形态领域主导权和</a:t>
            </a:r>
            <a:r>
              <a:rPr lang="en-US" altLang="zh-CN" dirty="0"/>
              <a:t> </a:t>
            </a:r>
          </a:p>
          <a:p>
            <a:r>
              <a:rPr lang="en-US" altLang="zh-CN" dirty="0"/>
              <a:t>                </a:t>
            </a:r>
            <a:r>
              <a:rPr lang="zh-CN" altLang="zh-CN" dirty="0"/>
              <a:t>话语权</a:t>
            </a:r>
            <a:r>
              <a:rPr lang="en-US" altLang="zh-CN" dirty="0"/>
              <a:t>;</a:t>
            </a:r>
          </a:p>
          <a:p>
            <a:r>
              <a:rPr lang="zh-CN" altLang="en-US" dirty="0">
                <a:solidFill>
                  <a:srgbClr val="FF0000"/>
                </a:solidFill>
              </a:rPr>
              <a:t>讲征程：</a:t>
            </a:r>
            <a:r>
              <a:rPr lang="zh-CN" altLang="zh-CN" dirty="0"/>
              <a:t>牢牢掌握意识形态工作领导权</a:t>
            </a:r>
            <a:endParaRPr lang="en-US" altLang="zh-CN" dirty="0"/>
          </a:p>
          <a:p>
            <a:r>
              <a:rPr lang="zh-CN" altLang="en-US" dirty="0"/>
              <a:t>意识形态与思想政治工作的关系；</a:t>
            </a:r>
            <a:endParaRPr lang="en-US" altLang="zh-CN" dirty="0"/>
          </a:p>
          <a:p>
            <a:pPr>
              <a:buFontTx/>
              <a:buNone/>
            </a:pPr>
            <a:r>
              <a:rPr lang="en-US" altLang="zh-CN" dirty="0"/>
              <a:t>    </a:t>
            </a:r>
            <a:r>
              <a:rPr lang="zh-CN" altLang="en-US" dirty="0"/>
              <a:t>意识形态内涵：哲学、宗教；政治、法律；文化艺术教育</a:t>
            </a:r>
          </a:p>
          <a:p>
            <a:endParaRPr lang="zh-CN" altLang="en-US" dirty="0"/>
          </a:p>
        </p:txBody>
      </p:sp>
    </p:spTree>
    <p:extLst>
      <p:ext uri="{BB962C8B-B14F-4D97-AF65-F5344CB8AC3E}">
        <p14:creationId xmlns:p14="http://schemas.microsoft.com/office/powerpoint/2010/main" val="27878117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844B5-C4E4-5844-BED6-59B4F48B145F}"/>
              </a:ext>
            </a:extLst>
          </p:cNvPr>
          <p:cNvSpPr>
            <a:spLocks noGrp="1"/>
          </p:cNvSpPr>
          <p:nvPr>
            <p:ph type="title"/>
          </p:nvPr>
        </p:nvSpPr>
        <p:spPr>
          <a:xfrm>
            <a:off x="323528" y="332656"/>
            <a:ext cx="7792853" cy="842682"/>
          </a:xfrm>
        </p:spPr>
        <p:txBody>
          <a:bodyPr/>
          <a:lstStyle/>
          <a:p>
            <a:r>
              <a:rPr kumimoji="1" lang="zh-CN" altLang="en-US" dirty="0"/>
              <a:t>举例：美国电影的意识形态输出</a:t>
            </a:r>
          </a:p>
        </p:txBody>
      </p:sp>
      <p:sp>
        <p:nvSpPr>
          <p:cNvPr id="3" name="内容占位符 2">
            <a:extLst>
              <a:ext uri="{FF2B5EF4-FFF2-40B4-BE49-F238E27FC236}">
                <a16:creationId xmlns:a16="http://schemas.microsoft.com/office/drawing/2014/main" id="{BAEABA3F-59E5-4042-B646-66CE32FACBB0}"/>
              </a:ext>
            </a:extLst>
          </p:cNvPr>
          <p:cNvSpPr>
            <a:spLocks noGrp="1"/>
          </p:cNvSpPr>
          <p:nvPr>
            <p:ph idx="1"/>
          </p:nvPr>
        </p:nvSpPr>
        <p:spPr/>
        <p:txBody>
          <a:bodyPr/>
          <a:lstStyle/>
          <a:p>
            <a:r>
              <a:rPr kumimoji="1" lang="zh-CN" altLang="en-US" dirty="0"/>
              <a:t>潜移默化的宣扬美国价值观</a:t>
            </a:r>
            <a:endParaRPr kumimoji="1" lang="en-US" altLang="zh-CN" dirty="0"/>
          </a:p>
          <a:p>
            <a:r>
              <a:rPr kumimoji="1" lang="zh-CN" altLang="en-US" dirty="0"/>
              <a:t>所谓的自由、民主、平等</a:t>
            </a:r>
            <a:endParaRPr kumimoji="1" lang="en-US" altLang="zh-CN" dirty="0"/>
          </a:p>
          <a:p>
            <a:r>
              <a:rPr kumimoji="1" lang="zh-CN" altLang="en-US" dirty="0"/>
              <a:t>世界警察形象、拯救世界形象</a:t>
            </a:r>
            <a:endParaRPr kumimoji="1" lang="en-US" altLang="zh-CN" dirty="0"/>
          </a:p>
          <a:p>
            <a:r>
              <a:rPr kumimoji="1" lang="zh-CN" altLang="en-US" dirty="0"/>
              <a:t>想象力、高科技感</a:t>
            </a:r>
            <a:endParaRPr kumimoji="1" lang="en-US" altLang="zh-CN" dirty="0"/>
          </a:p>
          <a:p>
            <a:endParaRPr kumimoji="1" lang="zh-CN" altLang="en-US" dirty="0"/>
          </a:p>
        </p:txBody>
      </p:sp>
    </p:spTree>
    <p:extLst>
      <p:ext uri="{BB962C8B-B14F-4D97-AF65-F5344CB8AC3E}">
        <p14:creationId xmlns:p14="http://schemas.microsoft.com/office/powerpoint/2010/main" val="27797088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C7481-BB23-7A47-917E-64DB2C2DE843}"/>
              </a:ext>
            </a:extLst>
          </p:cNvPr>
          <p:cNvSpPr>
            <a:spLocks noGrp="1"/>
          </p:cNvSpPr>
          <p:nvPr>
            <p:ph type="title"/>
          </p:nvPr>
        </p:nvSpPr>
        <p:spPr/>
        <p:txBody>
          <a:bodyPr/>
          <a:lstStyle/>
          <a:p>
            <a:r>
              <a:rPr kumimoji="1" lang="zh-CN" altLang="en-US" dirty="0"/>
              <a:t>大家的意识形态</a:t>
            </a:r>
          </a:p>
        </p:txBody>
      </p:sp>
      <p:sp>
        <p:nvSpPr>
          <p:cNvPr id="3" name="内容占位符 2">
            <a:extLst>
              <a:ext uri="{FF2B5EF4-FFF2-40B4-BE49-F238E27FC236}">
                <a16:creationId xmlns:a16="http://schemas.microsoft.com/office/drawing/2014/main" id="{A7A6D69D-BBDD-624F-A7BB-4C708CB12AC7}"/>
              </a:ext>
            </a:extLst>
          </p:cNvPr>
          <p:cNvSpPr>
            <a:spLocks noGrp="1"/>
          </p:cNvSpPr>
          <p:nvPr>
            <p:ph idx="1"/>
          </p:nvPr>
        </p:nvSpPr>
        <p:spPr>
          <a:xfrm>
            <a:off x="495978" y="1593477"/>
            <a:ext cx="7964454" cy="4195481"/>
          </a:xfrm>
        </p:spPr>
        <p:txBody>
          <a:bodyPr/>
          <a:lstStyle/>
          <a:p>
            <a:r>
              <a:rPr kumimoji="1" lang="zh-CN" altLang="en-US" dirty="0"/>
              <a:t>坚持中国共产党的领导，走社会主义道路</a:t>
            </a:r>
            <a:endParaRPr kumimoji="1" lang="en-US" altLang="zh-CN" dirty="0"/>
          </a:p>
          <a:p>
            <a:r>
              <a:rPr kumimoji="1" lang="zh-CN" altLang="en-US" dirty="0"/>
              <a:t>从历史上看，我们的党出现过问题，但是具有纠错能力</a:t>
            </a:r>
            <a:endParaRPr kumimoji="1" lang="en-US" altLang="zh-CN" dirty="0"/>
          </a:p>
          <a:p>
            <a:r>
              <a:rPr kumimoji="1" lang="zh-CN" altLang="en-US" dirty="0"/>
              <a:t>大家的成长环境：和平、安全、健康，未来逐渐参与社会治理、追求理想奋斗</a:t>
            </a:r>
            <a:endParaRPr kumimoji="1" lang="en-US" altLang="zh-CN" dirty="0"/>
          </a:p>
        </p:txBody>
      </p:sp>
      <p:graphicFrame>
        <p:nvGraphicFramePr>
          <p:cNvPr id="4" name="图示 3">
            <a:extLst>
              <a:ext uri="{FF2B5EF4-FFF2-40B4-BE49-F238E27FC236}">
                <a16:creationId xmlns:a16="http://schemas.microsoft.com/office/drawing/2014/main" id="{47CF6828-BA75-2944-B56A-E601CFC9C893}"/>
              </a:ext>
            </a:extLst>
          </p:cNvPr>
          <p:cNvGraphicFramePr/>
          <p:nvPr>
            <p:extLst>
              <p:ext uri="{D42A27DB-BD31-4B8C-83A1-F6EECF244321}">
                <p14:modId xmlns:p14="http://schemas.microsoft.com/office/powerpoint/2010/main" val="164981328"/>
              </p:ext>
            </p:extLst>
          </p:nvPr>
        </p:nvGraphicFramePr>
        <p:xfrm>
          <a:off x="589773" y="2924944"/>
          <a:ext cx="7964454"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0061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542C6-DE00-F44B-AA45-3202789C42CD}"/>
              </a:ext>
            </a:extLst>
          </p:cNvPr>
          <p:cNvSpPr>
            <a:spLocks noGrp="1"/>
          </p:cNvSpPr>
          <p:nvPr>
            <p:ph type="title"/>
          </p:nvPr>
        </p:nvSpPr>
        <p:spPr>
          <a:xfrm>
            <a:off x="484709" y="452718"/>
            <a:ext cx="5167411" cy="842682"/>
          </a:xfrm>
        </p:spPr>
        <p:txBody>
          <a:bodyPr/>
          <a:lstStyle/>
          <a:p>
            <a:r>
              <a:rPr kumimoji="1" lang="zh-CN" altLang="en-US" dirty="0"/>
              <a:t>有些问题是发展的慢，有些问题是发展的快</a:t>
            </a:r>
            <a:br>
              <a:rPr kumimoji="1" lang="en-US" altLang="zh-CN" dirty="0"/>
            </a:br>
            <a:endParaRPr kumimoji="1" lang="zh-CN" altLang="en-US" dirty="0"/>
          </a:p>
        </p:txBody>
      </p:sp>
      <p:sp>
        <p:nvSpPr>
          <p:cNvPr id="3" name="内容占位符 2">
            <a:extLst>
              <a:ext uri="{FF2B5EF4-FFF2-40B4-BE49-F238E27FC236}">
                <a16:creationId xmlns:a16="http://schemas.microsoft.com/office/drawing/2014/main" id="{31423470-DB66-FA4C-8DDB-247D894681BD}"/>
              </a:ext>
            </a:extLst>
          </p:cNvPr>
          <p:cNvSpPr>
            <a:spLocks noGrp="1"/>
          </p:cNvSpPr>
          <p:nvPr>
            <p:ph idx="1"/>
          </p:nvPr>
        </p:nvSpPr>
        <p:spPr>
          <a:xfrm>
            <a:off x="495978" y="2276872"/>
            <a:ext cx="7792853" cy="3960440"/>
          </a:xfrm>
        </p:spPr>
        <p:txBody>
          <a:bodyPr/>
          <a:lstStyle/>
          <a:p>
            <a:r>
              <a:rPr kumimoji="1" lang="zh-CN" altLang="en-US" dirty="0"/>
              <a:t>吃饱肚子：</a:t>
            </a:r>
            <a:r>
              <a:rPr kumimoji="1" lang="en-US" altLang="zh-CN" dirty="0"/>
              <a:t>90</a:t>
            </a:r>
            <a:r>
              <a:rPr kumimoji="1" lang="zh-CN" altLang="en-US" dirty="0"/>
              <a:t>年代废除粮票制度，全国人民不挨饿</a:t>
            </a:r>
            <a:endParaRPr kumimoji="1" lang="en-US" altLang="zh-CN" dirty="0"/>
          </a:p>
          <a:p>
            <a:r>
              <a:rPr kumimoji="1" lang="zh-CN" altLang="en-US" dirty="0"/>
              <a:t>出现肥胖和疾病：历史从来没有过的物质极大丰富，不知道该怎么吃，不知道需要吃动平衡</a:t>
            </a:r>
            <a:endParaRPr kumimoji="1" lang="en-US" altLang="zh-CN" dirty="0"/>
          </a:p>
          <a:p>
            <a:r>
              <a:rPr kumimoji="1" lang="zh-CN" altLang="en-US" dirty="0"/>
              <a:t>乱花钱：每个人掌握的财富量，历史从来没有过的，不知道该怎么挣钱，也不知道该怎么花钱</a:t>
            </a:r>
            <a:endParaRPr kumimoji="1" lang="en-US" altLang="zh-CN" dirty="0"/>
          </a:p>
          <a:p>
            <a:r>
              <a:rPr kumimoji="1" lang="zh-CN" altLang="en-US" dirty="0"/>
              <a:t>旧问题解决之后，又有新问题有待我们来解决！</a:t>
            </a:r>
          </a:p>
        </p:txBody>
      </p:sp>
    </p:spTree>
    <p:extLst>
      <p:ext uri="{BB962C8B-B14F-4D97-AF65-F5344CB8AC3E}">
        <p14:creationId xmlns:p14="http://schemas.microsoft.com/office/powerpoint/2010/main" val="26749049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5B315-5A7B-7947-9502-F05A3C20A19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74250C1-0F61-4F48-A1E2-5C9578950CAD}"/>
              </a:ext>
            </a:extLst>
          </p:cNvPr>
          <p:cNvSpPr>
            <a:spLocks noGrp="1"/>
          </p:cNvSpPr>
          <p:nvPr>
            <p:ph idx="1"/>
          </p:nvPr>
        </p:nvSpPr>
        <p:spPr>
          <a:xfrm>
            <a:off x="495978" y="1593477"/>
            <a:ext cx="8180478" cy="4811805"/>
          </a:xfrm>
        </p:spPr>
        <p:txBody>
          <a:bodyPr>
            <a:normAutofit/>
          </a:bodyPr>
          <a:lstStyle/>
          <a:p>
            <a:r>
              <a:rPr kumimoji="1" lang="zh-CN" altLang="en-US" dirty="0"/>
              <a:t>不要听“唱高调、煽动的言论”，听其言、观其行，我们要的是什么？外人能给的是什么？</a:t>
            </a:r>
            <a:endParaRPr kumimoji="1" lang="en-US" altLang="zh-CN" dirty="0"/>
          </a:p>
          <a:p>
            <a:r>
              <a:rPr kumimoji="1" lang="zh-CN" altLang="en-US" dirty="0"/>
              <a:t>阿富汗战争、伊拉克战争、阿拉伯之春、香港乱局与</a:t>
            </a:r>
            <a:r>
              <a:rPr kumimoji="1" lang="en-US" altLang="zh-CN" dirty="0"/>
              <a:t>CIA</a:t>
            </a:r>
          </a:p>
          <a:p>
            <a:r>
              <a:rPr kumimoji="1" lang="zh-CN" altLang="en-US" dirty="0"/>
              <a:t>要：安全、健康、发展、奋斗、富足、自由</a:t>
            </a:r>
            <a:endParaRPr kumimoji="1" lang="en-US" altLang="zh-CN" dirty="0"/>
          </a:p>
          <a:p>
            <a:r>
              <a:rPr kumimoji="1" lang="zh-CN" altLang="en-US" dirty="0"/>
              <a:t>不要：战争、动荡、混乱、恐怖、匮乏、污染</a:t>
            </a:r>
            <a:endParaRPr kumimoji="1" lang="en-US" altLang="zh-CN" dirty="0"/>
          </a:p>
          <a:p>
            <a:r>
              <a:rPr kumimoji="1" lang="zh-CN" altLang="en-US" dirty="0"/>
              <a:t>为社会做贡献，从创新创业的角度，解决问题和痛点</a:t>
            </a:r>
            <a:endParaRPr kumimoji="1" lang="en-US" altLang="zh-CN" dirty="0"/>
          </a:p>
          <a:p>
            <a:r>
              <a:rPr kumimoji="1" lang="zh-CN" altLang="en-US" dirty="0"/>
              <a:t>前述卡脖子技术日美欧保密，攻克的话国内起码几十</a:t>
            </a:r>
            <a:r>
              <a:rPr kumimoji="1" lang="en-US" altLang="zh-CN" dirty="0"/>
              <a:t>-</a:t>
            </a:r>
            <a:r>
              <a:rPr kumimoji="1" lang="zh-CN" altLang="en-US" dirty="0"/>
              <a:t>百亿市场</a:t>
            </a:r>
            <a:endParaRPr kumimoji="1" lang="en-US" altLang="zh-CN" dirty="0"/>
          </a:p>
          <a:p>
            <a:r>
              <a:rPr kumimoji="1" lang="zh-CN" altLang="en-US" dirty="0"/>
              <a:t>坚持正确的意识形态，找准方向和目标，计划</a:t>
            </a:r>
            <a:r>
              <a:rPr kumimoji="1" lang="en-US" altLang="zh-CN" dirty="0"/>
              <a:t>-</a:t>
            </a:r>
            <a:r>
              <a:rPr kumimoji="1" lang="zh-CN" altLang="en-US" dirty="0"/>
              <a:t>执行</a:t>
            </a:r>
            <a:r>
              <a:rPr kumimoji="1" lang="en-US" altLang="zh-CN" dirty="0"/>
              <a:t>-</a:t>
            </a:r>
            <a:r>
              <a:rPr kumimoji="1" lang="zh-CN" altLang="en-US" dirty="0"/>
              <a:t>奋斗</a:t>
            </a:r>
            <a:r>
              <a:rPr kumimoji="1" lang="en-US" altLang="zh-CN" dirty="0"/>
              <a:t>-</a:t>
            </a:r>
            <a:r>
              <a:rPr kumimoji="1" lang="zh-CN" altLang="en-US" dirty="0"/>
              <a:t>达成。</a:t>
            </a:r>
          </a:p>
          <a:p>
            <a:endParaRPr kumimoji="1" lang="zh-CN" altLang="en-US" dirty="0"/>
          </a:p>
        </p:txBody>
      </p:sp>
    </p:spTree>
    <p:extLst>
      <p:ext uri="{BB962C8B-B14F-4D97-AF65-F5344CB8AC3E}">
        <p14:creationId xmlns:p14="http://schemas.microsoft.com/office/powerpoint/2010/main" val="14254020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D4124-3C8F-4342-AB9E-5A9C3312C32C}"/>
              </a:ext>
            </a:extLst>
          </p:cNvPr>
          <p:cNvSpPr>
            <a:spLocks noGrp="1"/>
          </p:cNvSpPr>
          <p:nvPr>
            <p:ph type="title"/>
          </p:nvPr>
        </p:nvSpPr>
        <p:spPr/>
        <p:txBody>
          <a:bodyPr/>
          <a:lstStyle/>
          <a:p>
            <a:r>
              <a:rPr kumimoji="1" lang="zh-CN" altLang="en-US" dirty="0"/>
              <a:t>四、培育和践行社会主义核心价值观</a:t>
            </a:r>
          </a:p>
        </p:txBody>
      </p:sp>
      <p:sp>
        <p:nvSpPr>
          <p:cNvPr id="3" name="内容占位符 2">
            <a:extLst>
              <a:ext uri="{FF2B5EF4-FFF2-40B4-BE49-F238E27FC236}">
                <a16:creationId xmlns:a16="http://schemas.microsoft.com/office/drawing/2014/main" id="{9F0A6D68-4B77-4C49-870C-3B6AF1E4FB89}"/>
              </a:ext>
            </a:extLst>
          </p:cNvPr>
          <p:cNvSpPr>
            <a:spLocks noGrp="1"/>
          </p:cNvSpPr>
          <p:nvPr>
            <p:ph idx="1"/>
          </p:nvPr>
        </p:nvSpPr>
        <p:spPr>
          <a:xfrm>
            <a:off x="495978" y="2060848"/>
            <a:ext cx="7055379" cy="3728110"/>
          </a:xfrm>
        </p:spPr>
        <p:txBody>
          <a:bodyPr/>
          <a:lstStyle/>
          <a:p>
            <a:r>
              <a:rPr kumimoji="1" lang="zh-CN" altLang="en-US" dirty="0"/>
              <a:t>当代中国精神的集中体现</a:t>
            </a:r>
            <a:endParaRPr kumimoji="1" lang="en-US" altLang="zh-CN" dirty="0"/>
          </a:p>
          <a:p>
            <a:r>
              <a:rPr kumimoji="1" lang="zh-CN" altLang="en-US" dirty="0"/>
              <a:t>强化教育引导、实践养成、制度保障</a:t>
            </a:r>
            <a:endParaRPr kumimoji="1" lang="en-US" altLang="zh-CN" dirty="0"/>
          </a:p>
          <a:p>
            <a:r>
              <a:rPr kumimoji="1" lang="zh-CN" altLang="en-US" dirty="0"/>
              <a:t>加强思想道德建设</a:t>
            </a:r>
          </a:p>
        </p:txBody>
      </p:sp>
    </p:spTree>
    <p:extLst>
      <p:ext uri="{BB962C8B-B14F-4D97-AF65-F5344CB8AC3E}">
        <p14:creationId xmlns:p14="http://schemas.microsoft.com/office/powerpoint/2010/main" val="86290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D4315-799A-44A9-9845-2657BAA1A826}"/>
              </a:ext>
            </a:extLst>
          </p:cNvPr>
          <p:cNvSpPr>
            <a:spLocks noGrp="1"/>
          </p:cNvSpPr>
          <p:nvPr>
            <p:ph type="title"/>
          </p:nvPr>
        </p:nvSpPr>
        <p:spPr/>
        <p:txBody>
          <a:bodyPr/>
          <a:lstStyle/>
          <a:p>
            <a:r>
              <a:rPr lang="en-US" altLang="zh-CN" dirty="0"/>
              <a:t>3.</a:t>
            </a:r>
            <a:r>
              <a:rPr lang="zh-CN" altLang="en-US" dirty="0"/>
              <a:t>制度层面</a:t>
            </a:r>
          </a:p>
        </p:txBody>
      </p:sp>
      <p:sp>
        <p:nvSpPr>
          <p:cNvPr id="3" name="内容占位符 2">
            <a:extLst>
              <a:ext uri="{FF2B5EF4-FFF2-40B4-BE49-F238E27FC236}">
                <a16:creationId xmlns:a16="http://schemas.microsoft.com/office/drawing/2014/main" id="{CDEBA144-5991-4CCA-934C-5EF560424033}"/>
              </a:ext>
            </a:extLst>
          </p:cNvPr>
          <p:cNvSpPr>
            <a:spLocks noGrp="1"/>
          </p:cNvSpPr>
          <p:nvPr>
            <p:ph idx="1"/>
          </p:nvPr>
        </p:nvSpPr>
        <p:spPr>
          <a:xfrm>
            <a:off x="395536" y="1593477"/>
            <a:ext cx="8352928" cy="4811805"/>
          </a:xfrm>
        </p:spPr>
        <p:txBody>
          <a:bodyPr>
            <a:normAutofit/>
          </a:bodyPr>
          <a:lstStyle/>
          <a:p>
            <a:r>
              <a:rPr lang="zh-CN" altLang="en-US" dirty="0"/>
              <a:t>包括一般制度（大）、特殊制度（小）、风俗习惯节日等</a:t>
            </a:r>
            <a:endParaRPr lang="en-US" altLang="zh-CN" dirty="0"/>
          </a:p>
          <a:p>
            <a:r>
              <a:rPr lang="zh-CN" altLang="en-US" dirty="0"/>
              <a:t>比如，大学校长的确定：上级组织部门经过一系列严格程序 </a:t>
            </a:r>
            <a:r>
              <a:rPr lang="en-US" altLang="zh-CN" dirty="0"/>
              <a:t>vs</a:t>
            </a:r>
            <a:r>
              <a:rPr lang="zh-CN" altLang="en-US" dirty="0"/>
              <a:t> 校董事会遴选确定</a:t>
            </a:r>
            <a:endParaRPr lang="en-US" altLang="zh-CN" dirty="0"/>
          </a:p>
          <a:p>
            <a:r>
              <a:rPr lang="zh-CN" altLang="en-US" dirty="0"/>
              <a:t>比如，国家领导人的确定：县乡两级人大代表由选区选民直接选举产生，全国人大代表、省级人大代表和设区市级人大代表，分别由下一级人民代表大会间接选举产生，中共中央提出建议名单，全国人民代表大会等额选举 </a:t>
            </a:r>
            <a:r>
              <a:rPr lang="en-US" altLang="zh-CN" dirty="0"/>
              <a:t>vs</a:t>
            </a:r>
            <a:r>
              <a:rPr lang="zh-CN" altLang="en-US" dirty="0"/>
              <a:t> 普选</a:t>
            </a:r>
          </a:p>
          <a:p>
            <a:r>
              <a:rPr lang="zh-CN" altLang="en-US" dirty="0"/>
              <a:t>比如，计划经济向市场经济改革上：中国采取渐进模式 </a:t>
            </a:r>
            <a:r>
              <a:rPr lang="en-US" altLang="zh-CN" dirty="0"/>
              <a:t>vs</a:t>
            </a:r>
            <a:r>
              <a:rPr lang="zh-CN" altLang="en-US" dirty="0"/>
              <a:t>俄罗斯（战斗民族）突然死亡法、一夜之间</a:t>
            </a:r>
            <a:endParaRPr lang="en-US" altLang="zh-CN" dirty="0"/>
          </a:p>
          <a:p>
            <a:r>
              <a:rPr lang="zh-CN" altLang="en-US" dirty="0"/>
              <a:t>比如，大一统的中央集中 </a:t>
            </a:r>
            <a:r>
              <a:rPr lang="en-US" altLang="zh-CN" dirty="0"/>
              <a:t>vs</a:t>
            </a:r>
            <a:r>
              <a:rPr lang="zh-CN" altLang="en-US" dirty="0"/>
              <a:t> 联邦制</a:t>
            </a:r>
            <a:endParaRPr lang="en-US" altLang="zh-CN" dirty="0"/>
          </a:p>
          <a:p>
            <a:r>
              <a:rPr lang="zh-CN" altLang="en-US" dirty="0"/>
              <a:t>制度层由精神层所主导，又反作用于精神层。</a:t>
            </a:r>
            <a:endParaRPr lang="en-US" altLang="zh-CN" dirty="0"/>
          </a:p>
          <a:p>
            <a:endParaRPr lang="zh-CN" altLang="en-US" dirty="0"/>
          </a:p>
        </p:txBody>
      </p:sp>
    </p:spTree>
    <p:extLst>
      <p:ext uri="{BB962C8B-B14F-4D97-AF65-F5344CB8AC3E}">
        <p14:creationId xmlns:p14="http://schemas.microsoft.com/office/powerpoint/2010/main" val="29029639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0CB488-D21D-48E5-BD2A-5B8C805DB707}"/>
              </a:ext>
            </a:extLst>
          </p:cNvPr>
          <p:cNvSpPr>
            <a:spLocks noGrp="1"/>
          </p:cNvSpPr>
          <p:nvPr>
            <p:ph idx="1"/>
          </p:nvPr>
        </p:nvSpPr>
        <p:spPr/>
        <p:txBody>
          <a:bodyPr/>
          <a:lstStyle/>
          <a:p>
            <a:r>
              <a:rPr lang="zh-CN" altLang="en-US" dirty="0"/>
              <a:t>贯彻落实社会主义核心价值观</a:t>
            </a:r>
            <a:endParaRPr lang="en-US" altLang="zh-CN" dirty="0"/>
          </a:p>
          <a:p>
            <a:pPr marL="0" indent="0">
              <a:buNone/>
            </a:pPr>
            <a:endParaRPr lang="zh-CN" altLang="en-US" dirty="0"/>
          </a:p>
        </p:txBody>
      </p:sp>
      <p:sp>
        <p:nvSpPr>
          <p:cNvPr id="4" name="矩形 3">
            <a:extLst>
              <a:ext uri="{FF2B5EF4-FFF2-40B4-BE49-F238E27FC236}">
                <a16:creationId xmlns:a16="http://schemas.microsoft.com/office/drawing/2014/main" id="{B83AC44F-8EA5-4E53-BAB6-1D68DAFFE374}"/>
              </a:ext>
            </a:extLst>
          </p:cNvPr>
          <p:cNvSpPr/>
          <p:nvPr/>
        </p:nvSpPr>
        <p:spPr>
          <a:xfrm>
            <a:off x="1363429" y="2967335"/>
            <a:ext cx="6417141"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请在此放置您的文字</a:t>
            </a:r>
          </a:p>
        </p:txBody>
      </p:sp>
      <p:pic>
        <p:nvPicPr>
          <p:cNvPr id="5" name="图片 4">
            <a:extLst>
              <a:ext uri="{FF2B5EF4-FFF2-40B4-BE49-F238E27FC236}">
                <a16:creationId xmlns:a16="http://schemas.microsoft.com/office/drawing/2014/main" id="{D52D1B4C-51F4-4853-BBF0-8C189C3F038B}"/>
              </a:ext>
            </a:extLst>
          </p:cNvPr>
          <p:cNvPicPr>
            <a:picLocks noChangeAspect="1"/>
          </p:cNvPicPr>
          <p:nvPr/>
        </p:nvPicPr>
        <p:blipFill>
          <a:blip r:embed="rId2"/>
          <a:stretch>
            <a:fillRect/>
          </a:stretch>
        </p:blipFill>
        <p:spPr>
          <a:xfrm>
            <a:off x="0" y="1196752"/>
            <a:ext cx="9144000" cy="5661248"/>
          </a:xfrm>
          <a:prstGeom prst="rect">
            <a:avLst/>
          </a:prstGeom>
        </p:spPr>
      </p:pic>
    </p:spTree>
    <p:extLst>
      <p:ext uri="{BB962C8B-B14F-4D97-AF65-F5344CB8AC3E}">
        <p14:creationId xmlns:p14="http://schemas.microsoft.com/office/powerpoint/2010/main" val="3015369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6CA8A-94EE-3E4F-ABF3-7ABEE230A7CA}"/>
              </a:ext>
            </a:extLst>
          </p:cNvPr>
          <p:cNvSpPr>
            <a:spLocks noGrp="1"/>
          </p:cNvSpPr>
          <p:nvPr>
            <p:ph type="title"/>
          </p:nvPr>
        </p:nvSpPr>
        <p:spPr/>
        <p:txBody>
          <a:bodyPr/>
          <a:lstStyle/>
          <a:p>
            <a:r>
              <a:rPr kumimoji="1" lang="en-US" altLang="zh-CN" dirty="0"/>
              <a:t>1.</a:t>
            </a:r>
            <a:r>
              <a:rPr kumimoji="1" lang="zh-CN" altLang="en-US" dirty="0"/>
              <a:t>当代中国精神的体现</a:t>
            </a:r>
          </a:p>
        </p:txBody>
      </p:sp>
      <p:sp>
        <p:nvSpPr>
          <p:cNvPr id="3" name="内容占位符 2">
            <a:extLst>
              <a:ext uri="{FF2B5EF4-FFF2-40B4-BE49-F238E27FC236}">
                <a16:creationId xmlns:a16="http://schemas.microsoft.com/office/drawing/2014/main" id="{2591B481-DD32-3E4E-9856-D6063855751A}"/>
              </a:ext>
            </a:extLst>
          </p:cNvPr>
          <p:cNvSpPr>
            <a:spLocks noGrp="1"/>
          </p:cNvSpPr>
          <p:nvPr>
            <p:ph idx="1"/>
          </p:nvPr>
        </p:nvSpPr>
        <p:spPr>
          <a:xfrm>
            <a:off x="495978" y="1593477"/>
            <a:ext cx="7781584" cy="4195481"/>
          </a:xfrm>
        </p:spPr>
        <p:txBody>
          <a:bodyPr/>
          <a:lstStyle/>
          <a:p>
            <a:r>
              <a:rPr kumimoji="1" lang="zh-CN" altLang="en-US" dirty="0"/>
              <a:t>是与当代国人需求、诉求和追求的多样性相联系</a:t>
            </a:r>
            <a:endParaRPr kumimoji="1" lang="en-US" altLang="zh-CN" dirty="0"/>
          </a:p>
          <a:p>
            <a:r>
              <a:rPr kumimoji="1" lang="zh-CN" altLang="en-US" dirty="0"/>
              <a:t>国家愿景、国家引领、国家主导在不同层次的体现</a:t>
            </a:r>
            <a:endParaRPr kumimoji="1" lang="en-US" altLang="zh-CN" dirty="0"/>
          </a:p>
          <a:p>
            <a:r>
              <a:rPr kumimoji="1" lang="zh-CN" altLang="en-US" dirty="0"/>
              <a:t>中国特色社会主义意识形态与普世价值的统一</a:t>
            </a:r>
            <a:endParaRPr kumimoji="1" lang="en-US" altLang="zh-CN" dirty="0"/>
          </a:p>
          <a:p>
            <a:endParaRPr kumimoji="1" lang="en-US" altLang="zh-CN" dirty="0"/>
          </a:p>
          <a:p>
            <a:r>
              <a:rPr kumimoji="1" lang="zh-CN" altLang="en-US" dirty="0"/>
              <a:t>培养和内化的步骤：理论认知、价值认同、道德建立</a:t>
            </a:r>
            <a:endParaRPr kumimoji="1" lang="en-US" altLang="zh-CN" dirty="0"/>
          </a:p>
          <a:p>
            <a:r>
              <a:rPr kumimoji="1" lang="zh-CN" altLang="en-US" dirty="0"/>
              <a:t>富强：民富国强；民主：人民当家作主；</a:t>
            </a:r>
            <a:endParaRPr kumimoji="1" lang="en-US" altLang="zh-CN" dirty="0"/>
          </a:p>
          <a:p>
            <a:r>
              <a:rPr kumimoji="1" lang="zh-CN" altLang="en-US" dirty="0"/>
              <a:t>自由：人的自由全面发展，宪法规定享有各种自由；</a:t>
            </a:r>
            <a:endParaRPr kumimoji="1" lang="en-US" altLang="zh-CN" dirty="0"/>
          </a:p>
          <a:p>
            <a:endParaRPr kumimoji="1" lang="zh-CN" altLang="en-US" dirty="0"/>
          </a:p>
        </p:txBody>
      </p:sp>
    </p:spTree>
    <p:extLst>
      <p:ext uri="{BB962C8B-B14F-4D97-AF65-F5344CB8AC3E}">
        <p14:creationId xmlns:p14="http://schemas.microsoft.com/office/powerpoint/2010/main" val="21478032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1DF72-74AF-4475-B669-908974F45083}"/>
              </a:ext>
            </a:extLst>
          </p:cNvPr>
          <p:cNvSpPr>
            <a:spLocks noGrp="1"/>
          </p:cNvSpPr>
          <p:nvPr>
            <p:ph type="title"/>
          </p:nvPr>
        </p:nvSpPr>
        <p:spPr/>
        <p:txBody>
          <a:bodyPr/>
          <a:lstStyle/>
          <a:p>
            <a:r>
              <a:rPr lang="zh-CN" altLang="en-US" sz="3200" dirty="0"/>
              <a:t>社会主义核心价值观发展和由来</a:t>
            </a:r>
          </a:p>
        </p:txBody>
      </p:sp>
      <p:sp>
        <p:nvSpPr>
          <p:cNvPr id="3" name="内容占位符 2">
            <a:extLst>
              <a:ext uri="{FF2B5EF4-FFF2-40B4-BE49-F238E27FC236}">
                <a16:creationId xmlns:a16="http://schemas.microsoft.com/office/drawing/2014/main" id="{5E82B133-3EAC-4FF5-BE3C-E35DB2856426}"/>
              </a:ext>
            </a:extLst>
          </p:cNvPr>
          <p:cNvSpPr>
            <a:spLocks noGrp="1"/>
          </p:cNvSpPr>
          <p:nvPr>
            <p:ph idx="1"/>
          </p:nvPr>
        </p:nvSpPr>
        <p:spPr>
          <a:xfrm>
            <a:off x="827700" y="1700808"/>
            <a:ext cx="6711654" cy="4195481"/>
          </a:xfrm>
        </p:spPr>
        <p:txBody>
          <a:bodyPr/>
          <a:lstStyle/>
          <a:p>
            <a:r>
              <a:rPr lang="zh-CN" altLang="zh-CN" b="1" dirty="0"/>
              <a:t>培育和践行社会主义核心价值观。</a:t>
            </a:r>
            <a:r>
              <a:rPr lang="zh-CN" altLang="zh-CN" dirty="0"/>
              <a:t>社会主义核心价值观是当代中国精神的集中体现，凝结着全体人民共同的价值追求。</a:t>
            </a:r>
            <a:endParaRPr lang="en-US" altLang="zh-CN" dirty="0"/>
          </a:p>
          <a:p>
            <a:endParaRPr lang="en-US" altLang="zh-CN" dirty="0"/>
          </a:p>
          <a:p>
            <a:r>
              <a:rPr lang="zh-CN" altLang="en-US" b="1" dirty="0"/>
              <a:t>基本方略中提出：</a:t>
            </a:r>
            <a:r>
              <a:rPr lang="zh-CN" altLang="zh-CN" b="1" dirty="0">
                <a:solidFill>
                  <a:srgbClr val="FF0000"/>
                </a:solidFill>
              </a:rPr>
              <a:t>坚持社会主义核心价值体系。</a:t>
            </a:r>
            <a:endParaRPr lang="en-US" altLang="zh-CN" b="1" dirty="0">
              <a:solidFill>
                <a:srgbClr val="FF0000"/>
              </a:solidFill>
            </a:endParaRPr>
          </a:p>
          <a:p>
            <a:endParaRPr lang="en-US" altLang="zh-CN" sz="1800" b="1" dirty="0"/>
          </a:p>
          <a:p>
            <a:r>
              <a:rPr lang="zh-CN" altLang="en-US" sz="1800" b="1" dirty="0"/>
              <a:t>为什么强调两个方面？</a:t>
            </a:r>
            <a:endParaRPr lang="en-US" altLang="zh-CN" sz="1800" b="1" dirty="0"/>
          </a:p>
          <a:p>
            <a:r>
              <a:rPr lang="en-US" altLang="zh-CN" sz="1800" b="1" dirty="0"/>
              <a:t>2006</a:t>
            </a:r>
            <a:r>
              <a:rPr lang="zh-CN" altLang="en-US" sz="1800" b="1" dirty="0"/>
              <a:t>年</a:t>
            </a:r>
            <a:r>
              <a:rPr lang="en-US" altLang="zh-CN" sz="1800" b="1" dirty="0"/>
              <a:t>10</a:t>
            </a:r>
            <a:r>
              <a:rPr lang="zh-CN" altLang="en-US" sz="1800" b="1" dirty="0"/>
              <a:t>月，十六届六中全会第一次提出社会主义核心价值体系；</a:t>
            </a:r>
            <a:endParaRPr lang="en-US" altLang="zh-CN" sz="1800" b="1" dirty="0"/>
          </a:p>
          <a:p>
            <a:endParaRPr lang="zh-CN" altLang="en-US" dirty="0"/>
          </a:p>
        </p:txBody>
      </p:sp>
    </p:spTree>
    <p:extLst>
      <p:ext uri="{BB962C8B-B14F-4D97-AF65-F5344CB8AC3E}">
        <p14:creationId xmlns:p14="http://schemas.microsoft.com/office/powerpoint/2010/main" val="41476259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A7916-CD1E-47DB-B48A-EB17838571F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5F2B447-99E3-4F00-8C0E-0BE9D12402F5}"/>
              </a:ext>
            </a:extLst>
          </p:cNvPr>
          <p:cNvSpPr>
            <a:spLocks noGrp="1"/>
          </p:cNvSpPr>
          <p:nvPr>
            <p:ph idx="1"/>
          </p:nvPr>
        </p:nvSpPr>
        <p:spPr/>
        <p:txBody>
          <a:bodyPr/>
          <a:lstStyle/>
          <a:p>
            <a:pPr marL="0" indent="0">
              <a:lnSpc>
                <a:spcPct val="80000"/>
              </a:lnSpc>
              <a:buNone/>
            </a:pPr>
            <a:r>
              <a:rPr lang="zh-CN" altLang="en-US" noProof="1"/>
              <a:t>（</a:t>
            </a:r>
            <a:r>
              <a:rPr lang="en-US" altLang="zh-CN" noProof="1"/>
              <a:t>1</a:t>
            </a:r>
            <a:r>
              <a:rPr lang="zh-CN" altLang="en-US" noProof="1"/>
              <a:t>）马克思主义指导思想；</a:t>
            </a:r>
          </a:p>
          <a:p>
            <a:pPr marL="0" indent="0">
              <a:lnSpc>
                <a:spcPct val="80000"/>
              </a:lnSpc>
              <a:buNone/>
            </a:pPr>
            <a:r>
              <a:rPr lang="zh-CN" altLang="en-US" noProof="1"/>
              <a:t>（</a:t>
            </a:r>
            <a:r>
              <a:rPr lang="en-US" altLang="zh-CN" noProof="1"/>
              <a:t>2</a:t>
            </a:r>
            <a:r>
              <a:rPr lang="zh-CN" altLang="en-US" noProof="1"/>
              <a:t>）中国特色社会主义共同理想；</a:t>
            </a:r>
          </a:p>
          <a:p>
            <a:pPr marL="0" indent="0">
              <a:lnSpc>
                <a:spcPct val="80000"/>
              </a:lnSpc>
              <a:buNone/>
            </a:pPr>
            <a:r>
              <a:rPr lang="zh-CN" altLang="en-US" noProof="1"/>
              <a:t>（</a:t>
            </a:r>
            <a:r>
              <a:rPr lang="en-US" altLang="zh-CN" noProof="1"/>
              <a:t>3</a:t>
            </a:r>
            <a:r>
              <a:rPr lang="zh-CN" altLang="en-US" noProof="1"/>
              <a:t>）以爱国主义为核心的民族精神和以改革 </a:t>
            </a:r>
          </a:p>
          <a:p>
            <a:pPr marL="0" indent="0">
              <a:lnSpc>
                <a:spcPct val="80000"/>
              </a:lnSpc>
              <a:buNone/>
            </a:pPr>
            <a:r>
              <a:rPr lang="zh-CN" altLang="en-US" noProof="1"/>
              <a:t>       创新为核心的时代精神；</a:t>
            </a:r>
          </a:p>
          <a:p>
            <a:pPr marL="0" indent="0">
              <a:lnSpc>
                <a:spcPct val="80000"/>
              </a:lnSpc>
              <a:buNone/>
            </a:pPr>
            <a:r>
              <a:rPr lang="zh-CN" altLang="en-US" noProof="1"/>
              <a:t>（</a:t>
            </a:r>
            <a:r>
              <a:rPr lang="en-US" altLang="zh-CN" noProof="1"/>
              <a:t>4</a:t>
            </a:r>
            <a:r>
              <a:rPr lang="zh-CN" altLang="en-US" noProof="1"/>
              <a:t>）以“</a:t>
            </a:r>
            <a:r>
              <a:rPr lang="zh-CN" altLang="en-US" noProof="1">
                <a:hlinkClick r:id="rId2"/>
              </a:rPr>
              <a:t>八荣八耻</a:t>
            </a:r>
            <a:r>
              <a:rPr lang="zh-CN" altLang="en-US" noProof="1"/>
              <a:t>”为主要内容的社会主  </a:t>
            </a:r>
            <a:endParaRPr lang="en-US" altLang="zh-CN" noProof="1"/>
          </a:p>
          <a:p>
            <a:pPr marL="0" indent="0">
              <a:lnSpc>
                <a:spcPct val="80000"/>
              </a:lnSpc>
              <a:buNone/>
            </a:pPr>
            <a:r>
              <a:rPr lang="en-US" altLang="zh-CN" noProof="1"/>
              <a:t>       </a:t>
            </a:r>
            <a:r>
              <a:rPr lang="zh-CN" altLang="en-US" noProof="1"/>
              <a:t>义荣辱观。</a:t>
            </a:r>
          </a:p>
          <a:p>
            <a:endParaRPr lang="zh-CN" altLang="en-US" dirty="0"/>
          </a:p>
        </p:txBody>
      </p:sp>
    </p:spTree>
    <p:extLst>
      <p:ext uri="{BB962C8B-B14F-4D97-AF65-F5344CB8AC3E}">
        <p14:creationId xmlns:p14="http://schemas.microsoft.com/office/powerpoint/2010/main" val="32123694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内容占位符 3">
            <a:extLst>
              <a:ext uri="{FF2B5EF4-FFF2-40B4-BE49-F238E27FC236}">
                <a16:creationId xmlns:a16="http://schemas.microsoft.com/office/drawing/2014/main" id="{034B4398-51DB-466B-9D4D-EFEDC62287AA}"/>
              </a:ext>
            </a:extLst>
          </p:cNvPr>
          <p:cNvPicPr>
            <a:picLocks noGrp="1" noChangeAspect="1"/>
          </p:cNvPicPr>
          <p:nvPr>
            <p:ph idx="1"/>
          </p:nvPr>
        </p:nvPicPr>
        <p:blipFill>
          <a:blip r:embed="rId7"/>
          <a:stretch>
            <a:fillRect/>
          </a:stretch>
        </p:blipFill>
        <p:spPr>
          <a:xfrm>
            <a:off x="482600" y="1052737"/>
            <a:ext cx="8178799" cy="4896544"/>
          </a:xfrm>
          <a:prstGeom prst="rect">
            <a:avLst/>
          </a:prstGeom>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556856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82EED0-1584-4DC6-8F05-80D001C3D62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097001B-5322-4FFF-8EBC-7AB6D8D1834E}"/>
              </a:ext>
            </a:extLst>
          </p:cNvPr>
          <p:cNvSpPr>
            <a:spLocks noGrp="1"/>
          </p:cNvSpPr>
          <p:nvPr>
            <p:ph idx="1"/>
          </p:nvPr>
        </p:nvSpPr>
        <p:spPr/>
        <p:txBody>
          <a:bodyPr/>
          <a:lstStyle/>
          <a:p>
            <a:r>
              <a:rPr lang="en-US" altLang="zh-CN" sz="2200" b="1" dirty="0"/>
              <a:t>2014</a:t>
            </a:r>
            <a:r>
              <a:rPr lang="zh-CN" altLang="zh-CN" sz="2200" b="1" dirty="0"/>
              <a:t>年</a:t>
            </a:r>
            <a:r>
              <a:rPr lang="en-US" altLang="zh-CN" sz="2200" b="1" dirty="0"/>
              <a:t>2</a:t>
            </a:r>
            <a:r>
              <a:rPr lang="zh-CN" altLang="zh-CN" sz="2200" b="1" dirty="0"/>
              <a:t>月</a:t>
            </a:r>
            <a:r>
              <a:rPr lang="en-US" altLang="zh-CN" sz="2200" b="1" dirty="0"/>
              <a:t>17</a:t>
            </a:r>
            <a:r>
              <a:rPr lang="zh-CN" altLang="zh-CN" sz="2200" b="1" dirty="0"/>
              <a:t>日</a:t>
            </a:r>
            <a:r>
              <a:rPr lang="en-US" altLang="zh-CN" sz="2200" b="1" dirty="0"/>
              <a:t>,</a:t>
            </a:r>
            <a:r>
              <a:rPr lang="zh-CN" altLang="zh-CN" sz="2200" b="1" dirty="0"/>
              <a:t>习近平在省部级主要领导干部学习贯彻十八届三中全会精神全面深化改革专题研讨班开班式上发表重要讲话强调：</a:t>
            </a:r>
            <a:endParaRPr lang="en-US" altLang="zh-CN" sz="2200" b="1" dirty="0"/>
          </a:p>
          <a:p>
            <a:endParaRPr lang="zh-CN" altLang="zh-CN" sz="2200" dirty="0"/>
          </a:p>
          <a:p>
            <a:pPr>
              <a:buFontTx/>
              <a:buNone/>
            </a:pPr>
            <a:r>
              <a:rPr lang="en-US" altLang="zh-CN" sz="2200" dirty="0"/>
              <a:t>  “</a:t>
            </a:r>
            <a:r>
              <a:rPr lang="zh-CN" altLang="zh-CN" sz="2200" dirty="0"/>
              <a:t>推进国家治理体系和治理能力现代化，要大力培育和弘扬社会主义核心价值体系和核心价值观，</a:t>
            </a:r>
            <a:r>
              <a:rPr lang="zh-CN" altLang="zh-CN" sz="2200" dirty="0">
                <a:solidFill>
                  <a:srgbClr val="FF0000"/>
                </a:solidFill>
              </a:rPr>
              <a:t>加快构建</a:t>
            </a:r>
            <a:r>
              <a:rPr lang="zh-CN" altLang="zh-CN" sz="2200" dirty="0"/>
              <a:t>充分反映</a:t>
            </a:r>
            <a:r>
              <a:rPr lang="zh-CN" altLang="zh-CN" sz="2200" dirty="0">
                <a:solidFill>
                  <a:srgbClr val="FFFF00"/>
                </a:solidFill>
              </a:rPr>
              <a:t>中国特色、民族特性、时代特征</a:t>
            </a:r>
            <a:r>
              <a:rPr lang="zh-CN" altLang="zh-CN" sz="2200" dirty="0"/>
              <a:t>的价值体系。</a:t>
            </a:r>
            <a:r>
              <a:rPr lang="en-US" altLang="zh-CN" sz="2200" dirty="0"/>
              <a:t>”</a:t>
            </a:r>
            <a:endParaRPr lang="zh-CN" altLang="en-US" sz="2200" dirty="0"/>
          </a:p>
          <a:p>
            <a:endParaRPr lang="zh-CN" altLang="en-US" dirty="0"/>
          </a:p>
        </p:txBody>
      </p:sp>
    </p:spTree>
    <p:extLst>
      <p:ext uri="{BB962C8B-B14F-4D97-AF65-F5344CB8AC3E}">
        <p14:creationId xmlns:p14="http://schemas.microsoft.com/office/powerpoint/2010/main" val="28813783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B508E-C3A5-427F-B685-DA850939A70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58B3A15-260E-42B9-AC7A-7CAB00D5D29F}"/>
              </a:ext>
            </a:extLst>
          </p:cNvPr>
          <p:cNvSpPr>
            <a:spLocks noGrp="1"/>
          </p:cNvSpPr>
          <p:nvPr>
            <p:ph idx="1"/>
          </p:nvPr>
        </p:nvSpPr>
        <p:spPr/>
        <p:txBody>
          <a:bodyPr/>
          <a:lstStyle/>
          <a:p>
            <a:r>
              <a:rPr lang="en-US" altLang="zh-CN" dirty="0"/>
              <a:t>2014</a:t>
            </a:r>
            <a:r>
              <a:rPr lang="zh-CN" altLang="en-US" dirty="0"/>
              <a:t>年</a:t>
            </a:r>
            <a:r>
              <a:rPr lang="en-US" altLang="zh-CN" dirty="0"/>
              <a:t>5</a:t>
            </a:r>
            <a:r>
              <a:rPr lang="zh-CN" altLang="en-US" dirty="0"/>
              <a:t>月</a:t>
            </a:r>
            <a:r>
              <a:rPr lang="en-US" altLang="zh-CN" dirty="0"/>
              <a:t>4</a:t>
            </a:r>
            <a:r>
              <a:rPr lang="zh-CN" altLang="en-US" dirty="0"/>
              <a:t>日，习近平视察北京大学发表重要讲话：</a:t>
            </a:r>
            <a:endParaRPr lang="en-US" altLang="zh-CN" dirty="0"/>
          </a:p>
          <a:p>
            <a:r>
              <a:rPr lang="en-US" altLang="zh-CN" dirty="0"/>
              <a:t>     </a:t>
            </a:r>
            <a:r>
              <a:rPr lang="zh-CN" altLang="zh-CN" dirty="0"/>
              <a:t>广大青年要从现在做起，从自己做起，</a:t>
            </a:r>
            <a:r>
              <a:rPr lang="zh-CN" altLang="zh-CN" dirty="0">
                <a:solidFill>
                  <a:srgbClr val="FFFF00"/>
                </a:solidFill>
              </a:rPr>
              <a:t>勤学、修德、明辨、笃实，</a:t>
            </a:r>
            <a:r>
              <a:rPr lang="zh-CN" altLang="zh-CN" dirty="0"/>
              <a:t>使社会主义核心价值观成为自己的基本遵循，并身体力行大力将其推广到全社会去，努力在实现中国梦的伟大实践中创造自己的精彩人生</a:t>
            </a:r>
            <a:endParaRPr lang="zh-CN" altLang="en-US" dirty="0"/>
          </a:p>
          <a:p>
            <a:endParaRPr lang="zh-CN" altLang="en-US" dirty="0"/>
          </a:p>
        </p:txBody>
      </p:sp>
    </p:spTree>
    <p:extLst>
      <p:ext uri="{BB962C8B-B14F-4D97-AF65-F5344CB8AC3E}">
        <p14:creationId xmlns:p14="http://schemas.microsoft.com/office/powerpoint/2010/main" val="1751069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DB276-9757-4737-BF36-8DDDE417B19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DACE003-D3EF-4AB3-9ACA-ED2B6DFAA8C6}"/>
              </a:ext>
            </a:extLst>
          </p:cNvPr>
          <p:cNvSpPr>
            <a:spLocks noGrp="1"/>
          </p:cNvSpPr>
          <p:nvPr>
            <p:ph idx="1"/>
          </p:nvPr>
        </p:nvSpPr>
        <p:spPr/>
        <p:txBody>
          <a:bodyPr/>
          <a:lstStyle/>
          <a:p>
            <a:r>
              <a:rPr lang="en-US" altLang="zh-CN" dirty="0"/>
              <a:t>2014</a:t>
            </a:r>
            <a:r>
              <a:rPr lang="zh-CN" altLang="en-US" dirty="0"/>
              <a:t>年“六一”儿童节期间习近平视察海淀民族小学讲话：</a:t>
            </a:r>
            <a:endParaRPr lang="en-US" altLang="zh-CN" dirty="0"/>
          </a:p>
          <a:p>
            <a:r>
              <a:rPr lang="en-US" altLang="zh-CN" dirty="0"/>
              <a:t>     </a:t>
            </a:r>
            <a:r>
              <a:rPr lang="zh-CN" altLang="zh-CN" dirty="0"/>
              <a:t>习近平强调，少年儿童培育和践行社会主义核心价值观，要适应自身年龄和特点，做到</a:t>
            </a:r>
            <a:r>
              <a:rPr lang="zh-CN" altLang="zh-CN" dirty="0">
                <a:solidFill>
                  <a:srgbClr val="FFFF00"/>
                </a:solidFill>
              </a:rPr>
              <a:t>记住要求、心有榜样、从小做起、接受帮助。</a:t>
            </a:r>
            <a:endParaRPr lang="zh-CN" altLang="en-US" dirty="0"/>
          </a:p>
          <a:p>
            <a:endParaRPr lang="zh-CN" altLang="en-US" dirty="0"/>
          </a:p>
        </p:txBody>
      </p:sp>
    </p:spTree>
    <p:extLst>
      <p:ext uri="{BB962C8B-B14F-4D97-AF65-F5344CB8AC3E}">
        <p14:creationId xmlns:p14="http://schemas.microsoft.com/office/powerpoint/2010/main" val="33309318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F226-0F69-4F1F-A38B-DE81DFB184D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D247700-5255-48D5-9170-0D9B67615926}"/>
              </a:ext>
            </a:extLst>
          </p:cNvPr>
          <p:cNvSpPr>
            <a:spLocks noGrp="1"/>
          </p:cNvSpPr>
          <p:nvPr>
            <p:ph idx="1"/>
          </p:nvPr>
        </p:nvSpPr>
        <p:spPr/>
        <p:txBody>
          <a:bodyPr/>
          <a:lstStyle/>
          <a:p>
            <a:r>
              <a:rPr lang="zh-CN" altLang="en-US" dirty="0"/>
              <a:t>十八大报告：</a:t>
            </a:r>
            <a:endParaRPr lang="en-US" altLang="zh-CN" dirty="0"/>
          </a:p>
          <a:p>
            <a:r>
              <a:rPr lang="en-US" altLang="zh-CN" dirty="0"/>
              <a:t>“</a:t>
            </a:r>
            <a:r>
              <a:rPr lang="zh-CN" altLang="en-US" dirty="0"/>
              <a:t>倡导富强、民主、文明、和谐，</a:t>
            </a:r>
            <a:endParaRPr lang="en-US" altLang="zh-CN" dirty="0"/>
          </a:p>
          <a:p>
            <a:r>
              <a:rPr lang="en-US" altLang="zh-CN" dirty="0"/>
              <a:t> </a:t>
            </a:r>
            <a:r>
              <a:rPr lang="zh-CN" altLang="en-US" dirty="0"/>
              <a:t>倡导自由、平等、公正、法治，</a:t>
            </a:r>
            <a:endParaRPr lang="en-US" altLang="zh-CN" dirty="0"/>
          </a:p>
          <a:p>
            <a:r>
              <a:rPr lang="en-US" altLang="zh-CN" dirty="0"/>
              <a:t> </a:t>
            </a:r>
            <a:r>
              <a:rPr lang="zh-CN" altLang="en-US" dirty="0"/>
              <a:t>倡导爱国、敬业、诚信、友善，</a:t>
            </a:r>
            <a:endParaRPr lang="en-US" altLang="zh-CN" dirty="0"/>
          </a:p>
          <a:p>
            <a:pPr>
              <a:buNone/>
            </a:pPr>
            <a:r>
              <a:rPr lang="en-US" altLang="zh-CN" dirty="0"/>
              <a:t>   </a:t>
            </a:r>
            <a:r>
              <a:rPr lang="zh-CN" altLang="en-US" dirty="0"/>
              <a:t>积极培育</a:t>
            </a:r>
            <a:r>
              <a:rPr lang="zh-CN" altLang="en-US" dirty="0">
                <a:solidFill>
                  <a:srgbClr val="FFFF00"/>
                </a:solidFill>
              </a:rPr>
              <a:t>和践行</a:t>
            </a:r>
            <a:r>
              <a:rPr lang="zh-CN" altLang="en-US" dirty="0"/>
              <a:t>社会主义核心价值观。”</a:t>
            </a:r>
            <a:endParaRPr lang="en-US" altLang="zh-CN" dirty="0"/>
          </a:p>
          <a:p>
            <a:endParaRPr lang="zh-CN" altLang="en-US" dirty="0"/>
          </a:p>
        </p:txBody>
      </p:sp>
    </p:spTree>
    <p:extLst>
      <p:ext uri="{BB962C8B-B14F-4D97-AF65-F5344CB8AC3E}">
        <p14:creationId xmlns:p14="http://schemas.microsoft.com/office/powerpoint/2010/main" val="2693870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4169B-7B21-4AF2-ADDC-3C49311CE22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7280432-811D-4636-B520-1AEF29C496C8}"/>
              </a:ext>
            </a:extLst>
          </p:cNvPr>
          <p:cNvSpPr>
            <a:spLocks noGrp="1"/>
          </p:cNvSpPr>
          <p:nvPr>
            <p:ph idx="1"/>
          </p:nvPr>
        </p:nvSpPr>
        <p:spPr/>
        <p:txBody>
          <a:bodyPr/>
          <a:lstStyle/>
          <a:p>
            <a:r>
              <a:rPr lang="zh-CN" altLang="en-US" b="1" dirty="0"/>
              <a:t>北京精神：</a:t>
            </a:r>
          </a:p>
          <a:p>
            <a:r>
              <a:rPr lang="zh-CN" altLang="en-US" b="1" dirty="0">
                <a:solidFill>
                  <a:schemeClr val="hlink"/>
                </a:solidFill>
              </a:rPr>
              <a:t>        爱国、创新、</a:t>
            </a:r>
          </a:p>
          <a:p>
            <a:r>
              <a:rPr lang="zh-CN" altLang="en-US" b="1" dirty="0">
                <a:solidFill>
                  <a:schemeClr val="hlink"/>
                </a:solidFill>
              </a:rPr>
              <a:t>        包容、厚德</a:t>
            </a:r>
          </a:p>
          <a:p>
            <a:endParaRPr lang="zh-CN" altLang="en-US" dirty="0"/>
          </a:p>
        </p:txBody>
      </p:sp>
    </p:spTree>
    <p:extLst>
      <p:ext uri="{BB962C8B-B14F-4D97-AF65-F5344CB8AC3E}">
        <p14:creationId xmlns:p14="http://schemas.microsoft.com/office/powerpoint/2010/main" val="1211127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CB165-0458-4F57-BF14-20790B6920A5}"/>
              </a:ext>
            </a:extLst>
          </p:cNvPr>
          <p:cNvSpPr>
            <a:spLocks noGrp="1"/>
          </p:cNvSpPr>
          <p:nvPr>
            <p:ph type="title"/>
          </p:nvPr>
        </p:nvSpPr>
        <p:spPr/>
        <p:txBody>
          <a:bodyPr/>
          <a:lstStyle/>
          <a:p>
            <a:endParaRPr lang="zh-CN" altLang="en-US"/>
          </a:p>
        </p:txBody>
      </p:sp>
      <p:pic>
        <p:nvPicPr>
          <p:cNvPr id="4" name="美国文化-两位候选人">
            <a:hlinkClick r:id="" action="ppaction://media"/>
            <a:extLst>
              <a:ext uri="{FF2B5EF4-FFF2-40B4-BE49-F238E27FC236}">
                <a16:creationId xmlns:a16="http://schemas.microsoft.com/office/drawing/2014/main" id="{7477494E-08ED-4D62-B9CD-B07233180D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03648" y="787472"/>
            <a:ext cx="5924698" cy="5283056"/>
          </a:xfrm>
        </p:spPr>
      </p:pic>
    </p:spTree>
    <p:extLst>
      <p:ext uri="{BB962C8B-B14F-4D97-AF65-F5344CB8AC3E}">
        <p14:creationId xmlns:p14="http://schemas.microsoft.com/office/powerpoint/2010/main" val="277593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4245A-B0F7-554B-9BFF-34AAF75D06B0}"/>
              </a:ext>
            </a:extLst>
          </p:cNvPr>
          <p:cNvSpPr>
            <a:spLocks noGrp="1"/>
          </p:cNvSpPr>
          <p:nvPr>
            <p:ph type="title"/>
          </p:nvPr>
        </p:nvSpPr>
        <p:spPr/>
        <p:txBody>
          <a:bodyPr/>
          <a:lstStyle/>
          <a:p>
            <a:r>
              <a:rPr kumimoji="1" lang="en-US" altLang="zh-CN" dirty="0"/>
              <a:t>2.</a:t>
            </a:r>
            <a:r>
              <a:rPr kumimoji="1" lang="zh-CN" altLang="en-US" dirty="0"/>
              <a:t>引导、养成、保障</a:t>
            </a:r>
          </a:p>
        </p:txBody>
      </p:sp>
      <p:sp>
        <p:nvSpPr>
          <p:cNvPr id="3" name="内容占位符 2">
            <a:extLst>
              <a:ext uri="{FF2B5EF4-FFF2-40B4-BE49-F238E27FC236}">
                <a16:creationId xmlns:a16="http://schemas.microsoft.com/office/drawing/2014/main" id="{7B1C729D-9009-2649-BE44-92043229A18E}"/>
              </a:ext>
            </a:extLst>
          </p:cNvPr>
          <p:cNvSpPr>
            <a:spLocks noGrp="1"/>
          </p:cNvSpPr>
          <p:nvPr>
            <p:ph idx="1"/>
          </p:nvPr>
        </p:nvSpPr>
        <p:spPr>
          <a:xfrm>
            <a:off x="495978" y="1593477"/>
            <a:ext cx="7792853" cy="4195481"/>
          </a:xfrm>
        </p:spPr>
        <p:txBody>
          <a:bodyPr/>
          <a:lstStyle/>
          <a:p>
            <a:r>
              <a:rPr kumimoji="1" lang="zh-CN" altLang="en-US" dirty="0"/>
              <a:t>教育引导：榜样的作用、学校的作用、家庭的作用、产品的作用</a:t>
            </a:r>
            <a:endParaRPr kumimoji="1" lang="en-US" altLang="zh-CN" dirty="0"/>
          </a:p>
          <a:p>
            <a:r>
              <a:rPr kumimoji="1" lang="zh-CN" altLang="en-US" dirty="0"/>
              <a:t>实践养成：与日常生活联系</a:t>
            </a:r>
            <a:endParaRPr kumimoji="1" lang="en-US" altLang="zh-CN" dirty="0"/>
          </a:p>
          <a:p>
            <a:r>
              <a:rPr kumimoji="1" lang="zh-CN" altLang="en-US" dirty="0"/>
              <a:t>制度保障：靠制度规范人们的行为</a:t>
            </a:r>
            <a:endParaRPr kumimoji="1" lang="en-US" altLang="zh-CN" dirty="0"/>
          </a:p>
          <a:p>
            <a:r>
              <a:rPr kumimoji="1" lang="zh-CN" altLang="en-US" dirty="0"/>
              <a:t>凝聚共识：从宏观上、大的方面统一认识</a:t>
            </a:r>
          </a:p>
        </p:txBody>
      </p:sp>
    </p:spTree>
    <p:extLst>
      <p:ext uri="{BB962C8B-B14F-4D97-AF65-F5344CB8AC3E}">
        <p14:creationId xmlns:p14="http://schemas.microsoft.com/office/powerpoint/2010/main" val="10951597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CD60A-8F8F-F84F-87BD-74C20B60D252}"/>
              </a:ext>
            </a:extLst>
          </p:cNvPr>
          <p:cNvSpPr>
            <a:spLocks noGrp="1"/>
          </p:cNvSpPr>
          <p:nvPr>
            <p:ph type="title"/>
          </p:nvPr>
        </p:nvSpPr>
        <p:spPr/>
        <p:txBody>
          <a:bodyPr/>
          <a:lstStyle/>
          <a:p>
            <a:r>
              <a:rPr kumimoji="1" lang="en-US" altLang="zh-CN" dirty="0"/>
              <a:t>3.</a:t>
            </a:r>
            <a:r>
              <a:rPr kumimoji="1" lang="zh-CN" altLang="en-US" dirty="0"/>
              <a:t>加强思想道德建设</a:t>
            </a:r>
          </a:p>
        </p:txBody>
      </p:sp>
      <p:sp>
        <p:nvSpPr>
          <p:cNvPr id="3" name="内容占位符 2">
            <a:extLst>
              <a:ext uri="{FF2B5EF4-FFF2-40B4-BE49-F238E27FC236}">
                <a16:creationId xmlns:a16="http://schemas.microsoft.com/office/drawing/2014/main" id="{C90398CB-ED4E-6542-86E8-5E8256C7192B}"/>
              </a:ext>
            </a:extLst>
          </p:cNvPr>
          <p:cNvSpPr>
            <a:spLocks noGrp="1"/>
          </p:cNvSpPr>
          <p:nvPr>
            <p:ph idx="1"/>
          </p:nvPr>
        </p:nvSpPr>
        <p:spPr>
          <a:xfrm>
            <a:off x="495978" y="1593477"/>
            <a:ext cx="8180478" cy="4195481"/>
          </a:xfrm>
        </p:spPr>
        <p:txBody>
          <a:bodyPr/>
          <a:lstStyle/>
          <a:p>
            <a:r>
              <a:rPr kumimoji="1" lang="zh-CN" altLang="en-US" dirty="0"/>
              <a:t>思想：主要指理想信念、思想问题、价值观、意识形态等</a:t>
            </a:r>
            <a:endParaRPr kumimoji="1" lang="en-US" altLang="zh-CN" dirty="0"/>
          </a:p>
          <a:p>
            <a:r>
              <a:rPr kumimoji="1" lang="zh-CN" altLang="en-US" dirty="0"/>
              <a:t>道德是什么？</a:t>
            </a:r>
            <a:endParaRPr kumimoji="1" lang="en-US" altLang="zh-CN" dirty="0"/>
          </a:p>
          <a:p>
            <a:r>
              <a:rPr kumimoji="1" lang="zh-CN" altLang="en-US" dirty="0"/>
              <a:t>有一种解释：道德是一个人能够分辨应该干什么和不应该干什么的一类知识。</a:t>
            </a:r>
            <a:endParaRPr kumimoji="1" lang="en-US" altLang="zh-CN" dirty="0"/>
          </a:p>
          <a:p>
            <a:r>
              <a:rPr kumimoji="1" lang="zh-CN" altLang="en-US" dirty="0"/>
              <a:t>应该干的：义不容辞、勇往直前</a:t>
            </a:r>
            <a:endParaRPr kumimoji="1" lang="en-US" altLang="zh-CN" dirty="0"/>
          </a:p>
          <a:p>
            <a:r>
              <a:rPr kumimoji="1" lang="zh-CN" altLang="en-US" dirty="0"/>
              <a:t>不应该干的：决不越雷池一步</a:t>
            </a:r>
          </a:p>
        </p:txBody>
      </p:sp>
    </p:spTree>
    <p:extLst>
      <p:ext uri="{BB962C8B-B14F-4D97-AF65-F5344CB8AC3E}">
        <p14:creationId xmlns:p14="http://schemas.microsoft.com/office/powerpoint/2010/main" val="11052138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F9FF9-1209-B944-B5D0-C533F28D2C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A0F9E4-3A95-C948-8583-A610665651C6}"/>
              </a:ext>
            </a:extLst>
          </p:cNvPr>
          <p:cNvSpPr>
            <a:spLocks noGrp="1"/>
          </p:cNvSpPr>
          <p:nvPr>
            <p:ph idx="1"/>
          </p:nvPr>
        </p:nvSpPr>
        <p:spPr>
          <a:xfrm>
            <a:off x="495978" y="1593477"/>
            <a:ext cx="7781584" cy="4195481"/>
          </a:xfrm>
        </p:spPr>
        <p:txBody>
          <a:bodyPr/>
          <a:lstStyle/>
          <a:p>
            <a:r>
              <a:rPr kumimoji="1" lang="zh-CN" altLang="en-US" dirty="0"/>
              <a:t>树立中国特色社会主义、共产主义、中华民族伟大复兴的共同理想，并脚踏实地投身到学习、科研、工作的攻坚克难上</a:t>
            </a:r>
            <a:endParaRPr kumimoji="1" lang="en-US" altLang="zh-CN" dirty="0"/>
          </a:p>
          <a:p>
            <a:r>
              <a:rPr kumimoji="1" lang="zh-CN" altLang="en-US" dirty="0"/>
              <a:t>慢慢养成私人空间的“私德”、公共空间的“公德”、工作岗位的“职业道德”、未来可能的“师德”，做一个文明、高尚、亲和的人</a:t>
            </a:r>
            <a:endParaRPr kumimoji="1" lang="en-US" altLang="zh-CN" dirty="0"/>
          </a:p>
          <a:p>
            <a:r>
              <a:rPr kumimoji="1" lang="zh-CN" altLang="en-US" dirty="0"/>
              <a:t>树立正确的“三观”（世界、人生、价值），面对学业、情感、职业选择的时候，坐标、格局、舞台要大一点</a:t>
            </a:r>
            <a:endParaRPr kumimoji="1" lang="en-US" altLang="zh-CN" dirty="0"/>
          </a:p>
          <a:p>
            <a:r>
              <a:rPr kumimoji="1" lang="zh-CN" altLang="en-US" dirty="0"/>
              <a:t>如果有什么问题需要沟通</a:t>
            </a:r>
            <a:r>
              <a:rPr kumimoji="1" lang="en-US" altLang="zh-CN" dirty="0"/>
              <a:t>huangyao728@163.com</a:t>
            </a:r>
            <a:endParaRPr kumimoji="1" lang="zh-CN" altLang="en-US" dirty="0"/>
          </a:p>
        </p:txBody>
      </p:sp>
    </p:spTree>
    <p:extLst>
      <p:ext uri="{BB962C8B-B14F-4D97-AF65-F5344CB8AC3E}">
        <p14:creationId xmlns:p14="http://schemas.microsoft.com/office/powerpoint/2010/main" val="1702603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18A7F-C24B-9644-A25B-6B90DF6A44E3}"/>
              </a:ext>
            </a:extLst>
          </p:cNvPr>
          <p:cNvSpPr>
            <a:spLocks noGrp="1"/>
          </p:cNvSpPr>
          <p:nvPr>
            <p:ph type="title"/>
          </p:nvPr>
        </p:nvSpPr>
        <p:spPr/>
        <p:txBody>
          <a:bodyPr/>
          <a:lstStyle/>
          <a:p>
            <a:r>
              <a:rPr kumimoji="1" lang="zh-CN" altLang="en-US" dirty="0"/>
              <a:t>文化自觉</a:t>
            </a:r>
          </a:p>
        </p:txBody>
      </p:sp>
      <p:sp>
        <p:nvSpPr>
          <p:cNvPr id="3" name="内容占位符 2">
            <a:extLst>
              <a:ext uri="{FF2B5EF4-FFF2-40B4-BE49-F238E27FC236}">
                <a16:creationId xmlns:a16="http://schemas.microsoft.com/office/drawing/2014/main" id="{AD59576D-6022-EC47-B4C7-2567E9D7FCA3}"/>
              </a:ext>
            </a:extLst>
          </p:cNvPr>
          <p:cNvSpPr>
            <a:spLocks noGrp="1"/>
          </p:cNvSpPr>
          <p:nvPr>
            <p:ph idx="1"/>
          </p:nvPr>
        </p:nvSpPr>
        <p:spPr>
          <a:xfrm>
            <a:off x="495978" y="1593477"/>
            <a:ext cx="7964454" cy="4571827"/>
          </a:xfrm>
        </p:spPr>
        <p:txBody>
          <a:bodyPr>
            <a:normAutofit/>
          </a:bodyPr>
          <a:lstStyle/>
          <a:p>
            <a:r>
              <a:rPr kumimoji="1" lang="zh-CN" altLang="en-US" dirty="0"/>
              <a:t>中国著名社会学家费孝通先生的观点：它指生活在一定文化历史圈子的人对其文化有自知之明，并对其发展历程和未来有充分的认识，是对文化的自我觉醒、自我反省、自我创建。</a:t>
            </a:r>
            <a:endParaRPr kumimoji="1" lang="en-US" altLang="zh-CN" dirty="0"/>
          </a:p>
          <a:p>
            <a:r>
              <a:rPr kumimoji="1" lang="zh-CN" altLang="en-US" dirty="0"/>
              <a:t>大家可以思考自己的家乡、家庭、寝室、亲朋等等，有什么细微的文化和差异？</a:t>
            </a:r>
            <a:endParaRPr kumimoji="1" lang="en-US" altLang="zh-CN" dirty="0"/>
          </a:p>
        </p:txBody>
      </p:sp>
    </p:spTree>
    <p:extLst>
      <p:ext uri="{BB962C8B-B14F-4D97-AF65-F5344CB8AC3E}">
        <p14:creationId xmlns:p14="http://schemas.microsoft.com/office/powerpoint/2010/main" val="6395347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9A0EF-6A9D-9941-8A3B-1332EDF9CBD1}"/>
              </a:ext>
            </a:extLst>
          </p:cNvPr>
          <p:cNvSpPr>
            <a:spLocks noGrp="1"/>
          </p:cNvSpPr>
          <p:nvPr>
            <p:ph type="title"/>
          </p:nvPr>
        </p:nvSpPr>
        <p:spPr/>
        <p:txBody>
          <a:bodyPr/>
          <a:lstStyle/>
          <a:p>
            <a:r>
              <a:rPr kumimoji="1" lang="zh-CN" altLang="en-US" dirty="0"/>
              <a:t>抵制消极文化</a:t>
            </a:r>
          </a:p>
        </p:txBody>
      </p:sp>
      <p:sp>
        <p:nvSpPr>
          <p:cNvPr id="3" name="内容占位符 2">
            <a:extLst>
              <a:ext uri="{FF2B5EF4-FFF2-40B4-BE49-F238E27FC236}">
                <a16:creationId xmlns:a16="http://schemas.microsoft.com/office/drawing/2014/main" id="{77648D64-2A05-DD47-A11A-53BC73C80986}"/>
              </a:ext>
            </a:extLst>
          </p:cNvPr>
          <p:cNvSpPr>
            <a:spLocks noGrp="1"/>
          </p:cNvSpPr>
          <p:nvPr>
            <p:ph idx="1"/>
          </p:nvPr>
        </p:nvSpPr>
        <p:spPr>
          <a:xfrm>
            <a:off x="495978" y="1593477"/>
            <a:ext cx="7964454" cy="4195481"/>
          </a:xfrm>
        </p:spPr>
        <p:txBody>
          <a:bodyPr/>
          <a:lstStyle/>
          <a:p>
            <a:r>
              <a:rPr kumimoji="1" lang="zh-CN" altLang="en-US" dirty="0"/>
              <a:t>树立积极价值观，吸收优秀文化，抵制消极不良文化</a:t>
            </a:r>
            <a:endParaRPr kumimoji="1" lang="en-US" altLang="zh-CN" dirty="0"/>
          </a:p>
          <a:p>
            <a:r>
              <a:rPr kumimoji="1" lang="zh-CN" altLang="en-US" dirty="0"/>
              <a:t>消极不良文化有哪些？</a:t>
            </a:r>
            <a:endParaRPr kumimoji="1" lang="en-US" altLang="zh-CN" dirty="0"/>
          </a:p>
          <a:p>
            <a:r>
              <a:rPr kumimoji="1" lang="zh-CN" altLang="en-US" dirty="0"/>
              <a:t>官本位、拜金、享乐、迷信、暴力、色情、瞧不起别人、鄙视链、优越感过度、不劳而获、等级观念、个人主义、官僚主义、无政府主义、小团体、极端主义、坑蒙拐骗、占便宜没够吃亏难受、不择手段</a:t>
            </a:r>
            <a:endParaRPr kumimoji="1" lang="en-US" altLang="zh-CN" dirty="0"/>
          </a:p>
          <a:p>
            <a:r>
              <a:rPr kumimoji="1" lang="zh-CN" altLang="en-US" dirty="0"/>
              <a:t>远离宅、丧、颓等不良文化</a:t>
            </a:r>
            <a:endParaRPr kumimoji="1" lang="en-US" altLang="zh-CN" dirty="0"/>
          </a:p>
          <a:p>
            <a:endParaRPr kumimoji="1" lang="en-US" altLang="zh-CN" dirty="0"/>
          </a:p>
          <a:p>
            <a:r>
              <a:rPr kumimoji="1" lang="zh-CN" altLang="en-US" dirty="0"/>
              <a:t>同时，害人之心不可有，防人之心不可无！</a:t>
            </a:r>
          </a:p>
        </p:txBody>
      </p:sp>
    </p:spTree>
    <p:extLst>
      <p:ext uri="{BB962C8B-B14F-4D97-AF65-F5344CB8AC3E}">
        <p14:creationId xmlns:p14="http://schemas.microsoft.com/office/powerpoint/2010/main" val="34294516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7504E-0993-D947-B4E0-CE83EEC0DBC7}"/>
              </a:ext>
            </a:extLst>
          </p:cNvPr>
          <p:cNvSpPr>
            <a:spLocks noGrp="1"/>
          </p:cNvSpPr>
          <p:nvPr>
            <p:ph type="title"/>
          </p:nvPr>
        </p:nvSpPr>
        <p:spPr/>
        <p:txBody>
          <a:bodyPr/>
          <a:lstStyle/>
          <a:p>
            <a:r>
              <a:rPr kumimoji="1" lang="zh-CN" altLang="en-US" dirty="0"/>
              <a:t>正能量</a:t>
            </a:r>
          </a:p>
        </p:txBody>
      </p:sp>
      <p:sp>
        <p:nvSpPr>
          <p:cNvPr id="3" name="内容占位符 2">
            <a:extLst>
              <a:ext uri="{FF2B5EF4-FFF2-40B4-BE49-F238E27FC236}">
                <a16:creationId xmlns:a16="http://schemas.microsoft.com/office/drawing/2014/main" id="{84E7FC08-AC9A-9F40-95F7-F99830629F37}"/>
              </a:ext>
            </a:extLst>
          </p:cNvPr>
          <p:cNvSpPr>
            <a:spLocks noGrp="1"/>
          </p:cNvSpPr>
          <p:nvPr>
            <p:ph idx="1"/>
          </p:nvPr>
        </p:nvSpPr>
        <p:spPr>
          <a:xfrm>
            <a:off x="495978" y="1593477"/>
            <a:ext cx="7460398" cy="4195481"/>
          </a:xfrm>
        </p:spPr>
        <p:txBody>
          <a:bodyPr/>
          <a:lstStyle/>
          <a:p>
            <a:r>
              <a:rPr kumimoji="1" lang="zh-CN" altLang="en-US" dirty="0"/>
              <a:t>一种健康乐观、积极向上的动力和情感，所有积极的、健康的、催人奋进的、给人力量的、充满希望的人和事所具有的。</a:t>
            </a:r>
            <a:endParaRPr kumimoji="1" lang="en-US" altLang="zh-CN" dirty="0"/>
          </a:p>
          <a:p>
            <a:r>
              <a:rPr kumimoji="1" lang="zh-CN" altLang="en-US" dirty="0"/>
              <a:t>具有正能量的人看待世界、问题和困难都是积极的</a:t>
            </a:r>
            <a:endParaRPr kumimoji="1" lang="en-US" altLang="zh-CN" dirty="0"/>
          </a:p>
          <a:p>
            <a:r>
              <a:rPr kumimoji="1" lang="zh-CN" altLang="en-US" dirty="0"/>
              <a:t>每天晒晒太阳、跑跑步</a:t>
            </a:r>
            <a:endParaRPr kumimoji="1" lang="en-US" altLang="zh-CN" dirty="0"/>
          </a:p>
          <a:p>
            <a:r>
              <a:rPr kumimoji="1" lang="zh-CN" altLang="en-US" dirty="0"/>
              <a:t>充满正能量，远离负能量</a:t>
            </a:r>
          </a:p>
        </p:txBody>
      </p:sp>
      <p:pic>
        <p:nvPicPr>
          <p:cNvPr id="4" name="图片 3">
            <a:extLst>
              <a:ext uri="{FF2B5EF4-FFF2-40B4-BE49-F238E27FC236}">
                <a16:creationId xmlns:a16="http://schemas.microsoft.com/office/drawing/2014/main" id="{AA943383-5442-1241-AA3C-0AE69708CCB9}"/>
              </a:ext>
            </a:extLst>
          </p:cNvPr>
          <p:cNvPicPr>
            <a:picLocks noChangeAspect="1"/>
          </p:cNvPicPr>
          <p:nvPr/>
        </p:nvPicPr>
        <p:blipFill rotWithShape="1">
          <a:blip r:embed="rId2"/>
          <a:srcRect l="11121" r="11121"/>
          <a:stretch/>
        </p:blipFill>
        <p:spPr>
          <a:xfrm>
            <a:off x="6573088" y="3691217"/>
            <a:ext cx="2148654" cy="2763225"/>
          </a:xfrm>
          <a:prstGeom prst="rect">
            <a:avLst/>
          </a:prstGeom>
        </p:spPr>
      </p:pic>
    </p:spTree>
    <p:extLst>
      <p:ext uri="{BB962C8B-B14F-4D97-AF65-F5344CB8AC3E}">
        <p14:creationId xmlns:p14="http://schemas.microsoft.com/office/powerpoint/2010/main" val="10690946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49946-2A15-5641-92C5-915F1BA0269B}"/>
              </a:ext>
            </a:extLst>
          </p:cNvPr>
          <p:cNvSpPr>
            <a:spLocks noGrp="1"/>
          </p:cNvSpPr>
          <p:nvPr>
            <p:ph type="title"/>
          </p:nvPr>
        </p:nvSpPr>
        <p:spPr>
          <a:xfrm>
            <a:off x="395536" y="332656"/>
            <a:ext cx="7471666" cy="1320098"/>
          </a:xfrm>
        </p:spPr>
        <p:txBody>
          <a:bodyPr/>
          <a:lstStyle/>
          <a:p>
            <a:r>
              <a:rPr kumimoji="1" lang="zh-CN" altLang="en-US" dirty="0"/>
              <a:t>五、推动社会主义文化繁荣兴盛</a:t>
            </a:r>
          </a:p>
        </p:txBody>
      </p:sp>
      <p:sp>
        <p:nvSpPr>
          <p:cNvPr id="3" name="内容占位符 2">
            <a:extLst>
              <a:ext uri="{FF2B5EF4-FFF2-40B4-BE49-F238E27FC236}">
                <a16:creationId xmlns:a16="http://schemas.microsoft.com/office/drawing/2014/main" id="{436B7219-5ACA-F142-A576-44BD3834ECCC}"/>
              </a:ext>
            </a:extLst>
          </p:cNvPr>
          <p:cNvSpPr>
            <a:spLocks noGrp="1"/>
          </p:cNvSpPr>
          <p:nvPr>
            <p:ph idx="1"/>
          </p:nvPr>
        </p:nvSpPr>
        <p:spPr>
          <a:xfrm>
            <a:off x="495978" y="1916832"/>
            <a:ext cx="7055379" cy="3872126"/>
          </a:xfrm>
        </p:spPr>
        <p:txBody>
          <a:bodyPr/>
          <a:lstStyle/>
          <a:p>
            <a:r>
              <a:rPr kumimoji="1" lang="zh-CN" altLang="en-US" dirty="0"/>
              <a:t>繁荣发展社会主义文艺</a:t>
            </a:r>
            <a:endParaRPr kumimoji="1" lang="en-US" altLang="zh-CN" dirty="0"/>
          </a:p>
          <a:p>
            <a:r>
              <a:rPr kumimoji="1" lang="zh-CN" altLang="en-US" dirty="0"/>
              <a:t>推动中华优秀传统文化创造性转化、创新性发展</a:t>
            </a:r>
            <a:endParaRPr kumimoji="1" lang="en-US" altLang="zh-CN" dirty="0"/>
          </a:p>
          <a:p>
            <a:r>
              <a:rPr kumimoji="1" lang="zh-CN" altLang="en-US" dirty="0"/>
              <a:t>推动文化事业与文化产业发展</a:t>
            </a:r>
            <a:endParaRPr kumimoji="1" lang="en-US" altLang="zh-CN" dirty="0"/>
          </a:p>
          <a:p>
            <a:r>
              <a:rPr kumimoji="1" lang="zh-CN" altLang="en-US" dirty="0"/>
              <a:t>讲好中国故事</a:t>
            </a:r>
          </a:p>
        </p:txBody>
      </p:sp>
    </p:spTree>
    <p:extLst>
      <p:ext uri="{BB962C8B-B14F-4D97-AF65-F5344CB8AC3E}">
        <p14:creationId xmlns:p14="http://schemas.microsoft.com/office/powerpoint/2010/main" val="21872687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D2B3B-8E42-C94B-B2ED-56A6B4421168}"/>
              </a:ext>
            </a:extLst>
          </p:cNvPr>
          <p:cNvSpPr>
            <a:spLocks noGrp="1"/>
          </p:cNvSpPr>
          <p:nvPr>
            <p:ph type="title"/>
          </p:nvPr>
        </p:nvSpPr>
        <p:spPr/>
        <p:txBody>
          <a:bodyPr/>
          <a:lstStyle/>
          <a:p>
            <a:r>
              <a:rPr kumimoji="1" lang="zh-CN" altLang="en-US" dirty="0"/>
              <a:t>文艺与文化产业</a:t>
            </a:r>
          </a:p>
        </p:txBody>
      </p:sp>
      <p:sp>
        <p:nvSpPr>
          <p:cNvPr id="3" name="内容占位符 2">
            <a:extLst>
              <a:ext uri="{FF2B5EF4-FFF2-40B4-BE49-F238E27FC236}">
                <a16:creationId xmlns:a16="http://schemas.microsoft.com/office/drawing/2014/main" id="{9C823B6F-6406-2243-A4B4-B7323792BFF3}"/>
              </a:ext>
            </a:extLst>
          </p:cNvPr>
          <p:cNvSpPr>
            <a:spLocks noGrp="1"/>
          </p:cNvSpPr>
          <p:nvPr>
            <p:ph idx="1"/>
          </p:nvPr>
        </p:nvSpPr>
        <p:spPr>
          <a:xfrm>
            <a:off x="495978" y="1593477"/>
            <a:ext cx="8180478" cy="4715843"/>
          </a:xfrm>
        </p:spPr>
        <p:txBody>
          <a:bodyPr/>
          <a:lstStyle/>
          <a:p>
            <a:r>
              <a:rPr lang="zh-CN" altLang="en-US" dirty="0"/>
              <a:t>造型艺术：包括绘画、雕塑、建筑、工艺美术、剪纸、书法、摄影</a:t>
            </a:r>
          </a:p>
          <a:p>
            <a:pPr marL="0" indent="0">
              <a:buNone/>
            </a:pPr>
            <a:r>
              <a:rPr lang="zh-CN" altLang="en-US" dirty="0"/>
              <a:t>     表演艺术：包括舞蹈、音乐、相声、曲艺、杂技、魔术</a:t>
            </a:r>
          </a:p>
          <a:p>
            <a:pPr marL="0" indent="0">
              <a:buNone/>
            </a:pPr>
            <a:r>
              <a:rPr lang="zh-CN" altLang="en-US" dirty="0"/>
              <a:t>     综合艺术：包括电影、电视、戏剧</a:t>
            </a:r>
          </a:p>
          <a:p>
            <a:pPr marL="0" indent="0">
              <a:buNone/>
            </a:pPr>
            <a:r>
              <a:rPr lang="zh-CN" altLang="en-US" dirty="0"/>
              <a:t>     语言艺术：包括诗歌、散文、小说</a:t>
            </a:r>
            <a:endParaRPr lang="en-US" altLang="zh-CN" dirty="0"/>
          </a:p>
          <a:p>
            <a:r>
              <a:rPr kumimoji="1" lang="zh-CN" altLang="en-US" dirty="0"/>
              <a:t>茅盾文学奖</a:t>
            </a:r>
            <a:r>
              <a:rPr kumimoji="1" lang="en-US" altLang="zh-CN" dirty="0"/>
              <a:t>——</a:t>
            </a:r>
            <a:r>
              <a:rPr kumimoji="1" lang="zh-CN" altLang="en-US" dirty="0"/>
              <a:t>小说</a:t>
            </a:r>
            <a:r>
              <a:rPr kumimoji="1" lang="en-US" altLang="zh-CN" dirty="0"/>
              <a:t>《</a:t>
            </a:r>
            <a:r>
              <a:rPr kumimoji="1" lang="zh-CN" altLang="en-US" dirty="0"/>
              <a:t>白鹿原</a:t>
            </a:r>
            <a:r>
              <a:rPr kumimoji="1" lang="en-US" altLang="zh-CN" dirty="0"/>
              <a:t>》——</a:t>
            </a:r>
            <a:r>
              <a:rPr kumimoji="1" lang="zh-CN" altLang="en-US" dirty="0"/>
              <a:t>电影、电视</a:t>
            </a:r>
            <a:r>
              <a:rPr kumimoji="1" lang="en-US" altLang="zh-CN" dirty="0"/>
              <a:t>《</a:t>
            </a:r>
            <a:r>
              <a:rPr kumimoji="1" lang="zh-CN" altLang="en-US" dirty="0"/>
              <a:t>白鹿原</a:t>
            </a:r>
            <a:r>
              <a:rPr kumimoji="1" lang="en-US" altLang="zh-CN" dirty="0"/>
              <a:t>》</a:t>
            </a:r>
          </a:p>
        </p:txBody>
      </p:sp>
    </p:spTree>
    <p:extLst>
      <p:ext uri="{BB962C8B-B14F-4D97-AF65-F5344CB8AC3E}">
        <p14:creationId xmlns:p14="http://schemas.microsoft.com/office/powerpoint/2010/main" val="38809635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23F1F-FBA9-924C-948E-15A1C76888D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F1152CC-DB67-4646-9FD3-B616B818DBB5}"/>
              </a:ext>
            </a:extLst>
          </p:cNvPr>
          <p:cNvSpPr>
            <a:spLocks noGrp="1"/>
          </p:cNvSpPr>
          <p:nvPr>
            <p:ph idx="1"/>
          </p:nvPr>
        </p:nvSpPr>
        <p:spPr>
          <a:xfrm>
            <a:off x="495978" y="1593477"/>
            <a:ext cx="7781584" cy="4571827"/>
          </a:xfrm>
        </p:spPr>
        <p:txBody>
          <a:bodyPr>
            <a:normAutofit lnSpcReduction="10000"/>
          </a:bodyPr>
          <a:lstStyle/>
          <a:p>
            <a:r>
              <a:rPr kumimoji="1" lang="zh-CN" altLang="en-US" dirty="0"/>
              <a:t>文化产业是以生产和提供精神产品为主要活动，以满足人们的文化需要作为目标，按照工业标准，创作、生产、再生产、储存以及分配消费文化产品和服务的一系列活动。</a:t>
            </a:r>
          </a:p>
          <a:p>
            <a:r>
              <a:rPr kumimoji="1" lang="zh-CN" altLang="en-US" dirty="0"/>
              <a:t>文化产业划分为三类：</a:t>
            </a:r>
          </a:p>
          <a:p>
            <a:r>
              <a:rPr kumimoji="1" lang="zh-CN" altLang="en-US" dirty="0"/>
              <a:t>一是生产与销售以相对独立的物态形式，如图书、报刊、影视、音像制品等；</a:t>
            </a:r>
            <a:endParaRPr kumimoji="1" lang="en-US" altLang="zh-CN" dirty="0"/>
          </a:p>
          <a:p>
            <a:r>
              <a:rPr kumimoji="1" lang="zh-CN" altLang="en-US" dirty="0"/>
              <a:t>二是以劳务形式出现的文化服务行业，如戏剧舞蹈、体育、娱乐、策划、经纪等；</a:t>
            </a:r>
            <a:endParaRPr kumimoji="1" lang="en-US" altLang="zh-CN" dirty="0"/>
          </a:p>
          <a:p>
            <a:r>
              <a:rPr kumimoji="1" lang="zh-CN" altLang="en-US" dirty="0"/>
              <a:t>三是向其他商品和行业提供文化附加值的行业，如装潢、装饰、形象设计、旅游等。</a:t>
            </a:r>
          </a:p>
        </p:txBody>
      </p:sp>
    </p:spTree>
    <p:extLst>
      <p:ext uri="{BB962C8B-B14F-4D97-AF65-F5344CB8AC3E}">
        <p14:creationId xmlns:p14="http://schemas.microsoft.com/office/powerpoint/2010/main" val="2198580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1E573-BD07-264C-9735-69CA8C13157E}"/>
              </a:ext>
            </a:extLst>
          </p:cNvPr>
          <p:cNvSpPr>
            <a:spLocks noGrp="1"/>
          </p:cNvSpPr>
          <p:nvPr>
            <p:ph type="title"/>
          </p:nvPr>
        </p:nvSpPr>
        <p:spPr/>
        <p:txBody>
          <a:bodyPr/>
          <a:lstStyle/>
          <a:p>
            <a:r>
              <a:rPr kumimoji="1" lang="zh-CN" altLang="en-US" dirty="0"/>
              <a:t>文化产业规模</a:t>
            </a:r>
          </a:p>
        </p:txBody>
      </p:sp>
      <p:sp>
        <p:nvSpPr>
          <p:cNvPr id="3" name="内容占位符 2">
            <a:extLst>
              <a:ext uri="{FF2B5EF4-FFF2-40B4-BE49-F238E27FC236}">
                <a16:creationId xmlns:a16="http://schemas.microsoft.com/office/drawing/2014/main" id="{05C394A1-D853-E540-8DF7-EC02160555D1}"/>
              </a:ext>
            </a:extLst>
          </p:cNvPr>
          <p:cNvSpPr>
            <a:spLocks noGrp="1"/>
          </p:cNvSpPr>
          <p:nvPr>
            <p:ph idx="1"/>
          </p:nvPr>
        </p:nvSpPr>
        <p:spPr>
          <a:xfrm>
            <a:off x="495978" y="1593477"/>
            <a:ext cx="7892446" cy="4811805"/>
          </a:xfrm>
        </p:spPr>
        <p:txBody>
          <a:bodyPr/>
          <a:lstStyle/>
          <a:p>
            <a:r>
              <a:rPr kumimoji="1" lang="zh-CN" altLang="en-US" dirty="0"/>
              <a:t>随着中国经济发展进入新常态，人民生活水平逐渐提高，国民对文化的消费能力增强，文化产业占</a:t>
            </a:r>
            <a:r>
              <a:rPr kumimoji="1" lang="en-US" altLang="zh-CN" dirty="0"/>
              <a:t>GDP</a:t>
            </a:r>
            <a:r>
              <a:rPr kumimoji="1" lang="zh-CN" altLang="en-US" dirty="0"/>
              <a:t>比例持续提升。</a:t>
            </a:r>
            <a:endParaRPr kumimoji="1" lang="en-US" altLang="zh-CN" dirty="0"/>
          </a:p>
          <a:p>
            <a:r>
              <a:rPr kumimoji="1" lang="en-US" altLang="zh-CN" dirty="0"/>
              <a:t>2017</a:t>
            </a:r>
            <a:r>
              <a:rPr kumimoji="1" lang="zh-CN" altLang="en-US" dirty="0"/>
              <a:t>年文化及相关产业增加值为</a:t>
            </a:r>
            <a:r>
              <a:rPr kumimoji="1" lang="en-US" altLang="zh-CN" dirty="0"/>
              <a:t>3.55</a:t>
            </a:r>
            <a:r>
              <a:rPr kumimoji="1" lang="zh-CN" altLang="en-US" dirty="0"/>
              <a:t>万亿元，占</a:t>
            </a:r>
            <a:r>
              <a:rPr kumimoji="1" lang="en-US" altLang="zh-CN" dirty="0"/>
              <a:t>GDP</a:t>
            </a:r>
            <a:r>
              <a:rPr kumimoji="1" lang="zh-CN" altLang="en-US" dirty="0"/>
              <a:t>比例为</a:t>
            </a:r>
            <a:r>
              <a:rPr kumimoji="1" lang="en-US" altLang="zh-CN" dirty="0"/>
              <a:t>4.29%</a:t>
            </a:r>
            <a:r>
              <a:rPr kumimoji="1" lang="zh-CN" altLang="en-US" dirty="0"/>
              <a:t>，占比较上年增加</a:t>
            </a:r>
            <a:r>
              <a:rPr kumimoji="1" lang="en-US" altLang="zh-CN" dirty="0"/>
              <a:t>0.15</a:t>
            </a:r>
            <a:r>
              <a:rPr kumimoji="1" lang="zh-CN" altLang="en-US" dirty="0"/>
              <a:t>个百分点。中国文化及相关产业已逐步成长为我国宏观经济发展中新的增长点。</a:t>
            </a:r>
            <a:endParaRPr kumimoji="1" lang="en-US" altLang="zh-CN" dirty="0"/>
          </a:p>
        </p:txBody>
      </p:sp>
      <p:pic>
        <p:nvPicPr>
          <p:cNvPr id="4" name="图片 3">
            <a:extLst>
              <a:ext uri="{FF2B5EF4-FFF2-40B4-BE49-F238E27FC236}">
                <a16:creationId xmlns:a16="http://schemas.microsoft.com/office/drawing/2014/main" id="{1842BFC4-4AA1-0A44-9B67-4184D9010A65}"/>
              </a:ext>
            </a:extLst>
          </p:cNvPr>
          <p:cNvPicPr>
            <a:picLocks noChangeAspect="1"/>
          </p:cNvPicPr>
          <p:nvPr/>
        </p:nvPicPr>
        <p:blipFill>
          <a:blip r:embed="rId2"/>
          <a:stretch>
            <a:fillRect/>
          </a:stretch>
        </p:blipFill>
        <p:spPr>
          <a:xfrm>
            <a:off x="2442344" y="4221088"/>
            <a:ext cx="4259311" cy="2361828"/>
          </a:xfrm>
          <a:prstGeom prst="rect">
            <a:avLst/>
          </a:prstGeom>
        </p:spPr>
      </p:pic>
    </p:spTree>
    <p:extLst>
      <p:ext uri="{BB962C8B-B14F-4D97-AF65-F5344CB8AC3E}">
        <p14:creationId xmlns:p14="http://schemas.microsoft.com/office/powerpoint/2010/main" val="3432364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9CE71-B54B-4C50-BFB6-EEC4C01AB901}"/>
              </a:ext>
            </a:extLst>
          </p:cNvPr>
          <p:cNvSpPr>
            <a:spLocks noGrp="1"/>
          </p:cNvSpPr>
          <p:nvPr>
            <p:ph type="title"/>
          </p:nvPr>
        </p:nvSpPr>
        <p:spPr/>
        <p:txBody>
          <a:bodyPr/>
          <a:lstStyle/>
          <a:p>
            <a:r>
              <a:rPr lang="en-US" altLang="zh-CN" dirty="0"/>
              <a:t>4.</a:t>
            </a:r>
            <a:r>
              <a:rPr lang="zh-CN" altLang="en-US" dirty="0"/>
              <a:t>精神心理层面</a:t>
            </a:r>
          </a:p>
        </p:txBody>
      </p:sp>
      <p:sp>
        <p:nvSpPr>
          <p:cNvPr id="3" name="内容占位符 2">
            <a:extLst>
              <a:ext uri="{FF2B5EF4-FFF2-40B4-BE49-F238E27FC236}">
                <a16:creationId xmlns:a16="http://schemas.microsoft.com/office/drawing/2014/main" id="{C04DB13B-86B8-4C6C-AAA4-8B9291938338}"/>
              </a:ext>
            </a:extLst>
          </p:cNvPr>
          <p:cNvSpPr>
            <a:spLocks noGrp="1"/>
          </p:cNvSpPr>
          <p:nvPr>
            <p:ph idx="1"/>
          </p:nvPr>
        </p:nvSpPr>
        <p:spPr>
          <a:xfrm>
            <a:off x="495978" y="1593477"/>
            <a:ext cx="8324494" cy="4195481"/>
          </a:xfrm>
        </p:spPr>
        <p:txBody>
          <a:bodyPr>
            <a:normAutofit fontScale="85000" lnSpcReduction="10000"/>
          </a:bodyPr>
          <a:lstStyle/>
          <a:p>
            <a:r>
              <a:rPr lang="zh-CN" altLang="en-US" dirty="0"/>
              <a:t>语言文字、文学艺术、意识形态、信念价值、准则道德、品质境界等</a:t>
            </a:r>
            <a:endParaRPr lang="en-US" altLang="zh-CN" dirty="0"/>
          </a:p>
          <a:p>
            <a:r>
              <a:rPr lang="zh-CN" altLang="en-US" dirty="0"/>
              <a:t>几千年的文字延续传承着华夏文明和文化</a:t>
            </a:r>
            <a:endParaRPr lang="en-US" altLang="zh-CN" dirty="0"/>
          </a:p>
          <a:p>
            <a:r>
              <a:rPr lang="zh-CN" altLang="en-US" dirty="0"/>
              <a:t>艺术可以分为造型艺术、表演艺术、综合艺术、语言艺术四大类：</a:t>
            </a:r>
          </a:p>
          <a:p>
            <a:pPr marL="0" indent="0">
              <a:buNone/>
            </a:pPr>
            <a:r>
              <a:rPr lang="zh-CN" altLang="en-US" dirty="0"/>
              <a:t>     造型艺术：包括绘画、雕塑、建筑、工艺美术、剪纸、书法、摄影</a:t>
            </a:r>
          </a:p>
          <a:p>
            <a:pPr marL="0" indent="0">
              <a:buNone/>
            </a:pPr>
            <a:r>
              <a:rPr lang="zh-CN" altLang="en-US" dirty="0"/>
              <a:t>     表演艺术：包括舞蹈、音乐、相声、曲艺、杂技、魔术</a:t>
            </a:r>
          </a:p>
          <a:p>
            <a:pPr marL="0" indent="0">
              <a:buNone/>
            </a:pPr>
            <a:r>
              <a:rPr lang="zh-CN" altLang="en-US" dirty="0"/>
              <a:t>     综合艺术：包括电影、电视、戏剧</a:t>
            </a:r>
          </a:p>
          <a:p>
            <a:pPr marL="0" indent="0">
              <a:buNone/>
            </a:pPr>
            <a:r>
              <a:rPr lang="zh-CN" altLang="en-US" dirty="0"/>
              <a:t>     语言艺术：包括诗歌、散文、小说</a:t>
            </a:r>
            <a:endParaRPr lang="en-US" altLang="zh-CN" dirty="0"/>
          </a:p>
          <a:p>
            <a:r>
              <a:rPr lang="zh-CN" altLang="en-US" dirty="0"/>
              <a:t>信念：实现共产主义</a:t>
            </a:r>
            <a:r>
              <a:rPr lang="en-US" altLang="zh-CN" dirty="0"/>
              <a:t>vs</a:t>
            </a:r>
            <a:r>
              <a:rPr lang="zh-CN" altLang="en-US" dirty="0"/>
              <a:t> 世界第一、</a:t>
            </a:r>
            <a:r>
              <a:rPr lang="en-US" altLang="zh-CN" dirty="0"/>
              <a:t>God</a:t>
            </a:r>
            <a:r>
              <a:rPr lang="zh-CN" altLang="en-US" dirty="0"/>
              <a:t> </a:t>
            </a:r>
            <a:r>
              <a:rPr lang="en-US" altLang="zh-CN" dirty="0"/>
              <a:t>bless</a:t>
            </a:r>
            <a:r>
              <a:rPr lang="zh-CN" altLang="en-US" dirty="0"/>
              <a:t> </a:t>
            </a:r>
            <a:r>
              <a:rPr lang="en-US" altLang="zh-CN" dirty="0"/>
              <a:t>America</a:t>
            </a:r>
          </a:p>
          <a:p>
            <a:r>
              <a:rPr lang="zh-CN" altLang="en-US" dirty="0"/>
              <a:t>价值：核心价值观</a:t>
            </a:r>
            <a:r>
              <a:rPr lang="en-US" altLang="zh-CN" dirty="0"/>
              <a:t>vs</a:t>
            </a:r>
            <a:r>
              <a:rPr lang="zh-CN" altLang="en-US" dirty="0"/>
              <a:t>自由、民主、平等</a:t>
            </a:r>
            <a:endParaRPr lang="en-US" altLang="zh-CN" dirty="0"/>
          </a:p>
          <a:p>
            <a:endParaRPr lang="zh-CN" altLang="en-US" dirty="0"/>
          </a:p>
        </p:txBody>
      </p:sp>
    </p:spTree>
    <p:extLst>
      <p:ext uri="{BB962C8B-B14F-4D97-AF65-F5344CB8AC3E}">
        <p14:creationId xmlns:p14="http://schemas.microsoft.com/office/powerpoint/2010/main" val="2339945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A0AE2-FB7C-894C-842D-03D4EEEEA3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BADF3C2-C2E6-3040-8C6C-45AE138AF64E}"/>
              </a:ext>
            </a:extLst>
          </p:cNvPr>
          <p:cNvSpPr>
            <a:spLocks noGrp="1"/>
          </p:cNvSpPr>
          <p:nvPr>
            <p:ph idx="1"/>
          </p:nvPr>
        </p:nvSpPr>
        <p:spPr>
          <a:xfrm>
            <a:off x="495978" y="1593477"/>
            <a:ext cx="7781584" cy="4195481"/>
          </a:xfrm>
        </p:spPr>
        <p:txBody>
          <a:bodyPr>
            <a:normAutofit fontScale="92500"/>
          </a:bodyPr>
          <a:lstStyle/>
          <a:p>
            <a:r>
              <a:rPr kumimoji="1" lang="zh-CN" altLang="en-US" dirty="0"/>
              <a:t>公众对文化产品质量认可度不高，特别是影视作品</a:t>
            </a:r>
          </a:p>
          <a:p>
            <a:r>
              <a:rPr kumimoji="1" lang="zh-CN" altLang="en-US" dirty="0"/>
              <a:t>针对“电影，电视剧仍然存在粗粗制滥造现象”这一问题，持赞同票的占</a:t>
            </a:r>
            <a:r>
              <a:rPr kumimoji="1" lang="en-US" altLang="zh-CN" dirty="0"/>
              <a:t>73.98%</a:t>
            </a:r>
            <a:r>
              <a:rPr kumimoji="1" lang="zh-CN" altLang="en-US" dirty="0"/>
              <a:t>，这一结果说明随着人民群众对艺术文化需求的日益增长，观众对于电影质量的要求也越来越高，中国电影需大幅度地提高质量和水平；</a:t>
            </a:r>
            <a:endParaRPr kumimoji="1" lang="en-US" altLang="zh-CN" dirty="0"/>
          </a:p>
          <a:p>
            <a:r>
              <a:rPr kumimoji="1" lang="zh-CN" altLang="en-US" dirty="0"/>
              <a:t>针对“电视文艺节目制作质量显著提高”这一问题，持赞同票占</a:t>
            </a:r>
            <a:r>
              <a:rPr kumimoji="1" lang="en-US" altLang="zh-CN" dirty="0"/>
              <a:t>57.3%</a:t>
            </a:r>
            <a:r>
              <a:rPr kumimoji="1" lang="zh-CN" altLang="en-US" dirty="0"/>
              <a:t>，这一结果说明当前公众对于电视节目质量的认同度不尽如人意。</a:t>
            </a:r>
            <a:endParaRPr kumimoji="1" lang="en-US" altLang="zh-CN" dirty="0"/>
          </a:p>
          <a:p>
            <a:pPr marL="0" indent="0" algn="r">
              <a:buNone/>
            </a:pPr>
            <a:r>
              <a:rPr kumimoji="1" lang="en-US" altLang="zh-CN" dirty="0"/>
              <a:t>——</a:t>
            </a:r>
            <a:r>
              <a:rPr kumimoji="1" lang="zh-CN" altLang="en-US" dirty="0"/>
              <a:t>以上数据来源于前瞻产业研究院发布的</a:t>
            </a:r>
            <a:r>
              <a:rPr kumimoji="1" lang="en-US" altLang="zh-CN" dirty="0"/>
              <a:t>《2018-2023</a:t>
            </a:r>
            <a:r>
              <a:rPr kumimoji="1" lang="zh-CN" altLang="en-US" dirty="0"/>
              <a:t>年中国文化产业发展前景预测与产业链投资机会分析报告</a:t>
            </a:r>
            <a:r>
              <a:rPr kumimoji="1" lang="en-US" altLang="zh-CN" dirty="0"/>
              <a:t>》</a:t>
            </a:r>
            <a:endParaRPr kumimoji="1" lang="zh-CN" altLang="en-US" dirty="0"/>
          </a:p>
        </p:txBody>
      </p:sp>
    </p:spTree>
    <p:extLst>
      <p:ext uri="{BB962C8B-B14F-4D97-AF65-F5344CB8AC3E}">
        <p14:creationId xmlns:p14="http://schemas.microsoft.com/office/powerpoint/2010/main" val="33075726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78227-88DE-D946-892A-01CFD5998C5E}"/>
              </a:ext>
            </a:extLst>
          </p:cNvPr>
          <p:cNvSpPr>
            <a:spLocks noGrp="1"/>
          </p:cNvSpPr>
          <p:nvPr>
            <p:ph type="title"/>
          </p:nvPr>
        </p:nvSpPr>
        <p:spPr>
          <a:xfrm>
            <a:off x="447284" y="116632"/>
            <a:ext cx="7792853" cy="842682"/>
          </a:xfrm>
        </p:spPr>
        <p:txBody>
          <a:bodyPr/>
          <a:lstStyle/>
          <a:p>
            <a:r>
              <a:rPr kumimoji="1" lang="zh-CN" altLang="en-US" dirty="0"/>
              <a:t>世界</a:t>
            </a:r>
            <a:r>
              <a:rPr kumimoji="1" lang="en-US" altLang="zh-CN" dirty="0"/>
              <a:t>vs</a:t>
            </a:r>
            <a:r>
              <a:rPr kumimoji="1" lang="zh-CN" altLang="en-US" dirty="0"/>
              <a:t>中国电影票房排名</a:t>
            </a:r>
          </a:p>
        </p:txBody>
      </p:sp>
      <p:graphicFrame>
        <p:nvGraphicFramePr>
          <p:cNvPr id="4" name="内容占位符 3">
            <a:extLst>
              <a:ext uri="{FF2B5EF4-FFF2-40B4-BE49-F238E27FC236}">
                <a16:creationId xmlns:a16="http://schemas.microsoft.com/office/drawing/2014/main" id="{AE1C081F-BF05-EF4B-9AC6-4BC01BC772D3}"/>
              </a:ext>
            </a:extLst>
          </p:cNvPr>
          <p:cNvGraphicFramePr>
            <a:graphicFrameLocks noGrp="1"/>
          </p:cNvGraphicFramePr>
          <p:nvPr>
            <p:ph idx="1"/>
            <p:extLst>
              <p:ext uri="{D42A27DB-BD31-4B8C-83A1-F6EECF244321}">
                <p14:modId xmlns:p14="http://schemas.microsoft.com/office/powerpoint/2010/main" val="2930570445"/>
              </p:ext>
            </p:extLst>
          </p:nvPr>
        </p:nvGraphicFramePr>
        <p:xfrm>
          <a:off x="589755" y="1196752"/>
          <a:ext cx="7964490" cy="5425440"/>
        </p:xfrm>
        <a:graphic>
          <a:graphicData uri="http://schemas.openxmlformats.org/drawingml/2006/table">
            <a:tbl>
              <a:tblPr firstRow="1" bandRow="1">
                <a:tableStyleId>{5C22544A-7EE6-4342-B048-85BDC9FD1C3A}</a:tableStyleId>
              </a:tblPr>
              <a:tblGrid>
                <a:gridCol w="885901">
                  <a:extLst>
                    <a:ext uri="{9D8B030D-6E8A-4147-A177-3AD203B41FA5}">
                      <a16:colId xmlns:a16="http://schemas.microsoft.com/office/drawing/2014/main" val="859520333"/>
                    </a:ext>
                  </a:extLst>
                </a:gridCol>
                <a:gridCol w="2299895">
                  <a:extLst>
                    <a:ext uri="{9D8B030D-6E8A-4147-A177-3AD203B41FA5}">
                      <a16:colId xmlns:a16="http://schemas.microsoft.com/office/drawing/2014/main" val="2449088544"/>
                    </a:ext>
                  </a:extLst>
                </a:gridCol>
                <a:gridCol w="1592898">
                  <a:extLst>
                    <a:ext uri="{9D8B030D-6E8A-4147-A177-3AD203B41FA5}">
                      <a16:colId xmlns:a16="http://schemas.microsoft.com/office/drawing/2014/main" val="768005580"/>
                    </a:ext>
                  </a:extLst>
                </a:gridCol>
                <a:gridCol w="1592898">
                  <a:extLst>
                    <a:ext uri="{9D8B030D-6E8A-4147-A177-3AD203B41FA5}">
                      <a16:colId xmlns:a16="http://schemas.microsoft.com/office/drawing/2014/main" val="781624280"/>
                    </a:ext>
                  </a:extLst>
                </a:gridCol>
                <a:gridCol w="1592898">
                  <a:extLst>
                    <a:ext uri="{9D8B030D-6E8A-4147-A177-3AD203B41FA5}">
                      <a16:colId xmlns:a16="http://schemas.microsoft.com/office/drawing/2014/main" val="1956972758"/>
                    </a:ext>
                  </a:extLst>
                </a:gridCol>
              </a:tblGrid>
              <a:tr h="370840">
                <a:tc>
                  <a:txBody>
                    <a:bodyPr/>
                    <a:lstStyle/>
                    <a:p>
                      <a:pPr algn="ctr"/>
                      <a:r>
                        <a:rPr lang="zh-CN" altLang="en-US" dirty="0"/>
                        <a:t>排名</a:t>
                      </a:r>
                    </a:p>
                  </a:txBody>
                  <a:tcPr anchor="ctr"/>
                </a:tc>
                <a:tc>
                  <a:txBody>
                    <a:bodyPr/>
                    <a:lstStyle/>
                    <a:p>
                      <a:pPr algn="ctr"/>
                      <a:r>
                        <a:rPr lang="zh-CN" altLang="en-US" dirty="0"/>
                        <a:t>影片</a:t>
                      </a:r>
                      <a:r>
                        <a:rPr lang="en-US" altLang="zh-CN" dirty="0"/>
                        <a:t>-</a:t>
                      </a:r>
                      <a:r>
                        <a:rPr lang="zh-CN" altLang="en-US" dirty="0"/>
                        <a:t>上映</a:t>
                      </a:r>
                    </a:p>
                  </a:txBody>
                  <a:tcPr anchor="ctr"/>
                </a:tc>
                <a:tc>
                  <a:txBody>
                    <a:bodyPr/>
                    <a:lstStyle/>
                    <a:p>
                      <a:pPr algn="ctr"/>
                      <a:r>
                        <a:rPr lang="zh-CN" altLang="en-US" dirty="0"/>
                        <a:t>亿美元</a:t>
                      </a:r>
                    </a:p>
                  </a:txBody>
                  <a:tcPr anchor="ctr"/>
                </a:tc>
                <a:tc>
                  <a:txBody>
                    <a:bodyPr/>
                    <a:lstStyle/>
                    <a:p>
                      <a:pPr algn="ctr"/>
                      <a:r>
                        <a:rPr lang="zh-CN" altLang="en-US" dirty="0"/>
                        <a:t>影片</a:t>
                      </a:r>
                    </a:p>
                  </a:txBody>
                  <a:tcPr anchor="ctr"/>
                </a:tc>
                <a:tc>
                  <a:txBody>
                    <a:bodyPr/>
                    <a:lstStyle/>
                    <a:p>
                      <a:pPr algn="ctr"/>
                      <a:r>
                        <a:rPr lang="zh-CN" altLang="en-US" dirty="0"/>
                        <a:t>亿人民币</a:t>
                      </a:r>
                    </a:p>
                  </a:txBody>
                  <a:tcPr anchor="ctr"/>
                </a:tc>
                <a:extLst>
                  <a:ext uri="{0D108BD9-81ED-4DB2-BD59-A6C34878D82A}">
                    <a16:rowId xmlns:a16="http://schemas.microsoft.com/office/drawing/2014/main" val="1857981172"/>
                  </a:ext>
                </a:extLst>
              </a:tr>
              <a:tr h="370840">
                <a:tc>
                  <a:txBody>
                    <a:bodyPr/>
                    <a:lstStyle/>
                    <a:p>
                      <a:pPr algn="ctr"/>
                      <a:r>
                        <a:rPr lang="en-US" altLang="zh-CN" dirty="0"/>
                        <a:t>1</a:t>
                      </a:r>
                      <a:endParaRPr lang="zh-CN" altLang="en-US" dirty="0"/>
                    </a:p>
                  </a:txBody>
                  <a:tcPr anchor="ctr"/>
                </a:tc>
                <a:tc>
                  <a:txBody>
                    <a:bodyPr/>
                    <a:lstStyle/>
                    <a:p>
                      <a:pPr algn="ctr"/>
                      <a:r>
                        <a:rPr lang="zh-CN" altLang="en-US" dirty="0"/>
                        <a:t>复联</a:t>
                      </a:r>
                      <a:r>
                        <a:rPr lang="en-US" altLang="zh-CN" dirty="0"/>
                        <a:t>4-2019</a:t>
                      </a:r>
                      <a:endParaRPr lang="zh-CN" altLang="en-US" dirty="0"/>
                    </a:p>
                  </a:txBody>
                  <a:tcPr anchor="ctr"/>
                </a:tc>
                <a:tc>
                  <a:txBody>
                    <a:bodyPr/>
                    <a:lstStyle/>
                    <a:p>
                      <a:pPr algn="ctr"/>
                      <a:r>
                        <a:rPr lang="en-US" altLang="zh-CN" dirty="0"/>
                        <a:t>27.96</a:t>
                      </a:r>
                      <a:endParaRPr lang="zh-CN" altLang="en-US" dirty="0"/>
                    </a:p>
                  </a:txBody>
                  <a:tcPr anchor="ctr"/>
                </a:tc>
                <a:tc>
                  <a:txBody>
                    <a:bodyPr/>
                    <a:lstStyle/>
                    <a:p>
                      <a:pPr algn="ctr"/>
                      <a:r>
                        <a:rPr lang="zh-CN" altLang="en-US" dirty="0"/>
                        <a:t>战狼</a:t>
                      </a:r>
                      <a:r>
                        <a:rPr lang="en-US" altLang="zh-CN" dirty="0"/>
                        <a:t>2-2017</a:t>
                      </a:r>
                      <a:endParaRPr lang="zh-CN" altLang="en-US" dirty="0"/>
                    </a:p>
                  </a:txBody>
                  <a:tcPr anchor="ctr"/>
                </a:tc>
                <a:tc>
                  <a:txBody>
                    <a:bodyPr/>
                    <a:lstStyle/>
                    <a:p>
                      <a:pPr algn="ctr"/>
                      <a:r>
                        <a:rPr lang="en-US" altLang="zh-CN" dirty="0"/>
                        <a:t>56.39</a:t>
                      </a:r>
                      <a:endParaRPr lang="zh-CN" altLang="en-US" dirty="0"/>
                    </a:p>
                  </a:txBody>
                  <a:tcPr anchor="ctr"/>
                </a:tc>
                <a:extLst>
                  <a:ext uri="{0D108BD9-81ED-4DB2-BD59-A6C34878D82A}">
                    <a16:rowId xmlns:a16="http://schemas.microsoft.com/office/drawing/2014/main" val="3602444288"/>
                  </a:ext>
                </a:extLst>
              </a:tr>
              <a:tr h="370840">
                <a:tc>
                  <a:txBody>
                    <a:bodyPr/>
                    <a:lstStyle/>
                    <a:p>
                      <a:pPr algn="ctr"/>
                      <a:r>
                        <a:rPr lang="en-US" altLang="zh-CN" dirty="0"/>
                        <a:t>2</a:t>
                      </a:r>
                      <a:endParaRPr lang="zh-CN" altLang="en-US" dirty="0"/>
                    </a:p>
                  </a:txBody>
                  <a:tcPr anchor="ctr"/>
                </a:tc>
                <a:tc>
                  <a:txBody>
                    <a:bodyPr/>
                    <a:lstStyle/>
                    <a:p>
                      <a:pPr algn="ctr"/>
                      <a:r>
                        <a:rPr lang="zh-CN" altLang="en-US" dirty="0"/>
                        <a:t>阿凡达</a:t>
                      </a:r>
                      <a:r>
                        <a:rPr lang="en-US" altLang="zh-CN" dirty="0"/>
                        <a:t>-2009</a:t>
                      </a:r>
                      <a:endParaRPr lang="zh-CN" altLang="en-US" dirty="0"/>
                    </a:p>
                  </a:txBody>
                  <a:tcPr anchor="ctr"/>
                </a:tc>
                <a:tc>
                  <a:txBody>
                    <a:bodyPr/>
                    <a:lstStyle/>
                    <a:p>
                      <a:pPr algn="ctr"/>
                      <a:r>
                        <a:rPr lang="en-US" altLang="zh-CN" dirty="0"/>
                        <a:t>27.89</a:t>
                      </a:r>
                      <a:endParaRPr lang="zh-CN" altLang="en-US" dirty="0"/>
                    </a:p>
                  </a:txBody>
                  <a:tcPr anchor="ctr"/>
                </a:tc>
                <a:tc>
                  <a:txBody>
                    <a:bodyPr/>
                    <a:lstStyle/>
                    <a:p>
                      <a:pPr algn="ctr"/>
                      <a:r>
                        <a:rPr lang="zh-CN" altLang="en-US" dirty="0"/>
                        <a:t>流浪地球</a:t>
                      </a:r>
                      <a:r>
                        <a:rPr lang="en-US" altLang="zh-CN" dirty="0"/>
                        <a:t>-2019</a:t>
                      </a:r>
                      <a:endParaRPr lang="zh-CN" altLang="en-US" dirty="0"/>
                    </a:p>
                  </a:txBody>
                  <a:tcPr anchor="ctr"/>
                </a:tc>
                <a:tc>
                  <a:txBody>
                    <a:bodyPr/>
                    <a:lstStyle/>
                    <a:p>
                      <a:pPr algn="ctr"/>
                      <a:r>
                        <a:rPr lang="en-US" altLang="zh-CN" dirty="0"/>
                        <a:t>46.18</a:t>
                      </a:r>
                      <a:endParaRPr lang="zh-CN" altLang="en-US" dirty="0"/>
                    </a:p>
                  </a:txBody>
                  <a:tcPr anchor="ctr"/>
                </a:tc>
                <a:extLst>
                  <a:ext uri="{0D108BD9-81ED-4DB2-BD59-A6C34878D82A}">
                    <a16:rowId xmlns:a16="http://schemas.microsoft.com/office/drawing/2014/main" val="2727607860"/>
                  </a:ext>
                </a:extLst>
              </a:tr>
              <a:tr h="370840">
                <a:tc>
                  <a:txBody>
                    <a:bodyPr/>
                    <a:lstStyle/>
                    <a:p>
                      <a:pPr algn="ctr"/>
                      <a:r>
                        <a:rPr lang="en-US" altLang="zh-CN" dirty="0"/>
                        <a:t>3</a:t>
                      </a:r>
                      <a:endParaRPr lang="zh-CN" altLang="en-US" dirty="0"/>
                    </a:p>
                  </a:txBody>
                  <a:tcPr anchor="ctr"/>
                </a:tc>
                <a:tc>
                  <a:txBody>
                    <a:bodyPr/>
                    <a:lstStyle/>
                    <a:p>
                      <a:pPr algn="ctr"/>
                      <a:r>
                        <a:rPr lang="zh-CN" altLang="en-US" dirty="0"/>
                        <a:t>泰坦尼克</a:t>
                      </a:r>
                      <a:r>
                        <a:rPr lang="en-US" altLang="zh-CN" dirty="0"/>
                        <a:t>-1997</a:t>
                      </a:r>
                      <a:endParaRPr lang="zh-CN" altLang="en-US" dirty="0"/>
                    </a:p>
                  </a:txBody>
                  <a:tcPr anchor="ctr"/>
                </a:tc>
                <a:tc>
                  <a:txBody>
                    <a:bodyPr/>
                    <a:lstStyle/>
                    <a:p>
                      <a:pPr algn="ctr"/>
                      <a:r>
                        <a:rPr lang="en-US" altLang="zh-CN" dirty="0"/>
                        <a:t>21.87</a:t>
                      </a:r>
                      <a:endParaRPr lang="zh-CN" altLang="en-US" dirty="0"/>
                    </a:p>
                  </a:txBody>
                  <a:tcPr anchor="ctr"/>
                </a:tc>
                <a:tc>
                  <a:txBody>
                    <a:bodyPr/>
                    <a:lstStyle/>
                    <a:p>
                      <a:pPr algn="ctr"/>
                      <a:r>
                        <a:rPr lang="zh-CN" altLang="en-US" dirty="0"/>
                        <a:t>哪吒</a:t>
                      </a:r>
                      <a:r>
                        <a:rPr lang="en-US" altLang="zh-CN" dirty="0"/>
                        <a:t>-2019</a:t>
                      </a:r>
                      <a:endParaRPr lang="zh-CN" altLang="en-US" dirty="0"/>
                    </a:p>
                  </a:txBody>
                  <a:tcPr anchor="ctr"/>
                </a:tc>
                <a:tc>
                  <a:txBody>
                    <a:bodyPr/>
                    <a:lstStyle/>
                    <a:p>
                      <a:pPr algn="ctr"/>
                      <a:r>
                        <a:rPr lang="en-US" altLang="zh-CN" dirty="0"/>
                        <a:t>43.16</a:t>
                      </a:r>
                      <a:endParaRPr lang="zh-CN" altLang="en-US" dirty="0"/>
                    </a:p>
                  </a:txBody>
                  <a:tcPr anchor="ctr"/>
                </a:tc>
                <a:extLst>
                  <a:ext uri="{0D108BD9-81ED-4DB2-BD59-A6C34878D82A}">
                    <a16:rowId xmlns:a16="http://schemas.microsoft.com/office/drawing/2014/main" val="3364830281"/>
                  </a:ext>
                </a:extLst>
              </a:tr>
              <a:tr h="370840">
                <a:tc>
                  <a:txBody>
                    <a:bodyPr/>
                    <a:lstStyle/>
                    <a:p>
                      <a:pPr algn="ctr"/>
                      <a:r>
                        <a:rPr lang="en-US" altLang="zh-CN" dirty="0"/>
                        <a:t>4</a:t>
                      </a:r>
                      <a:endParaRPr lang="zh-CN" altLang="en-US" dirty="0"/>
                    </a:p>
                  </a:txBody>
                  <a:tcPr anchor="ctr"/>
                </a:tc>
                <a:tc>
                  <a:txBody>
                    <a:bodyPr/>
                    <a:lstStyle/>
                    <a:p>
                      <a:pPr algn="ctr"/>
                      <a:r>
                        <a:rPr lang="zh-CN" altLang="en-US" dirty="0"/>
                        <a:t>星战</a:t>
                      </a:r>
                      <a:r>
                        <a:rPr lang="en-US" altLang="zh-CN" dirty="0"/>
                        <a:t>7-2015</a:t>
                      </a:r>
                      <a:endParaRPr lang="zh-CN" altLang="en-US" dirty="0"/>
                    </a:p>
                  </a:txBody>
                  <a:tcPr anchor="ctr"/>
                </a:tc>
                <a:tc>
                  <a:txBody>
                    <a:bodyPr/>
                    <a:lstStyle/>
                    <a:p>
                      <a:pPr algn="ctr"/>
                      <a:r>
                        <a:rPr lang="en-US" altLang="zh-CN" dirty="0"/>
                        <a:t>20.68</a:t>
                      </a:r>
                      <a:endParaRPr lang="zh-CN" altLang="en-US" dirty="0"/>
                    </a:p>
                  </a:txBody>
                  <a:tcPr anchor="ctr"/>
                </a:tc>
                <a:tc>
                  <a:txBody>
                    <a:bodyPr/>
                    <a:lstStyle/>
                    <a:p>
                      <a:pPr algn="ctr"/>
                      <a:r>
                        <a:rPr lang="zh-CN" altLang="en-US" dirty="0"/>
                        <a:t>复联</a:t>
                      </a:r>
                      <a:r>
                        <a:rPr lang="en-US" altLang="zh-CN" dirty="0"/>
                        <a:t>4-2019</a:t>
                      </a:r>
                      <a:endParaRPr lang="zh-CN" altLang="en-US" dirty="0"/>
                    </a:p>
                  </a:txBody>
                  <a:tcPr anchor="ctr"/>
                </a:tc>
                <a:tc>
                  <a:txBody>
                    <a:bodyPr/>
                    <a:lstStyle/>
                    <a:p>
                      <a:pPr algn="ctr"/>
                      <a:r>
                        <a:rPr lang="en-US" altLang="zh-CN" dirty="0"/>
                        <a:t>42.05</a:t>
                      </a:r>
                      <a:endParaRPr lang="zh-CN" altLang="en-US" dirty="0"/>
                    </a:p>
                  </a:txBody>
                  <a:tcPr anchor="ctr"/>
                </a:tc>
                <a:extLst>
                  <a:ext uri="{0D108BD9-81ED-4DB2-BD59-A6C34878D82A}">
                    <a16:rowId xmlns:a16="http://schemas.microsoft.com/office/drawing/2014/main" val="3559249689"/>
                  </a:ext>
                </a:extLst>
              </a:tr>
              <a:tr h="370840">
                <a:tc>
                  <a:txBody>
                    <a:bodyPr/>
                    <a:lstStyle/>
                    <a:p>
                      <a:pPr algn="ctr"/>
                      <a:r>
                        <a:rPr lang="en-US" altLang="zh-CN" dirty="0"/>
                        <a:t>5</a:t>
                      </a:r>
                      <a:endParaRPr lang="zh-CN" altLang="en-US" dirty="0"/>
                    </a:p>
                  </a:txBody>
                  <a:tcPr anchor="ctr"/>
                </a:tc>
                <a:tc>
                  <a:txBody>
                    <a:bodyPr/>
                    <a:lstStyle/>
                    <a:p>
                      <a:pPr algn="ctr"/>
                      <a:r>
                        <a:rPr lang="zh-CN" altLang="en-US" dirty="0"/>
                        <a:t>复联</a:t>
                      </a:r>
                      <a:r>
                        <a:rPr lang="en-US" altLang="zh-CN" dirty="0"/>
                        <a:t>3-2018</a:t>
                      </a:r>
                      <a:endParaRPr lang="zh-CN" altLang="en-US" dirty="0"/>
                    </a:p>
                  </a:txBody>
                  <a:tcPr anchor="ctr"/>
                </a:tc>
                <a:tc>
                  <a:txBody>
                    <a:bodyPr/>
                    <a:lstStyle/>
                    <a:p>
                      <a:pPr algn="ctr"/>
                      <a:r>
                        <a:rPr lang="en-US" altLang="zh-CN" dirty="0"/>
                        <a:t>20.48</a:t>
                      </a:r>
                      <a:endParaRPr lang="zh-CN" altLang="en-US" dirty="0"/>
                    </a:p>
                  </a:txBody>
                  <a:tcPr anchor="ctr"/>
                </a:tc>
                <a:tc>
                  <a:txBody>
                    <a:bodyPr/>
                    <a:lstStyle/>
                    <a:p>
                      <a:pPr algn="ctr"/>
                      <a:r>
                        <a:rPr lang="zh-CN" altLang="en-US" dirty="0"/>
                        <a:t>红海行动</a:t>
                      </a:r>
                      <a:r>
                        <a:rPr lang="en-US" altLang="zh-CN" dirty="0"/>
                        <a:t>-2018</a:t>
                      </a:r>
                      <a:endParaRPr lang="zh-CN" altLang="en-US" dirty="0"/>
                    </a:p>
                  </a:txBody>
                  <a:tcPr anchor="ctr"/>
                </a:tc>
                <a:tc>
                  <a:txBody>
                    <a:bodyPr/>
                    <a:lstStyle/>
                    <a:p>
                      <a:pPr algn="ctr"/>
                      <a:r>
                        <a:rPr lang="en-US" altLang="zh-CN" dirty="0"/>
                        <a:t>36.22</a:t>
                      </a:r>
                      <a:endParaRPr lang="zh-CN" altLang="en-US" dirty="0"/>
                    </a:p>
                  </a:txBody>
                  <a:tcPr anchor="ctr"/>
                </a:tc>
                <a:extLst>
                  <a:ext uri="{0D108BD9-81ED-4DB2-BD59-A6C34878D82A}">
                    <a16:rowId xmlns:a16="http://schemas.microsoft.com/office/drawing/2014/main" val="1401116421"/>
                  </a:ext>
                </a:extLst>
              </a:tr>
              <a:tr h="370840">
                <a:tc>
                  <a:txBody>
                    <a:bodyPr/>
                    <a:lstStyle/>
                    <a:p>
                      <a:pPr algn="ctr"/>
                      <a:r>
                        <a:rPr lang="en-US" altLang="zh-CN" dirty="0"/>
                        <a:t>6</a:t>
                      </a:r>
                      <a:endParaRPr lang="zh-CN" altLang="en-US" dirty="0"/>
                    </a:p>
                  </a:txBody>
                  <a:tcPr anchor="ctr"/>
                </a:tc>
                <a:tc>
                  <a:txBody>
                    <a:bodyPr/>
                    <a:lstStyle/>
                    <a:p>
                      <a:pPr algn="ctr"/>
                      <a:r>
                        <a:rPr lang="zh-CN" altLang="en-US" dirty="0"/>
                        <a:t>侏罗纪世界</a:t>
                      </a:r>
                      <a:r>
                        <a:rPr lang="en-US" altLang="zh-CN" dirty="0"/>
                        <a:t>-2015</a:t>
                      </a:r>
                      <a:endParaRPr lang="zh-CN" altLang="en-US" dirty="0"/>
                    </a:p>
                  </a:txBody>
                  <a:tcPr anchor="ctr"/>
                </a:tc>
                <a:tc>
                  <a:txBody>
                    <a:bodyPr/>
                    <a:lstStyle/>
                    <a:p>
                      <a:pPr algn="ctr"/>
                      <a:r>
                        <a:rPr lang="en-US" altLang="zh-CN" dirty="0"/>
                        <a:t>16.71</a:t>
                      </a:r>
                      <a:endParaRPr lang="zh-CN" altLang="en-US" dirty="0"/>
                    </a:p>
                  </a:txBody>
                  <a:tcPr anchor="ctr"/>
                </a:tc>
                <a:tc>
                  <a:txBody>
                    <a:bodyPr/>
                    <a:lstStyle/>
                    <a:p>
                      <a:pPr algn="ctr"/>
                      <a:r>
                        <a:rPr lang="zh-CN" altLang="en-US" dirty="0"/>
                        <a:t>美人鱼</a:t>
                      </a:r>
                      <a:r>
                        <a:rPr lang="en-US" altLang="zh-CN" dirty="0"/>
                        <a:t>-2016</a:t>
                      </a:r>
                      <a:endParaRPr lang="zh-CN" altLang="en-US" dirty="0"/>
                    </a:p>
                  </a:txBody>
                  <a:tcPr anchor="ctr"/>
                </a:tc>
                <a:tc>
                  <a:txBody>
                    <a:bodyPr/>
                    <a:lstStyle/>
                    <a:p>
                      <a:pPr algn="ctr"/>
                      <a:r>
                        <a:rPr lang="en-US" altLang="zh-CN" dirty="0"/>
                        <a:t>33.9</a:t>
                      </a:r>
                      <a:endParaRPr lang="zh-CN" altLang="en-US" dirty="0"/>
                    </a:p>
                  </a:txBody>
                  <a:tcPr anchor="ctr"/>
                </a:tc>
                <a:extLst>
                  <a:ext uri="{0D108BD9-81ED-4DB2-BD59-A6C34878D82A}">
                    <a16:rowId xmlns:a16="http://schemas.microsoft.com/office/drawing/2014/main" val="665001959"/>
                  </a:ext>
                </a:extLst>
              </a:tr>
              <a:tr h="370840">
                <a:tc>
                  <a:txBody>
                    <a:bodyPr/>
                    <a:lstStyle/>
                    <a:p>
                      <a:pPr algn="ctr"/>
                      <a:r>
                        <a:rPr lang="en-US" altLang="zh-CN" dirty="0"/>
                        <a:t>7</a:t>
                      </a:r>
                      <a:endParaRPr lang="zh-CN" altLang="en-US" dirty="0"/>
                    </a:p>
                  </a:txBody>
                  <a:tcPr anchor="ctr"/>
                </a:tc>
                <a:tc>
                  <a:txBody>
                    <a:bodyPr/>
                    <a:lstStyle/>
                    <a:p>
                      <a:pPr algn="ctr"/>
                      <a:r>
                        <a:rPr lang="zh-CN" altLang="en-US" dirty="0"/>
                        <a:t>复联</a:t>
                      </a:r>
                      <a:r>
                        <a:rPr lang="en-US" altLang="zh-CN" dirty="0"/>
                        <a:t>1-2012</a:t>
                      </a:r>
                      <a:endParaRPr lang="zh-CN" altLang="en-US" dirty="0"/>
                    </a:p>
                  </a:txBody>
                  <a:tcPr anchor="ctr"/>
                </a:tc>
                <a:tc>
                  <a:txBody>
                    <a:bodyPr/>
                    <a:lstStyle/>
                    <a:p>
                      <a:pPr algn="ctr"/>
                      <a:r>
                        <a:rPr lang="en-US" altLang="zh-CN" dirty="0"/>
                        <a:t>15.18</a:t>
                      </a:r>
                      <a:endParaRPr lang="zh-CN" altLang="en-US" dirty="0"/>
                    </a:p>
                  </a:txBody>
                  <a:tcPr anchor="ctr"/>
                </a:tc>
                <a:tc>
                  <a:txBody>
                    <a:bodyPr/>
                    <a:lstStyle/>
                    <a:p>
                      <a:pPr algn="ctr"/>
                      <a:r>
                        <a:rPr lang="zh-CN" altLang="en-US" dirty="0"/>
                        <a:t>唐人街探案</a:t>
                      </a:r>
                      <a:r>
                        <a:rPr lang="en-US" altLang="zh-CN" dirty="0"/>
                        <a:t>2-2018</a:t>
                      </a:r>
                      <a:endParaRPr lang="zh-CN" altLang="en-US" dirty="0"/>
                    </a:p>
                  </a:txBody>
                  <a:tcPr anchor="ctr"/>
                </a:tc>
                <a:tc>
                  <a:txBody>
                    <a:bodyPr/>
                    <a:lstStyle/>
                    <a:p>
                      <a:pPr algn="ctr"/>
                      <a:r>
                        <a:rPr lang="en-US" altLang="zh-CN" dirty="0"/>
                        <a:t>33.71</a:t>
                      </a:r>
                      <a:endParaRPr lang="zh-CN" altLang="en-US" dirty="0"/>
                    </a:p>
                  </a:txBody>
                  <a:tcPr anchor="ctr"/>
                </a:tc>
                <a:extLst>
                  <a:ext uri="{0D108BD9-81ED-4DB2-BD59-A6C34878D82A}">
                    <a16:rowId xmlns:a16="http://schemas.microsoft.com/office/drawing/2014/main" val="95761186"/>
                  </a:ext>
                </a:extLst>
              </a:tr>
              <a:tr h="370840">
                <a:tc>
                  <a:txBody>
                    <a:bodyPr/>
                    <a:lstStyle/>
                    <a:p>
                      <a:pPr algn="ctr"/>
                      <a:r>
                        <a:rPr lang="en-US" altLang="zh-CN" dirty="0"/>
                        <a:t>8</a:t>
                      </a:r>
                      <a:endParaRPr lang="zh-CN" altLang="en-US" dirty="0"/>
                    </a:p>
                  </a:txBody>
                  <a:tcPr anchor="ctr"/>
                </a:tc>
                <a:tc>
                  <a:txBody>
                    <a:bodyPr/>
                    <a:lstStyle/>
                    <a:p>
                      <a:pPr algn="ctr"/>
                      <a:r>
                        <a:rPr lang="zh-CN" altLang="en-US" dirty="0"/>
                        <a:t>速激</a:t>
                      </a:r>
                      <a:r>
                        <a:rPr lang="en-US" altLang="zh-CN" dirty="0"/>
                        <a:t>7-2015</a:t>
                      </a:r>
                      <a:endParaRPr lang="zh-CN" altLang="en-US" dirty="0"/>
                    </a:p>
                  </a:txBody>
                  <a:tcPr anchor="ctr"/>
                </a:tc>
                <a:tc>
                  <a:txBody>
                    <a:bodyPr/>
                    <a:lstStyle/>
                    <a:p>
                      <a:pPr algn="ctr"/>
                      <a:r>
                        <a:rPr lang="en-US" altLang="zh-CN" dirty="0"/>
                        <a:t>15.16</a:t>
                      </a:r>
                      <a:endParaRPr lang="zh-CN" altLang="en-US" dirty="0"/>
                    </a:p>
                  </a:txBody>
                  <a:tcPr anchor="ctr"/>
                </a:tc>
                <a:tc>
                  <a:txBody>
                    <a:bodyPr/>
                    <a:lstStyle/>
                    <a:p>
                      <a:pPr algn="ctr"/>
                      <a:r>
                        <a:rPr lang="zh-CN" altLang="en-US" dirty="0"/>
                        <a:t>我不是药神</a:t>
                      </a:r>
                      <a:r>
                        <a:rPr lang="en-US" altLang="zh-CN" dirty="0"/>
                        <a:t>-2018</a:t>
                      </a:r>
                      <a:endParaRPr lang="zh-CN" altLang="en-US" dirty="0"/>
                    </a:p>
                  </a:txBody>
                  <a:tcPr anchor="ctr"/>
                </a:tc>
                <a:tc>
                  <a:txBody>
                    <a:bodyPr/>
                    <a:lstStyle/>
                    <a:p>
                      <a:pPr algn="ctr"/>
                      <a:r>
                        <a:rPr lang="en-US" altLang="zh-CN" dirty="0"/>
                        <a:t>30.57</a:t>
                      </a:r>
                      <a:endParaRPr lang="zh-CN" altLang="en-US" dirty="0"/>
                    </a:p>
                  </a:txBody>
                  <a:tcPr anchor="ctr"/>
                </a:tc>
                <a:extLst>
                  <a:ext uri="{0D108BD9-81ED-4DB2-BD59-A6C34878D82A}">
                    <a16:rowId xmlns:a16="http://schemas.microsoft.com/office/drawing/2014/main" val="1533589849"/>
                  </a:ext>
                </a:extLst>
              </a:tr>
              <a:tr h="370840">
                <a:tc>
                  <a:txBody>
                    <a:bodyPr/>
                    <a:lstStyle/>
                    <a:p>
                      <a:pPr algn="ctr"/>
                      <a:r>
                        <a:rPr lang="en-US" altLang="zh-CN" dirty="0"/>
                        <a:t>9</a:t>
                      </a:r>
                      <a:endParaRPr lang="zh-CN" altLang="en-US" dirty="0"/>
                    </a:p>
                  </a:txBody>
                  <a:tcPr anchor="ctr"/>
                </a:tc>
                <a:tc>
                  <a:txBody>
                    <a:bodyPr/>
                    <a:lstStyle/>
                    <a:p>
                      <a:pPr algn="ctr"/>
                      <a:r>
                        <a:rPr lang="zh-CN" altLang="en-US" dirty="0"/>
                        <a:t>狮子王</a:t>
                      </a:r>
                      <a:r>
                        <a:rPr lang="en-US" altLang="zh-CN" dirty="0"/>
                        <a:t>-2019</a:t>
                      </a:r>
                      <a:endParaRPr lang="zh-CN" altLang="en-US" dirty="0"/>
                    </a:p>
                  </a:txBody>
                  <a:tcPr anchor="ctr"/>
                </a:tc>
                <a:tc>
                  <a:txBody>
                    <a:bodyPr/>
                    <a:lstStyle/>
                    <a:p>
                      <a:pPr algn="ctr"/>
                      <a:r>
                        <a:rPr lang="en-US" altLang="zh-CN" dirty="0"/>
                        <a:t>14.35</a:t>
                      </a:r>
                      <a:endParaRPr lang="zh-CN" altLang="en-US" dirty="0"/>
                    </a:p>
                  </a:txBody>
                  <a:tcPr anchor="ctr"/>
                </a:tc>
                <a:tc>
                  <a:txBody>
                    <a:bodyPr/>
                    <a:lstStyle/>
                    <a:p>
                      <a:pPr algn="ctr"/>
                      <a:r>
                        <a:rPr lang="zh-CN" altLang="en-US" dirty="0"/>
                        <a:t>速激</a:t>
                      </a:r>
                      <a:r>
                        <a:rPr lang="en-US" altLang="zh-CN" dirty="0"/>
                        <a:t>8-2017</a:t>
                      </a:r>
                      <a:endParaRPr lang="zh-CN" altLang="en-US" dirty="0"/>
                    </a:p>
                  </a:txBody>
                  <a:tcPr anchor="ctr"/>
                </a:tc>
                <a:tc>
                  <a:txBody>
                    <a:bodyPr/>
                    <a:lstStyle/>
                    <a:p>
                      <a:pPr algn="ctr"/>
                      <a:r>
                        <a:rPr lang="en-US" altLang="zh-CN" dirty="0"/>
                        <a:t>26.49</a:t>
                      </a:r>
                      <a:endParaRPr lang="zh-CN" altLang="en-US" dirty="0"/>
                    </a:p>
                  </a:txBody>
                  <a:tcPr anchor="ctr"/>
                </a:tc>
                <a:extLst>
                  <a:ext uri="{0D108BD9-81ED-4DB2-BD59-A6C34878D82A}">
                    <a16:rowId xmlns:a16="http://schemas.microsoft.com/office/drawing/2014/main" val="2765219051"/>
                  </a:ext>
                </a:extLst>
              </a:tr>
              <a:tr h="370840">
                <a:tc>
                  <a:txBody>
                    <a:bodyPr/>
                    <a:lstStyle/>
                    <a:p>
                      <a:pPr algn="ctr"/>
                      <a:r>
                        <a:rPr lang="en-US" altLang="zh-CN" dirty="0"/>
                        <a:t>10</a:t>
                      </a:r>
                      <a:endParaRPr lang="zh-CN" altLang="en-US" dirty="0"/>
                    </a:p>
                  </a:txBody>
                  <a:tcPr anchor="ctr"/>
                </a:tc>
                <a:tc>
                  <a:txBody>
                    <a:bodyPr/>
                    <a:lstStyle/>
                    <a:p>
                      <a:pPr algn="ctr"/>
                      <a:r>
                        <a:rPr lang="zh-CN" altLang="en-US" dirty="0"/>
                        <a:t>复联</a:t>
                      </a:r>
                      <a:r>
                        <a:rPr lang="en-US" altLang="zh-CN" dirty="0"/>
                        <a:t>2-2015</a:t>
                      </a:r>
                      <a:endParaRPr lang="zh-CN" altLang="en-US" dirty="0"/>
                    </a:p>
                  </a:txBody>
                  <a:tcPr anchor="ctr"/>
                </a:tc>
                <a:tc>
                  <a:txBody>
                    <a:bodyPr/>
                    <a:lstStyle/>
                    <a:p>
                      <a:pPr algn="ctr"/>
                      <a:r>
                        <a:rPr lang="en-US" altLang="zh-CN" dirty="0"/>
                        <a:t>14.05</a:t>
                      </a:r>
                      <a:endParaRPr lang="zh-CN" altLang="en-US" dirty="0"/>
                    </a:p>
                  </a:txBody>
                  <a:tcPr anchor="ctr"/>
                </a:tc>
                <a:tc>
                  <a:txBody>
                    <a:bodyPr/>
                    <a:lstStyle/>
                    <a:p>
                      <a:pPr algn="ctr"/>
                      <a:r>
                        <a:rPr lang="zh-CN" altLang="en-US" dirty="0"/>
                        <a:t>西虹市首富</a:t>
                      </a:r>
                      <a:r>
                        <a:rPr lang="en-US" altLang="zh-CN" dirty="0"/>
                        <a:t>-2018</a:t>
                      </a:r>
                      <a:endParaRPr lang="zh-CN" altLang="en-US" dirty="0"/>
                    </a:p>
                  </a:txBody>
                  <a:tcPr anchor="ctr"/>
                </a:tc>
                <a:tc>
                  <a:txBody>
                    <a:bodyPr/>
                    <a:lstStyle/>
                    <a:p>
                      <a:pPr algn="ctr"/>
                      <a:r>
                        <a:rPr lang="en-US" altLang="zh-CN" dirty="0"/>
                        <a:t>25.27</a:t>
                      </a:r>
                      <a:endParaRPr lang="zh-CN" altLang="en-US" dirty="0"/>
                    </a:p>
                  </a:txBody>
                  <a:tcPr anchor="ctr"/>
                </a:tc>
                <a:extLst>
                  <a:ext uri="{0D108BD9-81ED-4DB2-BD59-A6C34878D82A}">
                    <a16:rowId xmlns:a16="http://schemas.microsoft.com/office/drawing/2014/main" val="2497142857"/>
                  </a:ext>
                </a:extLst>
              </a:tr>
            </a:tbl>
          </a:graphicData>
        </a:graphic>
      </p:graphicFrame>
    </p:spTree>
    <p:extLst>
      <p:ext uri="{BB962C8B-B14F-4D97-AF65-F5344CB8AC3E}">
        <p14:creationId xmlns:p14="http://schemas.microsoft.com/office/powerpoint/2010/main" val="14620949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A3721-D6AD-E641-959C-B11489D628C9}"/>
              </a:ext>
            </a:extLst>
          </p:cNvPr>
          <p:cNvSpPr>
            <a:spLocks noGrp="1"/>
          </p:cNvSpPr>
          <p:nvPr>
            <p:ph type="title"/>
          </p:nvPr>
        </p:nvSpPr>
        <p:spPr/>
        <p:txBody>
          <a:bodyPr/>
          <a:lstStyle/>
          <a:p>
            <a:r>
              <a:rPr kumimoji="1" lang="zh-CN" altLang="en-US" dirty="0"/>
              <a:t>对比得出</a:t>
            </a:r>
          </a:p>
        </p:txBody>
      </p:sp>
      <p:sp>
        <p:nvSpPr>
          <p:cNvPr id="3" name="内容占位符 2">
            <a:extLst>
              <a:ext uri="{FF2B5EF4-FFF2-40B4-BE49-F238E27FC236}">
                <a16:creationId xmlns:a16="http://schemas.microsoft.com/office/drawing/2014/main" id="{26423DB3-7E97-2547-A50D-A77CA2A27B43}"/>
              </a:ext>
            </a:extLst>
          </p:cNvPr>
          <p:cNvSpPr>
            <a:spLocks noGrp="1"/>
          </p:cNvSpPr>
          <p:nvPr>
            <p:ph idx="1"/>
          </p:nvPr>
        </p:nvSpPr>
        <p:spPr>
          <a:xfrm>
            <a:off x="495978" y="1593477"/>
            <a:ext cx="8036462" cy="4643835"/>
          </a:xfrm>
        </p:spPr>
        <p:txBody>
          <a:bodyPr/>
          <a:lstStyle/>
          <a:p>
            <a:r>
              <a:rPr kumimoji="1" lang="zh-CN" altLang="en-US" dirty="0"/>
              <a:t>世界票房排行前面的都是美国好莱坞电影</a:t>
            </a:r>
            <a:endParaRPr kumimoji="1" lang="en-US" altLang="zh-CN" dirty="0"/>
          </a:p>
          <a:p>
            <a:r>
              <a:rPr kumimoji="1" lang="zh-CN" altLang="en-US" dirty="0"/>
              <a:t>科幻电影大行其道：漫威超级英雄系列、星战太空系列、蝙蝠侠系列、哈利波特系列、指环王系列、盗梦空间</a:t>
            </a:r>
            <a:endParaRPr kumimoji="1" lang="en-US" altLang="zh-CN" dirty="0"/>
          </a:p>
          <a:p>
            <a:r>
              <a:rPr kumimoji="1" lang="zh-CN" altLang="en-US" dirty="0"/>
              <a:t>国产电影真人实境、真事改编</a:t>
            </a:r>
            <a:endParaRPr kumimoji="1" lang="en-US" altLang="zh-CN" dirty="0"/>
          </a:p>
          <a:p>
            <a:r>
              <a:rPr kumimoji="1" lang="zh-CN" altLang="en-US" dirty="0"/>
              <a:t>科幻的、假的、超能力反而能够引起全球共鸣</a:t>
            </a:r>
            <a:endParaRPr kumimoji="1" lang="en-US" altLang="zh-CN" dirty="0"/>
          </a:p>
          <a:p>
            <a:r>
              <a:rPr kumimoji="1" lang="zh-CN" altLang="en-US" dirty="0"/>
              <a:t>科幻电影需要科幻小说、好的剧本、好的故事</a:t>
            </a:r>
            <a:endParaRPr kumimoji="1" lang="en-US" altLang="zh-CN" dirty="0"/>
          </a:p>
          <a:p>
            <a:r>
              <a:rPr kumimoji="1" lang="zh-CN" altLang="en-US" dirty="0"/>
              <a:t>可信的虚构、可信的魔幻</a:t>
            </a:r>
          </a:p>
        </p:txBody>
      </p:sp>
    </p:spTree>
    <p:extLst>
      <p:ext uri="{BB962C8B-B14F-4D97-AF65-F5344CB8AC3E}">
        <p14:creationId xmlns:p14="http://schemas.microsoft.com/office/powerpoint/2010/main" val="12539043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FBEF4-FD1B-0142-B5B6-5C2C46A18AD6}"/>
              </a:ext>
            </a:extLst>
          </p:cNvPr>
          <p:cNvSpPr>
            <a:spLocks noGrp="1"/>
          </p:cNvSpPr>
          <p:nvPr>
            <p:ph type="title"/>
          </p:nvPr>
        </p:nvSpPr>
        <p:spPr/>
        <p:txBody>
          <a:bodyPr/>
          <a:lstStyle/>
          <a:p>
            <a:r>
              <a:rPr kumimoji="1" lang="en-US" altLang="zh-CN" dirty="0"/>
              <a:t>1.</a:t>
            </a:r>
            <a:r>
              <a:rPr kumimoji="1" lang="zh-CN" altLang="en-US" dirty="0"/>
              <a:t>繁荣发展社会主义文艺</a:t>
            </a:r>
          </a:p>
        </p:txBody>
      </p:sp>
      <p:sp>
        <p:nvSpPr>
          <p:cNvPr id="7" name="内容占位符 6">
            <a:extLst>
              <a:ext uri="{FF2B5EF4-FFF2-40B4-BE49-F238E27FC236}">
                <a16:creationId xmlns:a16="http://schemas.microsoft.com/office/drawing/2014/main" id="{55A25E74-AB0D-9046-A220-65A073D931DF}"/>
              </a:ext>
            </a:extLst>
          </p:cNvPr>
          <p:cNvSpPr>
            <a:spLocks noGrp="1"/>
          </p:cNvSpPr>
          <p:nvPr>
            <p:ph idx="1"/>
          </p:nvPr>
        </p:nvSpPr>
        <p:spPr>
          <a:xfrm>
            <a:off x="495978" y="1593477"/>
            <a:ext cx="4508070" cy="4195481"/>
          </a:xfrm>
        </p:spPr>
        <p:txBody>
          <a:bodyPr/>
          <a:lstStyle/>
          <a:p>
            <a:r>
              <a:rPr lang="zh-CN" altLang="en-US" dirty="0"/>
              <a:t>坚持以人民为中心，创造无愧于伟大民族和时代的优秀作品。</a:t>
            </a:r>
          </a:p>
        </p:txBody>
      </p:sp>
      <p:pic>
        <p:nvPicPr>
          <p:cNvPr id="9" name="图片 8" descr="图片包含 照片, 人员, 室内, 群组&#10;&#10;描述已自动生成">
            <a:extLst>
              <a:ext uri="{FF2B5EF4-FFF2-40B4-BE49-F238E27FC236}">
                <a16:creationId xmlns:a16="http://schemas.microsoft.com/office/drawing/2014/main" id="{6A9D49AE-CA3D-624D-967A-10ED174B5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194" y="3645024"/>
            <a:ext cx="6129446" cy="2985120"/>
          </a:xfrm>
          <a:prstGeom prst="rect">
            <a:avLst/>
          </a:prstGeom>
        </p:spPr>
      </p:pic>
      <p:pic>
        <p:nvPicPr>
          <p:cNvPr id="11" name="图片 10" descr="图片包含 人员, 室内, 文字&#10;&#10;描述已自动生成">
            <a:extLst>
              <a:ext uri="{FF2B5EF4-FFF2-40B4-BE49-F238E27FC236}">
                <a16:creationId xmlns:a16="http://schemas.microsoft.com/office/drawing/2014/main" id="{5F25B028-79B0-F744-B0F7-5414F3C717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2852936"/>
            <a:ext cx="2444750" cy="3429000"/>
          </a:xfrm>
          <a:prstGeom prst="rect">
            <a:avLst/>
          </a:prstGeom>
        </p:spPr>
      </p:pic>
      <p:pic>
        <p:nvPicPr>
          <p:cNvPr id="13" name="图片 12" descr="图片包含 男士, 照片, 戴着, 文字&#10;&#10;描述已自动生成">
            <a:extLst>
              <a:ext uri="{FF2B5EF4-FFF2-40B4-BE49-F238E27FC236}">
                <a16:creationId xmlns:a16="http://schemas.microsoft.com/office/drawing/2014/main" id="{A0015FD7-EB64-B14A-9A7B-F68B969D2E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7719" y="71907"/>
            <a:ext cx="2255921" cy="3429000"/>
          </a:xfrm>
          <a:prstGeom prst="rect">
            <a:avLst/>
          </a:prstGeom>
        </p:spPr>
      </p:pic>
    </p:spTree>
    <p:extLst>
      <p:ext uri="{BB962C8B-B14F-4D97-AF65-F5344CB8AC3E}">
        <p14:creationId xmlns:p14="http://schemas.microsoft.com/office/powerpoint/2010/main" val="35992938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363D-18D0-5C42-8563-3CAA278ED723}"/>
              </a:ext>
            </a:extLst>
          </p:cNvPr>
          <p:cNvSpPr>
            <a:spLocks noGrp="1"/>
          </p:cNvSpPr>
          <p:nvPr>
            <p:ph type="title"/>
          </p:nvPr>
        </p:nvSpPr>
        <p:spPr>
          <a:xfrm>
            <a:off x="484584" y="452718"/>
            <a:ext cx="3124185" cy="1400530"/>
          </a:xfrm>
        </p:spPr>
        <p:txBody>
          <a:bodyPr>
            <a:normAutofit/>
          </a:bodyPr>
          <a:lstStyle/>
          <a:p>
            <a:pPr>
              <a:lnSpc>
                <a:spcPct val="90000"/>
              </a:lnSpc>
            </a:pPr>
            <a:r>
              <a:rPr kumimoji="1" lang="en-US" altLang="zh-CN" sz="2800"/>
              <a:t>2.</a:t>
            </a:r>
            <a:r>
              <a:rPr kumimoji="1" lang="zh-CN" altLang="en-US" sz="2800"/>
              <a:t>推动中华优秀传统文化创造性转化、创新性发展</a:t>
            </a:r>
            <a:endParaRPr kumimoji="1" lang="en-US" altLang="zh-CN" sz="2800"/>
          </a:p>
        </p:txBody>
      </p:sp>
      <p:sp>
        <p:nvSpPr>
          <p:cNvPr id="12" name="Freeform: Shape 11">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图片 6" descr="图片包含 服装&#10;&#10;描述已自动生成">
            <a:extLst>
              <a:ext uri="{FF2B5EF4-FFF2-40B4-BE49-F238E27FC236}">
                <a16:creationId xmlns:a16="http://schemas.microsoft.com/office/drawing/2014/main" id="{27332D40-8D93-0443-A647-FC0F70BE14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807" y="1171943"/>
            <a:ext cx="4087103" cy="1634841"/>
          </a:xfrm>
          <a:prstGeom prst="rect">
            <a:avLst/>
          </a:prstGeom>
          <a:effectLst/>
        </p:spPr>
      </p:pic>
      <p:sp>
        <p:nvSpPr>
          <p:cNvPr id="16" name="Rectangle 15">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18400731-D30D-C44B-AD8A-3F36A84B76E1}"/>
              </a:ext>
            </a:extLst>
          </p:cNvPr>
          <p:cNvSpPr>
            <a:spLocks noGrp="1"/>
          </p:cNvSpPr>
          <p:nvPr>
            <p:ph idx="1"/>
          </p:nvPr>
        </p:nvSpPr>
        <p:spPr>
          <a:xfrm>
            <a:off x="484584" y="1853248"/>
            <a:ext cx="3260931" cy="4544434"/>
          </a:xfrm>
        </p:spPr>
        <p:txBody>
          <a:bodyPr>
            <a:normAutofit lnSpcReduction="10000"/>
          </a:bodyPr>
          <a:lstStyle/>
          <a:p>
            <a:r>
              <a:rPr kumimoji="1" lang="zh-CN" altLang="en-US" dirty="0"/>
              <a:t>中华优秀传统文化是民族的“根”和“魂”，以时代精神和科学态度，系统梳理优秀文化资源</a:t>
            </a:r>
            <a:endParaRPr kumimoji="1" lang="en-US" altLang="zh-CN" dirty="0"/>
          </a:p>
          <a:p>
            <a:r>
              <a:rPr kumimoji="1" lang="en-US" altLang="zh-CN" dirty="0"/>
              <a:t>《</a:t>
            </a:r>
            <a:r>
              <a:rPr kumimoji="1" lang="zh-CN" altLang="en-US" dirty="0"/>
              <a:t>哪吒</a:t>
            </a:r>
            <a:r>
              <a:rPr kumimoji="1" lang="en-US" altLang="zh-CN" dirty="0"/>
              <a:t>》</a:t>
            </a:r>
            <a:r>
              <a:rPr kumimoji="1" lang="zh-CN" altLang="en-US" dirty="0"/>
              <a:t>从</a:t>
            </a:r>
            <a:r>
              <a:rPr kumimoji="1" lang="en-US" altLang="zh-CN" dirty="0"/>
              <a:t>idea</a:t>
            </a:r>
            <a:r>
              <a:rPr kumimoji="1" lang="zh-CN" altLang="en-US" dirty="0"/>
              <a:t>到上映</a:t>
            </a:r>
            <a:r>
              <a:rPr kumimoji="1" lang="en-US" altLang="zh-CN" dirty="0"/>
              <a:t>5-6</a:t>
            </a:r>
            <a:r>
              <a:rPr kumimoji="1" lang="zh-CN" altLang="en-US" dirty="0"/>
              <a:t>年，</a:t>
            </a:r>
            <a:r>
              <a:rPr kumimoji="1" lang="en-US" altLang="zh-CN" dirty="0"/>
              <a:t>40</a:t>
            </a:r>
            <a:r>
              <a:rPr kumimoji="1" lang="zh-CN" altLang="en-US" dirty="0"/>
              <a:t>多亿票房，大家觉得时间和收益怎么样？</a:t>
            </a:r>
            <a:endParaRPr kumimoji="1" lang="en-US" altLang="zh-CN" dirty="0"/>
          </a:p>
          <a:p>
            <a:r>
              <a:rPr kumimoji="1" lang="zh-CN" altLang="en-US" dirty="0"/>
              <a:t>当然前期有技术和团队，找准</a:t>
            </a:r>
            <a:r>
              <a:rPr kumimoji="1" lang="en-US" altLang="zh-CN" dirty="0"/>
              <a:t>case</a:t>
            </a:r>
            <a:r>
              <a:rPr kumimoji="1" lang="zh-CN" altLang="en-US" dirty="0"/>
              <a:t>。</a:t>
            </a:r>
            <a:endParaRPr kumimoji="1" lang="en-US" altLang="zh-CN" dirty="0"/>
          </a:p>
          <a:p>
            <a:endParaRPr kumimoji="1" lang="zh-CN" altLang="en-US" dirty="0"/>
          </a:p>
        </p:txBody>
      </p:sp>
      <p:pic>
        <p:nvPicPr>
          <p:cNvPr id="5" name="图片 4" descr="图片包含 人员, 很少, 小, 室内&#10;&#10;描述已自动生成">
            <a:extLst>
              <a:ext uri="{FF2B5EF4-FFF2-40B4-BE49-F238E27FC236}">
                <a16:creationId xmlns:a16="http://schemas.microsoft.com/office/drawing/2014/main" id="{2968EC80-AD20-D14B-8CF9-BF5A6A25D4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807" y="3738187"/>
            <a:ext cx="4087103" cy="2298995"/>
          </a:xfrm>
          <a:prstGeom prst="rect">
            <a:avLst/>
          </a:prstGeom>
          <a:effectLst/>
        </p:spPr>
      </p:pic>
    </p:spTree>
    <p:extLst>
      <p:ext uri="{BB962C8B-B14F-4D97-AF65-F5344CB8AC3E}">
        <p14:creationId xmlns:p14="http://schemas.microsoft.com/office/powerpoint/2010/main" val="29468896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B8F081-E86A-5345-A665-7D2CAD8BD43A}"/>
              </a:ext>
            </a:extLst>
          </p:cNvPr>
          <p:cNvSpPr>
            <a:spLocks noGrp="1"/>
          </p:cNvSpPr>
          <p:nvPr>
            <p:ph type="title"/>
          </p:nvPr>
        </p:nvSpPr>
        <p:spPr/>
        <p:txBody>
          <a:bodyPr/>
          <a:lstStyle/>
          <a:p>
            <a:r>
              <a:rPr kumimoji="1" lang="en-US" altLang="zh-CN" dirty="0"/>
              <a:t>3.</a:t>
            </a:r>
            <a:r>
              <a:rPr kumimoji="1" lang="zh-CN" altLang="en-US" dirty="0"/>
              <a:t>推动文化事业与文化产业发展</a:t>
            </a:r>
          </a:p>
        </p:txBody>
      </p:sp>
      <p:sp>
        <p:nvSpPr>
          <p:cNvPr id="3" name="内容占位符 2">
            <a:extLst>
              <a:ext uri="{FF2B5EF4-FFF2-40B4-BE49-F238E27FC236}">
                <a16:creationId xmlns:a16="http://schemas.microsoft.com/office/drawing/2014/main" id="{FE94D8B2-9D15-A147-970A-B473FFD0B3F0}"/>
              </a:ext>
            </a:extLst>
          </p:cNvPr>
          <p:cNvSpPr>
            <a:spLocks noGrp="1"/>
          </p:cNvSpPr>
          <p:nvPr>
            <p:ph idx="1"/>
          </p:nvPr>
        </p:nvSpPr>
        <p:spPr/>
        <p:txBody>
          <a:bodyPr/>
          <a:lstStyle/>
          <a:p>
            <a:r>
              <a:rPr kumimoji="1" lang="zh-CN" altLang="en-US" dirty="0"/>
              <a:t>体制改革：政企分开、股份制改造</a:t>
            </a:r>
            <a:endParaRPr kumimoji="1" lang="en-US" altLang="zh-CN" dirty="0"/>
          </a:p>
          <a:p>
            <a:r>
              <a:rPr kumimoji="1" lang="zh-CN" altLang="en-US" dirty="0"/>
              <a:t>全民健身：普及知识和方法，推进活动</a:t>
            </a:r>
            <a:endParaRPr kumimoji="1" lang="en-US" altLang="zh-CN" dirty="0"/>
          </a:p>
          <a:p>
            <a:r>
              <a:rPr kumimoji="1" lang="zh-CN" altLang="en-US" dirty="0"/>
              <a:t>完善政策：从经营、融资、环境等方面促进</a:t>
            </a:r>
          </a:p>
        </p:txBody>
      </p:sp>
    </p:spTree>
    <p:extLst>
      <p:ext uri="{BB962C8B-B14F-4D97-AF65-F5344CB8AC3E}">
        <p14:creationId xmlns:p14="http://schemas.microsoft.com/office/powerpoint/2010/main" val="21352684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F6D82-C922-1047-B0DF-6114220EF220}"/>
              </a:ext>
            </a:extLst>
          </p:cNvPr>
          <p:cNvSpPr>
            <a:spLocks noGrp="1"/>
          </p:cNvSpPr>
          <p:nvPr>
            <p:ph type="title"/>
          </p:nvPr>
        </p:nvSpPr>
        <p:spPr/>
        <p:txBody>
          <a:bodyPr/>
          <a:lstStyle/>
          <a:p>
            <a:r>
              <a:rPr kumimoji="1" lang="zh-CN" altLang="en-US" dirty="0"/>
              <a:t>“体育”和“健身”</a:t>
            </a:r>
          </a:p>
        </p:txBody>
      </p:sp>
      <p:sp>
        <p:nvSpPr>
          <p:cNvPr id="3" name="内容占位符 2">
            <a:extLst>
              <a:ext uri="{FF2B5EF4-FFF2-40B4-BE49-F238E27FC236}">
                <a16:creationId xmlns:a16="http://schemas.microsoft.com/office/drawing/2014/main" id="{68629668-07D8-A446-A572-4CE8CE740E29}"/>
              </a:ext>
            </a:extLst>
          </p:cNvPr>
          <p:cNvSpPr>
            <a:spLocks noGrp="1"/>
          </p:cNvSpPr>
          <p:nvPr>
            <p:ph idx="1"/>
          </p:nvPr>
        </p:nvSpPr>
        <p:spPr>
          <a:xfrm>
            <a:off x="484710" y="1707383"/>
            <a:ext cx="8191746" cy="4601937"/>
          </a:xfrm>
        </p:spPr>
        <p:txBody>
          <a:bodyPr/>
          <a:lstStyle/>
          <a:p>
            <a:r>
              <a:rPr kumimoji="1" lang="zh-CN" altLang="en-US" dirty="0"/>
              <a:t>十九大报告中“体育”“健身”同时出现</a:t>
            </a:r>
            <a:endParaRPr kumimoji="1" lang="en-US" altLang="zh-CN" dirty="0"/>
          </a:p>
          <a:p>
            <a:r>
              <a:rPr kumimoji="1" lang="zh-CN" altLang="en-US" dirty="0"/>
              <a:t>一处在“一、过去五年的工作和历史性变革”</a:t>
            </a:r>
            <a:r>
              <a:rPr kumimoji="1" lang="en-US" altLang="zh-CN" dirty="0"/>
              <a:t>——</a:t>
            </a:r>
            <a:r>
              <a:rPr kumimoji="1" lang="zh-CN" altLang="en-US" dirty="0"/>
              <a:t>“思想文化建设取得重大进展。</a:t>
            </a:r>
            <a:r>
              <a:rPr kumimoji="1" lang="en-US" altLang="zh-CN" dirty="0"/>
              <a:t>······</a:t>
            </a:r>
            <a:r>
              <a:rPr kumimoji="1" lang="zh-CN" altLang="en-US" dirty="0"/>
              <a:t>全民健身和竞技体育全面发展。”</a:t>
            </a:r>
            <a:endParaRPr kumimoji="1" lang="en-US" altLang="zh-CN" dirty="0"/>
          </a:p>
          <a:p>
            <a:r>
              <a:rPr kumimoji="1" lang="zh-CN" altLang="en-US" dirty="0"/>
              <a:t>一处在“七、坚定文化自信，推动社会主义文化繁荣兴盛”</a:t>
            </a:r>
            <a:r>
              <a:rPr kumimoji="1" lang="en-US" altLang="zh-CN" dirty="0"/>
              <a:t>——</a:t>
            </a:r>
            <a:r>
              <a:rPr kumimoji="1" lang="zh-CN" altLang="en-US" dirty="0"/>
              <a:t>“（五）推动文化事业和文化产业发展。</a:t>
            </a:r>
            <a:r>
              <a:rPr kumimoji="1" lang="en-US" altLang="zh-CN" dirty="0"/>
              <a:t>······</a:t>
            </a:r>
            <a:r>
              <a:rPr kumimoji="1" lang="zh-CN" altLang="en-US" dirty="0"/>
              <a:t>广泛开展全民健身活动，加快推进体育强国建设”</a:t>
            </a:r>
            <a:endParaRPr kumimoji="1" lang="en-US" altLang="zh-CN" dirty="0"/>
          </a:p>
          <a:p>
            <a:r>
              <a:rPr kumimoji="1" lang="zh-CN" altLang="en-US" dirty="0"/>
              <a:t>全民健身和竞技体育是分开的，我国体育产业还有很大潜力</a:t>
            </a:r>
          </a:p>
        </p:txBody>
      </p:sp>
    </p:spTree>
    <p:extLst>
      <p:ext uri="{BB962C8B-B14F-4D97-AF65-F5344CB8AC3E}">
        <p14:creationId xmlns:p14="http://schemas.microsoft.com/office/powerpoint/2010/main" val="19887023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D6799-354D-B644-AD75-367B90559CFC}"/>
              </a:ext>
            </a:extLst>
          </p:cNvPr>
          <p:cNvSpPr>
            <a:spLocks noGrp="1"/>
          </p:cNvSpPr>
          <p:nvPr>
            <p:ph type="title"/>
          </p:nvPr>
        </p:nvSpPr>
        <p:spPr/>
        <p:txBody>
          <a:bodyPr/>
          <a:lstStyle/>
          <a:p>
            <a:r>
              <a:rPr kumimoji="1" lang="zh-CN" altLang="en-US" dirty="0"/>
              <a:t>对比</a:t>
            </a:r>
          </a:p>
        </p:txBody>
      </p:sp>
      <p:sp>
        <p:nvSpPr>
          <p:cNvPr id="3" name="内容占位符 2">
            <a:extLst>
              <a:ext uri="{FF2B5EF4-FFF2-40B4-BE49-F238E27FC236}">
                <a16:creationId xmlns:a16="http://schemas.microsoft.com/office/drawing/2014/main" id="{FB3D240B-25BC-6748-946A-08637BB7387F}"/>
              </a:ext>
            </a:extLst>
          </p:cNvPr>
          <p:cNvSpPr>
            <a:spLocks noGrp="1"/>
          </p:cNvSpPr>
          <p:nvPr>
            <p:ph idx="1"/>
          </p:nvPr>
        </p:nvSpPr>
        <p:spPr>
          <a:xfrm>
            <a:off x="495978" y="1295401"/>
            <a:ext cx="8252486" cy="5109882"/>
          </a:xfrm>
        </p:spPr>
        <p:txBody>
          <a:bodyPr>
            <a:normAutofit fontScale="92500"/>
          </a:bodyPr>
          <a:lstStyle/>
          <a:p>
            <a:r>
              <a:rPr kumimoji="1" lang="en-US" altLang="zh-CN" dirty="0"/>
              <a:t>2015</a:t>
            </a:r>
            <a:r>
              <a:rPr kumimoji="1" lang="zh-CN" altLang="en-US" dirty="0"/>
              <a:t>年，全球体育产业规模</a:t>
            </a:r>
            <a:r>
              <a:rPr kumimoji="1" lang="en-US" altLang="zh-CN" dirty="0"/>
              <a:t>15000</a:t>
            </a:r>
            <a:r>
              <a:rPr kumimoji="1" lang="zh-CN" altLang="en-US" dirty="0"/>
              <a:t>亿美元，当年美国体育产值</a:t>
            </a:r>
            <a:r>
              <a:rPr kumimoji="1" lang="en-US" altLang="zh-CN" dirty="0"/>
              <a:t>5000</a:t>
            </a:r>
            <a:r>
              <a:rPr kumimoji="1" lang="zh-CN" altLang="en-US" dirty="0"/>
              <a:t>亿美元，是美国汽车产业的</a:t>
            </a:r>
            <a:r>
              <a:rPr kumimoji="1" lang="en-US" altLang="zh-CN" dirty="0"/>
              <a:t>2</a:t>
            </a:r>
            <a:r>
              <a:rPr kumimoji="1" lang="zh-CN" altLang="en-US" dirty="0"/>
              <a:t>倍，影视产业的</a:t>
            </a:r>
            <a:r>
              <a:rPr kumimoji="1" lang="en-US" altLang="zh-CN" dirty="0"/>
              <a:t>7</a:t>
            </a:r>
            <a:r>
              <a:rPr kumimoji="1" lang="zh-CN" altLang="en-US" dirty="0"/>
              <a:t>倍，体育产业占美国</a:t>
            </a:r>
            <a:r>
              <a:rPr kumimoji="1" lang="en-US" altLang="zh-CN" dirty="0"/>
              <a:t>GDP3%</a:t>
            </a:r>
            <a:r>
              <a:rPr kumimoji="1" lang="zh-CN" altLang="en-US" dirty="0"/>
              <a:t>。</a:t>
            </a:r>
            <a:endParaRPr kumimoji="1" lang="en-US" altLang="zh-CN" dirty="0"/>
          </a:p>
          <a:p>
            <a:r>
              <a:rPr kumimoji="1" lang="zh-CN" altLang="en-US" dirty="0"/>
              <a:t>美国、法国等发达国家、体育强国，体育产业占</a:t>
            </a:r>
            <a:r>
              <a:rPr kumimoji="1" lang="en-US" altLang="zh-CN" dirty="0"/>
              <a:t>GDP</a:t>
            </a:r>
            <a:r>
              <a:rPr kumimoji="1" lang="zh-CN" altLang="en-US" dirty="0"/>
              <a:t>的比重均达</a:t>
            </a:r>
            <a:r>
              <a:rPr kumimoji="1" lang="en-US" altLang="zh-CN" dirty="0"/>
              <a:t>2.5%</a:t>
            </a:r>
            <a:r>
              <a:rPr kumimoji="1" lang="zh-CN" altLang="en-US" dirty="0"/>
              <a:t>以上，全球平均水平达</a:t>
            </a:r>
            <a:r>
              <a:rPr kumimoji="1" lang="en-US" altLang="zh-CN" dirty="0"/>
              <a:t>2.1%</a:t>
            </a:r>
            <a:r>
              <a:rPr kumimoji="1" lang="zh-CN" altLang="en-US" dirty="0"/>
              <a:t>。</a:t>
            </a:r>
            <a:endParaRPr kumimoji="1" lang="en-US" altLang="zh-CN" dirty="0"/>
          </a:p>
          <a:p>
            <a:r>
              <a:rPr kumimoji="1" lang="en-US" altLang="zh-CN" dirty="0"/>
              <a:t>2015</a:t>
            </a:r>
            <a:r>
              <a:rPr kumimoji="1" lang="zh-CN" altLang="en-US" dirty="0"/>
              <a:t>年，中国体育产业占</a:t>
            </a:r>
            <a:r>
              <a:rPr kumimoji="1" lang="en-US" altLang="zh-CN" dirty="0"/>
              <a:t>GDP</a:t>
            </a:r>
            <a:r>
              <a:rPr kumimoji="1" lang="zh-CN" altLang="en-US" dirty="0"/>
              <a:t>比重仅</a:t>
            </a:r>
            <a:r>
              <a:rPr kumimoji="1" lang="en-US" altLang="zh-CN" dirty="0"/>
              <a:t>0.8%</a:t>
            </a:r>
            <a:r>
              <a:rPr kumimoji="1" lang="zh-CN" altLang="en-US" dirty="0"/>
              <a:t>，为</a:t>
            </a:r>
            <a:r>
              <a:rPr kumimoji="1" lang="en-US" altLang="zh-CN" dirty="0"/>
              <a:t>5494</a:t>
            </a:r>
            <a:r>
              <a:rPr kumimoji="1" lang="zh-CN" altLang="en-US" dirty="0"/>
              <a:t>亿元，逐年增长，</a:t>
            </a:r>
            <a:r>
              <a:rPr kumimoji="1" lang="en-US" altLang="zh-CN" dirty="0"/>
              <a:t>2017</a:t>
            </a:r>
            <a:r>
              <a:rPr kumimoji="1" lang="zh-CN" altLang="en-US" dirty="0"/>
              <a:t>年为</a:t>
            </a:r>
            <a:r>
              <a:rPr kumimoji="1" lang="en-US" altLang="zh-CN" dirty="0"/>
              <a:t>7125</a:t>
            </a:r>
            <a:r>
              <a:rPr kumimoji="1" lang="zh-CN" altLang="en-US" dirty="0"/>
              <a:t>亿元。</a:t>
            </a:r>
            <a:endParaRPr kumimoji="1" lang="en-US" altLang="zh-CN" dirty="0"/>
          </a:p>
          <a:p>
            <a:r>
              <a:rPr kumimoji="1" lang="zh-CN" altLang="en-US" dirty="0"/>
              <a:t>美国体育文化，由假期营地体育、家庭体育与校园体育构成，为孩子提供了最初的热爱与了解各项体育活动的机会。各年级有全国性联赛，有</a:t>
            </a:r>
            <a:r>
              <a:rPr kumimoji="1" lang="en-US" altLang="zh-CN" dirty="0"/>
              <a:t>NCAA</a:t>
            </a:r>
            <a:r>
              <a:rPr kumimoji="1" lang="zh-CN" altLang="en-US" dirty="0"/>
              <a:t>大学体育到职业体育的选秀路径，最终才成就了美国深厚的体育帝国。</a:t>
            </a:r>
            <a:endParaRPr kumimoji="1" lang="en-US" altLang="zh-CN" dirty="0"/>
          </a:p>
          <a:p>
            <a:r>
              <a:rPr kumimoji="1" lang="zh-CN" altLang="en-US" dirty="0"/>
              <a:t>相比而言，我国从业人员、销售品种和数额、体育水平和运营能力、体育媒体、体育营销、体育科技、体育消费都有待提升</a:t>
            </a:r>
          </a:p>
        </p:txBody>
      </p:sp>
    </p:spTree>
    <p:extLst>
      <p:ext uri="{BB962C8B-B14F-4D97-AF65-F5344CB8AC3E}">
        <p14:creationId xmlns:p14="http://schemas.microsoft.com/office/powerpoint/2010/main" val="19661663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445CA-7A66-3D4D-90CA-90A7BDB7AC00}"/>
              </a:ext>
            </a:extLst>
          </p:cNvPr>
          <p:cNvSpPr>
            <a:spLocks noGrp="1"/>
          </p:cNvSpPr>
          <p:nvPr>
            <p:ph type="title"/>
          </p:nvPr>
        </p:nvSpPr>
        <p:spPr/>
        <p:txBody>
          <a:bodyPr/>
          <a:lstStyle/>
          <a:p>
            <a:r>
              <a:rPr kumimoji="1" lang="en-US" altLang="zh-CN" dirty="0"/>
              <a:t>4.</a:t>
            </a:r>
            <a:r>
              <a:rPr kumimoji="1" lang="zh-CN" altLang="en-US" dirty="0"/>
              <a:t>讲好中国故事</a:t>
            </a:r>
          </a:p>
        </p:txBody>
      </p:sp>
      <p:sp>
        <p:nvSpPr>
          <p:cNvPr id="3" name="内容占位符 2">
            <a:extLst>
              <a:ext uri="{FF2B5EF4-FFF2-40B4-BE49-F238E27FC236}">
                <a16:creationId xmlns:a16="http://schemas.microsoft.com/office/drawing/2014/main" id="{074C81A4-6281-5E44-911C-7B861B9A5B2A}"/>
              </a:ext>
            </a:extLst>
          </p:cNvPr>
          <p:cNvSpPr>
            <a:spLocks noGrp="1"/>
          </p:cNvSpPr>
          <p:nvPr>
            <p:ph idx="1"/>
          </p:nvPr>
        </p:nvSpPr>
        <p:spPr>
          <a:xfrm>
            <a:off x="495978" y="1593477"/>
            <a:ext cx="8108470" cy="4195481"/>
          </a:xfrm>
        </p:spPr>
        <p:txBody>
          <a:bodyPr/>
          <a:lstStyle/>
          <a:p>
            <a:r>
              <a:rPr kumimoji="1" lang="zh-CN" altLang="en-US" dirty="0"/>
              <a:t>讲好中国传统文化：“和”文化、和谐、大一统</a:t>
            </a:r>
            <a:endParaRPr kumimoji="1" lang="en-US" altLang="zh-CN" dirty="0"/>
          </a:p>
          <a:p>
            <a:r>
              <a:rPr kumimoji="1" lang="zh-CN" altLang="en-US" dirty="0"/>
              <a:t>讲好中国革命文化：红军的历史与精神</a:t>
            </a:r>
            <a:endParaRPr kumimoji="1" lang="en-US" altLang="zh-CN" dirty="0"/>
          </a:p>
          <a:p>
            <a:r>
              <a:rPr kumimoji="1" lang="zh-CN" altLang="en-US" dirty="0"/>
              <a:t>讲好中国改革文化：发展道路、发展成果</a:t>
            </a:r>
            <a:endParaRPr kumimoji="1" lang="en-US" altLang="zh-CN" dirty="0"/>
          </a:p>
          <a:p>
            <a:r>
              <a:rPr kumimoji="1" lang="zh-CN" altLang="en-US" dirty="0"/>
              <a:t>讲好中国未来文化：包容、友好、好客、决不软弱</a:t>
            </a:r>
            <a:endParaRPr kumimoji="1" lang="en-US" altLang="zh-CN" dirty="0"/>
          </a:p>
          <a:p>
            <a:r>
              <a:rPr kumimoji="1" lang="zh-CN" altLang="en-US" dirty="0"/>
              <a:t>用全世界喜闻乐见的形式来讲</a:t>
            </a:r>
            <a:endParaRPr kumimoji="1" lang="en-US" altLang="zh-CN" dirty="0"/>
          </a:p>
          <a:p>
            <a:r>
              <a:rPr kumimoji="1" lang="zh-CN" altLang="en-US" dirty="0"/>
              <a:t>可以说，现在讲的还不够好，还需要有志之士努力发奋</a:t>
            </a:r>
          </a:p>
        </p:txBody>
      </p:sp>
    </p:spTree>
    <p:extLst>
      <p:ext uri="{BB962C8B-B14F-4D97-AF65-F5344CB8AC3E}">
        <p14:creationId xmlns:p14="http://schemas.microsoft.com/office/powerpoint/2010/main" val="4927553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8C15DB-1811-4E4C-BBCB-7CDF104E7208}"/>
              </a:ext>
            </a:extLst>
          </p:cNvPr>
          <p:cNvSpPr>
            <a:spLocks noGrp="1"/>
          </p:cNvSpPr>
          <p:nvPr>
            <p:ph type="title"/>
          </p:nvPr>
        </p:nvSpPr>
        <p:spPr/>
        <p:txBody>
          <a:bodyPr/>
          <a:lstStyle/>
          <a:p>
            <a:r>
              <a:rPr kumimoji="1" lang="zh-CN" altLang="en-US" dirty="0"/>
              <a:t>六、社会主义文化建设</a:t>
            </a:r>
          </a:p>
        </p:txBody>
      </p:sp>
      <p:sp>
        <p:nvSpPr>
          <p:cNvPr id="3" name="内容占位符 2">
            <a:extLst>
              <a:ext uri="{FF2B5EF4-FFF2-40B4-BE49-F238E27FC236}">
                <a16:creationId xmlns:a16="http://schemas.microsoft.com/office/drawing/2014/main" id="{1C628270-4568-3140-BFC8-E82AD1038F2E}"/>
              </a:ext>
            </a:extLst>
          </p:cNvPr>
          <p:cNvSpPr>
            <a:spLocks noGrp="1"/>
          </p:cNvSpPr>
          <p:nvPr>
            <p:ph idx="1"/>
          </p:nvPr>
        </p:nvSpPr>
        <p:spPr/>
        <p:txBody>
          <a:bodyPr/>
          <a:lstStyle/>
          <a:p>
            <a:r>
              <a:rPr kumimoji="1" lang="zh-CN" altLang="en-US" dirty="0"/>
              <a:t>从意识形态树立</a:t>
            </a:r>
            <a:endParaRPr kumimoji="1" lang="en-US" altLang="zh-CN" dirty="0"/>
          </a:p>
          <a:p>
            <a:r>
              <a:rPr kumimoji="1" lang="zh-CN" altLang="en-US" dirty="0"/>
              <a:t>从核心价值观养成</a:t>
            </a:r>
            <a:endParaRPr kumimoji="1" lang="en-US" altLang="zh-CN" dirty="0"/>
          </a:p>
          <a:p>
            <a:r>
              <a:rPr kumimoji="1" lang="zh-CN" altLang="en-US" dirty="0"/>
              <a:t>从思想道德建设</a:t>
            </a:r>
            <a:endParaRPr kumimoji="1" lang="en-US" altLang="zh-CN" dirty="0"/>
          </a:p>
          <a:p>
            <a:r>
              <a:rPr kumimoji="1" lang="zh-CN" altLang="en-US" dirty="0"/>
              <a:t>从文艺繁荣兴盛</a:t>
            </a:r>
            <a:endParaRPr kumimoji="1" lang="en-US" altLang="zh-CN" dirty="0"/>
          </a:p>
          <a:p>
            <a:r>
              <a:rPr kumimoji="1" lang="zh-CN" altLang="en-US" dirty="0"/>
              <a:t>从文化产业理论与政策研究实施</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946673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11B8B-DDCA-478A-90A7-497D356CB058}"/>
              </a:ext>
            </a:extLst>
          </p:cNvPr>
          <p:cNvSpPr>
            <a:spLocks noGrp="1"/>
          </p:cNvSpPr>
          <p:nvPr>
            <p:ph type="title"/>
          </p:nvPr>
        </p:nvSpPr>
        <p:spPr/>
        <p:txBody>
          <a:bodyPr/>
          <a:lstStyle/>
          <a:p>
            <a:endParaRPr lang="zh-CN" altLang="en-US"/>
          </a:p>
        </p:txBody>
      </p:sp>
      <p:pic>
        <p:nvPicPr>
          <p:cNvPr id="5" name="内容占位符 4" descr="图片包含 游戏机, 动物, 虫&#10;&#10;描述已自动生成">
            <a:extLst>
              <a:ext uri="{FF2B5EF4-FFF2-40B4-BE49-F238E27FC236}">
                <a16:creationId xmlns:a16="http://schemas.microsoft.com/office/drawing/2014/main" id="{762AF000-3CAF-46FA-8609-1DE5FF3C508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5914" y="851219"/>
            <a:ext cx="1937437" cy="4195763"/>
          </a:xfrm>
        </p:spPr>
      </p:pic>
      <p:pic>
        <p:nvPicPr>
          <p:cNvPr id="7" name="图片 6">
            <a:extLst>
              <a:ext uri="{FF2B5EF4-FFF2-40B4-BE49-F238E27FC236}">
                <a16:creationId xmlns:a16="http://schemas.microsoft.com/office/drawing/2014/main" id="{82C6D8D8-D3EB-4A47-B2BF-0925264E8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41" y="2925007"/>
            <a:ext cx="4091597" cy="3070294"/>
          </a:xfrm>
          <a:prstGeom prst="rect">
            <a:avLst/>
          </a:prstGeom>
        </p:spPr>
      </p:pic>
      <p:sp>
        <p:nvSpPr>
          <p:cNvPr id="8" name="文本框 7">
            <a:extLst>
              <a:ext uri="{FF2B5EF4-FFF2-40B4-BE49-F238E27FC236}">
                <a16:creationId xmlns:a16="http://schemas.microsoft.com/office/drawing/2014/main" id="{C968AEC8-1CFC-42A3-915D-FBAE9106705E}"/>
              </a:ext>
            </a:extLst>
          </p:cNvPr>
          <p:cNvSpPr txBox="1"/>
          <p:nvPr/>
        </p:nvSpPr>
        <p:spPr>
          <a:xfrm>
            <a:off x="2275256" y="279737"/>
            <a:ext cx="3339876" cy="2246769"/>
          </a:xfrm>
          <a:prstGeom prst="rect">
            <a:avLst/>
          </a:prstGeom>
          <a:noFill/>
        </p:spPr>
        <p:txBody>
          <a:bodyPr wrap="square" rtlCol="0">
            <a:spAutoFit/>
          </a:bodyPr>
          <a:lstStyle/>
          <a:p>
            <a:r>
              <a:rPr lang="zh-CN" altLang="en-US" sz="2000" dirty="0"/>
              <a:t>电影</a:t>
            </a:r>
            <a:r>
              <a:rPr lang="en-US" altLang="zh-CN" sz="2000" dirty="0"/>
              <a:t>《</a:t>
            </a:r>
            <a:r>
              <a:rPr lang="zh-CN" altLang="en-US" sz="2000" dirty="0"/>
              <a:t>哪吒之魔童降世</a:t>
            </a:r>
            <a:r>
              <a:rPr lang="en-US" altLang="zh-CN" sz="2000" dirty="0"/>
              <a:t>》</a:t>
            </a:r>
          </a:p>
          <a:p>
            <a:r>
              <a:rPr lang="zh-CN" altLang="en-US" sz="2000" dirty="0"/>
              <a:t>哪吒出生时因灵珠被申公豹所偷，而成为魔丸转世。起初哪吒因是魔丸从小遭受陈塘关百姓的歧视、排斥、嘲笑和敌对，但随着剧情的发展哪吒逐渐被百姓认可。</a:t>
            </a:r>
          </a:p>
        </p:txBody>
      </p:sp>
      <p:pic>
        <p:nvPicPr>
          <p:cNvPr id="10" name="图片 9" descr="图片包含 娃娃, 玩具, 室内, 小&#10;&#10;描述已自动生成">
            <a:extLst>
              <a:ext uri="{FF2B5EF4-FFF2-40B4-BE49-F238E27FC236}">
                <a16:creationId xmlns:a16="http://schemas.microsoft.com/office/drawing/2014/main" id="{94781CDC-D0E9-4137-A62D-F761AA4A3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7038" y="671218"/>
            <a:ext cx="3403600" cy="3403600"/>
          </a:xfrm>
          <a:prstGeom prst="rect">
            <a:avLst/>
          </a:prstGeom>
        </p:spPr>
      </p:pic>
    </p:spTree>
    <p:extLst>
      <p:ext uri="{BB962C8B-B14F-4D97-AF65-F5344CB8AC3E}">
        <p14:creationId xmlns:p14="http://schemas.microsoft.com/office/powerpoint/2010/main" val="19610492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AD26D7-6638-46B2-82C4-E4B784973917}"/>
              </a:ext>
            </a:extLst>
          </p:cNvPr>
          <p:cNvSpPr>
            <a:spLocks noGrp="1"/>
          </p:cNvSpPr>
          <p:nvPr>
            <p:ph type="title"/>
          </p:nvPr>
        </p:nvSpPr>
        <p:spPr/>
        <p:txBody>
          <a:bodyPr/>
          <a:lstStyle/>
          <a:p>
            <a:r>
              <a:rPr lang="zh-CN" altLang="en-US" dirty="0"/>
              <a:t>习近平社会主义文化建设思想</a:t>
            </a:r>
          </a:p>
        </p:txBody>
      </p:sp>
      <p:sp>
        <p:nvSpPr>
          <p:cNvPr id="3" name="内容占位符 2">
            <a:extLst>
              <a:ext uri="{FF2B5EF4-FFF2-40B4-BE49-F238E27FC236}">
                <a16:creationId xmlns:a16="http://schemas.microsoft.com/office/drawing/2014/main" id="{197E7D8F-3A24-43EE-A124-FF97485BA302}"/>
              </a:ext>
            </a:extLst>
          </p:cNvPr>
          <p:cNvSpPr>
            <a:spLocks noGrp="1"/>
          </p:cNvSpPr>
          <p:nvPr>
            <p:ph idx="1"/>
          </p:nvPr>
        </p:nvSpPr>
        <p:spPr/>
        <p:txBody>
          <a:bodyPr/>
          <a:lstStyle/>
          <a:p>
            <a:pPr marL="0" indent="0">
              <a:buNone/>
            </a:pPr>
            <a:r>
              <a:rPr lang="zh-CN" altLang="en-US" dirty="0"/>
              <a:t>改革开放以来将文化频率最高、篇幅最长的党和国家领导人</a:t>
            </a:r>
            <a:endParaRPr lang="en-US" altLang="zh-CN" dirty="0"/>
          </a:p>
          <a:p>
            <a:r>
              <a:rPr lang="zh-CN" altLang="en-US" dirty="0"/>
              <a:t>从中外视野中审视文化</a:t>
            </a:r>
            <a:endParaRPr lang="en-US" altLang="zh-CN" dirty="0"/>
          </a:p>
          <a:p>
            <a:r>
              <a:rPr lang="zh-CN" altLang="en-US" dirty="0"/>
              <a:t>文化的地位、作用，以及新时代特点</a:t>
            </a:r>
            <a:endParaRPr lang="en-US" altLang="zh-CN" dirty="0"/>
          </a:p>
          <a:p>
            <a:r>
              <a:rPr lang="zh-CN" altLang="en-US" dirty="0"/>
              <a:t>中国特色社会主义文化特征</a:t>
            </a:r>
            <a:endParaRPr lang="en-US" altLang="zh-CN" dirty="0"/>
          </a:p>
          <a:p>
            <a:r>
              <a:rPr lang="zh-CN" altLang="en-US" dirty="0"/>
              <a:t>文化建设观：中国本位</a:t>
            </a:r>
            <a:endParaRPr lang="en-US" altLang="zh-CN" dirty="0"/>
          </a:p>
          <a:p>
            <a:r>
              <a:rPr lang="zh-CN" altLang="en-US" dirty="0"/>
              <a:t>习近平社会主义文化建设内容和特征</a:t>
            </a:r>
          </a:p>
        </p:txBody>
      </p:sp>
    </p:spTree>
    <p:extLst>
      <p:ext uri="{BB962C8B-B14F-4D97-AF65-F5344CB8AC3E}">
        <p14:creationId xmlns:p14="http://schemas.microsoft.com/office/powerpoint/2010/main" val="21181673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B84FD-A1EB-4A4C-9AB2-CBB41EB355BE}"/>
              </a:ext>
            </a:extLst>
          </p:cNvPr>
          <p:cNvSpPr>
            <a:spLocks noGrp="1"/>
          </p:cNvSpPr>
          <p:nvPr>
            <p:ph type="title"/>
          </p:nvPr>
        </p:nvSpPr>
        <p:spPr/>
        <p:txBody>
          <a:bodyPr/>
          <a:lstStyle/>
          <a:p>
            <a:r>
              <a:rPr lang="zh-CN" altLang="en-US" dirty="0"/>
              <a:t>习近平中国特色社会主义文化建立理论体系</a:t>
            </a:r>
          </a:p>
        </p:txBody>
      </p:sp>
      <p:sp>
        <p:nvSpPr>
          <p:cNvPr id="3" name="内容占位符 2">
            <a:extLst>
              <a:ext uri="{FF2B5EF4-FFF2-40B4-BE49-F238E27FC236}">
                <a16:creationId xmlns:a16="http://schemas.microsoft.com/office/drawing/2014/main" id="{3D1CF881-8C3F-4745-BCB8-BD7E1DDFE3AD}"/>
              </a:ext>
            </a:extLst>
          </p:cNvPr>
          <p:cNvSpPr>
            <a:spLocks noGrp="1"/>
          </p:cNvSpPr>
          <p:nvPr>
            <p:ph idx="1"/>
          </p:nvPr>
        </p:nvSpPr>
        <p:spPr/>
        <p:txBody>
          <a:bodyPr>
            <a:normAutofit lnSpcReduction="10000"/>
          </a:bodyPr>
          <a:lstStyle/>
          <a:p>
            <a:r>
              <a:rPr lang="zh-CN" altLang="en-US" dirty="0"/>
              <a:t>过去：指导思想</a:t>
            </a:r>
            <a:r>
              <a:rPr lang="en-US" altLang="zh-CN" dirty="0"/>
              <a:t>( </a:t>
            </a:r>
            <a:r>
              <a:rPr lang="zh-CN" altLang="en-US" dirty="0"/>
              <a:t>马克思主义及其中国化的成果</a:t>
            </a:r>
            <a:r>
              <a:rPr lang="en-US" altLang="zh-CN" dirty="0"/>
              <a:t>) </a:t>
            </a:r>
            <a:r>
              <a:rPr lang="zh-CN" altLang="en-US" dirty="0"/>
              <a:t>、原则方针</a:t>
            </a:r>
            <a:r>
              <a:rPr lang="en-US" altLang="zh-CN" dirty="0"/>
              <a:t>( </a:t>
            </a:r>
            <a:r>
              <a:rPr lang="zh-CN" altLang="en-US" dirty="0"/>
              <a:t>如“二为”方向、“双百”方针等</a:t>
            </a:r>
            <a:r>
              <a:rPr lang="en-US" altLang="zh-CN" dirty="0"/>
              <a:t>) </a:t>
            </a:r>
            <a:r>
              <a:rPr lang="zh-CN" altLang="en-US" dirty="0"/>
              <a:t>、目标方向</a:t>
            </a:r>
            <a:r>
              <a:rPr lang="en-US" altLang="zh-CN" dirty="0"/>
              <a:t>( </a:t>
            </a:r>
            <a:r>
              <a:rPr lang="zh-CN" altLang="en-US" dirty="0"/>
              <a:t>如“三个面向”、民族的科学的大众的内涵等</a:t>
            </a:r>
            <a:r>
              <a:rPr lang="en-US" altLang="zh-CN" dirty="0"/>
              <a:t>) </a:t>
            </a:r>
            <a:r>
              <a:rPr lang="zh-CN" altLang="en-US" dirty="0"/>
              <a:t>和“四有”新人培育等方面言说，侧重于外围和保障。</a:t>
            </a:r>
            <a:endParaRPr lang="en-US" altLang="zh-CN" dirty="0"/>
          </a:p>
          <a:p>
            <a:r>
              <a:rPr lang="zh-CN" altLang="en-US" dirty="0"/>
              <a:t>习近平中国特色社会主义文化理论体系：中国特色社会主义文化“三位一体”的结构</a:t>
            </a:r>
            <a:r>
              <a:rPr lang="en-US" altLang="zh-CN" dirty="0"/>
              <a:t>——</a:t>
            </a:r>
            <a:r>
              <a:rPr lang="zh-CN" altLang="en-US" dirty="0"/>
              <a:t>五千多年文明发展中孕育的中华优秀传统文化，在党和人民伟大斗争中孕育的革命文化与在社会主义建设和改革开放伟大实践中孕育的社会主义先进文化。</a:t>
            </a:r>
          </a:p>
        </p:txBody>
      </p:sp>
      <p:graphicFrame>
        <p:nvGraphicFramePr>
          <p:cNvPr id="4" name="图示 3">
            <a:extLst>
              <a:ext uri="{FF2B5EF4-FFF2-40B4-BE49-F238E27FC236}">
                <a16:creationId xmlns:a16="http://schemas.microsoft.com/office/drawing/2014/main" id="{6B9858C2-3015-42E6-929A-106CC4CE5CBE}"/>
              </a:ext>
            </a:extLst>
          </p:cNvPr>
          <p:cNvGraphicFramePr/>
          <p:nvPr/>
        </p:nvGraphicFramePr>
        <p:xfrm>
          <a:off x="3419872" y="205292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80527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EA7B23-518F-4663-B251-510D7D063A8B}"/>
              </a:ext>
            </a:extLst>
          </p:cNvPr>
          <p:cNvSpPr>
            <a:spLocks noGrp="1"/>
          </p:cNvSpPr>
          <p:nvPr>
            <p:ph type="title"/>
          </p:nvPr>
        </p:nvSpPr>
        <p:spPr>
          <a:xfrm>
            <a:off x="484710" y="260648"/>
            <a:ext cx="7255642" cy="1400530"/>
          </a:xfrm>
        </p:spPr>
        <p:txBody>
          <a:bodyPr/>
          <a:lstStyle/>
          <a:p>
            <a:r>
              <a:rPr lang="zh-CN" altLang="en-US" sz="3200" dirty="0"/>
              <a:t>习近平中国特色社会主义文化建设思想的重要内容（特征）</a:t>
            </a:r>
          </a:p>
        </p:txBody>
      </p:sp>
      <p:graphicFrame>
        <p:nvGraphicFramePr>
          <p:cNvPr id="4" name="内容占位符 3">
            <a:extLst>
              <a:ext uri="{FF2B5EF4-FFF2-40B4-BE49-F238E27FC236}">
                <a16:creationId xmlns:a16="http://schemas.microsoft.com/office/drawing/2014/main" id="{2892B72A-E4EF-4A16-A005-D943546DAD1C}"/>
              </a:ext>
            </a:extLst>
          </p:cNvPr>
          <p:cNvGraphicFramePr>
            <a:graphicFrameLocks noGrp="1"/>
          </p:cNvGraphicFramePr>
          <p:nvPr>
            <p:ph idx="1"/>
          </p:nvPr>
        </p:nvGraphicFramePr>
        <p:xfrm>
          <a:off x="683568" y="1340768"/>
          <a:ext cx="7255642" cy="4907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902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D9431-13B7-4D34-8DA2-8EB0617938D8}"/>
              </a:ext>
            </a:extLst>
          </p:cNvPr>
          <p:cNvSpPr>
            <a:spLocks noGrp="1"/>
          </p:cNvSpPr>
          <p:nvPr>
            <p:ph type="title"/>
          </p:nvPr>
        </p:nvSpPr>
        <p:spPr/>
        <p:txBody>
          <a:bodyPr/>
          <a:lstStyle/>
          <a:p>
            <a:r>
              <a:rPr lang="zh-CN" altLang="en-US" dirty="0"/>
              <a:t>文化建设与文艺、文艺工作的关系</a:t>
            </a:r>
          </a:p>
        </p:txBody>
      </p:sp>
      <p:sp>
        <p:nvSpPr>
          <p:cNvPr id="3" name="内容占位符 2">
            <a:extLst>
              <a:ext uri="{FF2B5EF4-FFF2-40B4-BE49-F238E27FC236}">
                <a16:creationId xmlns:a16="http://schemas.microsoft.com/office/drawing/2014/main" id="{90AD6D2D-F75C-4155-A7FB-ED6AAD218E71}"/>
              </a:ext>
            </a:extLst>
          </p:cNvPr>
          <p:cNvSpPr>
            <a:spLocks noGrp="1"/>
          </p:cNvSpPr>
          <p:nvPr>
            <p:ph idx="1"/>
          </p:nvPr>
        </p:nvSpPr>
        <p:spPr/>
        <p:txBody>
          <a:bodyPr/>
          <a:lstStyle/>
          <a:p>
            <a:r>
              <a:rPr lang="zh-CN" altLang="en-US" dirty="0"/>
              <a:t>习近平总书记是改革开放以来讲文化频率最高、篇幅最长，也可以说是最重视文化建设的党和国家领导人。他关于文化战略地位与作用的论述，关于文化发展目标和任务的论述，关于文化建设方针和政策的论述，内容丰富、思想深刻，已经成为理论界研究的热点。</a:t>
            </a:r>
            <a:endParaRPr lang="en-US" altLang="zh-CN" dirty="0"/>
          </a:p>
          <a:p>
            <a:r>
              <a:rPr lang="zh-CN" altLang="en-US" dirty="0"/>
              <a:t>两次会议：</a:t>
            </a:r>
            <a:endParaRPr lang="en-US" altLang="zh-CN" dirty="0"/>
          </a:p>
        </p:txBody>
      </p:sp>
    </p:spTree>
    <p:extLst>
      <p:ext uri="{BB962C8B-B14F-4D97-AF65-F5344CB8AC3E}">
        <p14:creationId xmlns:p14="http://schemas.microsoft.com/office/powerpoint/2010/main" val="30611951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BB04A2-19D9-4EB6-A61E-5E63BC1CAB8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3669195-8BAE-440C-8E78-8B3222240DB6}"/>
              </a:ext>
            </a:extLst>
          </p:cNvPr>
          <p:cNvSpPr>
            <a:spLocks noGrp="1"/>
          </p:cNvSpPr>
          <p:nvPr>
            <p:ph idx="1"/>
          </p:nvPr>
        </p:nvSpPr>
        <p:spPr/>
        <p:txBody>
          <a:bodyPr>
            <a:normAutofit/>
          </a:bodyPr>
          <a:lstStyle/>
          <a:p>
            <a:r>
              <a:rPr lang="en-US" altLang="zh-CN" dirty="0"/>
              <a:t>2014 </a:t>
            </a:r>
            <a:r>
              <a:rPr lang="zh-CN" altLang="en-US" dirty="0"/>
              <a:t>年</a:t>
            </a:r>
            <a:r>
              <a:rPr lang="en-US" altLang="zh-CN" dirty="0"/>
              <a:t>10 </a:t>
            </a:r>
            <a:r>
              <a:rPr lang="zh-CN" altLang="en-US" dirty="0"/>
              <a:t>月，在文艺工作座谈会上习近平指出，为什么要高度重视文艺和文艺工作</a:t>
            </a:r>
            <a:r>
              <a:rPr lang="en-US" altLang="zh-CN" dirty="0"/>
              <a:t>? </a:t>
            </a:r>
            <a:r>
              <a:rPr lang="zh-CN" altLang="en-US" dirty="0"/>
              <a:t>这个问题，首先要放在我国和世界发展大势中来审视。因为“人类社会每一次跃进，人类文明每一次升华，无不伴随着文化的历史性进步”。</a:t>
            </a:r>
            <a:endParaRPr lang="en-US" altLang="zh-CN" dirty="0"/>
          </a:p>
          <a:p>
            <a:pPr marL="0" indent="0">
              <a:buNone/>
            </a:pPr>
            <a:endParaRPr lang="en-US" altLang="zh-CN" dirty="0"/>
          </a:p>
          <a:p>
            <a:pPr marL="0" indent="0">
              <a:buNone/>
            </a:pPr>
            <a:r>
              <a:rPr lang="en-US" altLang="zh-CN" dirty="0"/>
              <a:t>       ——</a:t>
            </a:r>
            <a:r>
              <a:rPr lang="zh-CN" altLang="en-US" dirty="0"/>
              <a:t>习近平． 在文艺工作座谈会上的讲话［</a:t>
            </a:r>
            <a:r>
              <a:rPr lang="en-US" altLang="zh-CN" dirty="0"/>
              <a:t>M</a:t>
            </a:r>
            <a:r>
              <a:rPr lang="zh-CN" altLang="en-US" dirty="0"/>
              <a:t>］∥十八大以来重要文献选编</a:t>
            </a:r>
            <a:r>
              <a:rPr lang="en-US" altLang="zh-CN" dirty="0"/>
              <a:t>: </a:t>
            </a:r>
            <a:r>
              <a:rPr lang="zh-CN" altLang="en-US" dirty="0"/>
              <a:t>中． 北京</a:t>
            </a:r>
            <a:r>
              <a:rPr lang="en-US" altLang="zh-CN" dirty="0"/>
              <a:t>: </a:t>
            </a:r>
            <a:r>
              <a:rPr lang="zh-CN" altLang="en-US" dirty="0"/>
              <a:t>中央文献出版社， </a:t>
            </a:r>
            <a:r>
              <a:rPr lang="en-US" altLang="zh-CN" dirty="0"/>
              <a:t>2016</a:t>
            </a:r>
            <a:r>
              <a:rPr lang="zh-CN" altLang="en-US" dirty="0"/>
              <a:t>．</a:t>
            </a:r>
            <a:endParaRPr lang="en-US" altLang="zh-CN" dirty="0"/>
          </a:p>
        </p:txBody>
      </p:sp>
    </p:spTree>
    <p:extLst>
      <p:ext uri="{BB962C8B-B14F-4D97-AF65-F5344CB8AC3E}">
        <p14:creationId xmlns:p14="http://schemas.microsoft.com/office/powerpoint/2010/main" val="12172630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0B7D42-DF17-48EA-AD6C-3927B4A3CB0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7380FFC-8FF0-43A6-91D9-9431B6E836D8}"/>
              </a:ext>
            </a:extLst>
          </p:cNvPr>
          <p:cNvSpPr>
            <a:spLocks noGrp="1"/>
          </p:cNvSpPr>
          <p:nvPr>
            <p:ph idx="1"/>
          </p:nvPr>
        </p:nvSpPr>
        <p:spPr/>
        <p:txBody>
          <a:bodyPr/>
          <a:lstStyle/>
          <a:p>
            <a:r>
              <a:rPr lang="zh-CN" altLang="en-US" dirty="0"/>
              <a:t>两个座谈会上，他列举了古今中外曾产生过广泛影响的文学家、思想家，谈到人类历史上曾产生过深远影响的几大文明。在出访国外发表的演讲和文章中，他也总是谈及受访国的历史与文化，有时还要浓墨重彩地加以描绘。作为一个政治领袖，这绝不仅仅是抒发个人的历史幽思、文化情怀，而是内涵着深刻的</a:t>
            </a:r>
            <a:r>
              <a:rPr lang="zh-CN" altLang="en-US" b="1" dirty="0">
                <a:solidFill>
                  <a:srgbClr val="FF0000"/>
                </a:solidFill>
              </a:rPr>
              <a:t>社会与政治意义</a:t>
            </a:r>
            <a:r>
              <a:rPr lang="zh-CN" altLang="en-US" dirty="0"/>
              <a:t>。</a:t>
            </a:r>
          </a:p>
        </p:txBody>
      </p:sp>
    </p:spTree>
    <p:extLst>
      <p:ext uri="{BB962C8B-B14F-4D97-AF65-F5344CB8AC3E}">
        <p14:creationId xmlns:p14="http://schemas.microsoft.com/office/powerpoint/2010/main" val="8500537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6C5B8-C022-4B03-8A06-227DE269301D}"/>
              </a:ext>
            </a:extLst>
          </p:cNvPr>
          <p:cNvSpPr>
            <a:spLocks noGrp="1"/>
          </p:cNvSpPr>
          <p:nvPr>
            <p:ph type="title"/>
          </p:nvPr>
        </p:nvSpPr>
        <p:spPr/>
        <p:txBody>
          <a:bodyPr/>
          <a:lstStyle/>
          <a:p>
            <a:r>
              <a:rPr lang="zh-CN" altLang="en-US" dirty="0"/>
              <a:t>民族文化和民族精神的崛起</a:t>
            </a:r>
          </a:p>
        </p:txBody>
      </p:sp>
      <p:sp>
        <p:nvSpPr>
          <p:cNvPr id="3" name="内容占位符 2">
            <a:extLst>
              <a:ext uri="{FF2B5EF4-FFF2-40B4-BE49-F238E27FC236}">
                <a16:creationId xmlns:a16="http://schemas.microsoft.com/office/drawing/2014/main" id="{264987B6-6870-48BF-8F58-B7C8A603CD9A}"/>
              </a:ext>
            </a:extLst>
          </p:cNvPr>
          <p:cNvSpPr>
            <a:spLocks noGrp="1"/>
          </p:cNvSpPr>
          <p:nvPr>
            <p:ph idx="1"/>
          </p:nvPr>
        </p:nvSpPr>
        <p:spPr/>
        <p:txBody>
          <a:bodyPr/>
          <a:lstStyle/>
          <a:p>
            <a:r>
              <a:rPr lang="zh-CN" altLang="en-US" dirty="0"/>
              <a:t>从世界文明、全球视野和中国历史“长时段”审视文化，对文化的地位与作用做出具有鲜明时代特点的新言说新评价，是习近平看中国特色社会主义文化的突出特征之一。</a:t>
            </a:r>
            <a:endParaRPr lang="en-US" altLang="zh-CN" dirty="0"/>
          </a:p>
          <a:p>
            <a:r>
              <a:rPr lang="zh-CN" altLang="en-US" dirty="0"/>
              <a:t>秦汉：汉族文化圈</a:t>
            </a:r>
            <a:endParaRPr lang="en-US" altLang="zh-CN" dirty="0"/>
          </a:p>
          <a:p>
            <a:r>
              <a:rPr lang="zh-CN" altLang="en-US" dirty="0"/>
              <a:t>唐宋：大中华文化圈</a:t>
            </a:r>
            <a:r>
              <a:rPr lang="en-US" altLang="zh-CN" dirty="0"/>
              <a:t>——</a:t>
            </a:r>
            <a:r>
              <a:rPr lang="zh-CN" altLang="en-US" dirty="0"/>
              <a:t>唐诗宋词、丝绸之路</a:t>
            </a:r>
            <a:endParaRPr lang="en-US" altLang="zh-CN" dirty="0"/>
          </a:p>
          <a:p>
            <a:r>
              <a:rPr lang="zh-CN" altLang="en-US" dirty="0"/>
              <a:t>元明清：亚洲文化圈</a:t>
            </a:r>
            <a:r>
              <a:rPr lang="en-US" altLang="zh-CN" dirty="0"/>
              <a:t>——</a:t>
            </a:r>
            <a:r>
              <a:rPr lang="zh-CN" altLang="en-US" dirty="0"/>
              <a:t>四大名著</a:t>
            </a:r>
            <a:endParaRPr lang="en-US" altLang="zh-CN" dirty="0"/>
          </a:p>
          <a:p>
            <a:r>
              <a:rPr lang="zh-CN" altLang="en-US" dirty="0"/>
              <a:t>如今：文化复兴</a:t>
            </a:r>
            <a:endParaRPr lang="en-US" altLang="zh-CN" dirty="0"/>
          </a:p>
          <a:p>
            <a:r>
              <a:rPr lang="zh-CN" altLang="en-US" dirty="0"/>
              <a:t>文化复兴</a:t>
            </a:r>
            <a:r>
              <a:rPr lang="en-US" altLang="zh-CN" dirty="0"/>
              <a:t>——19</a:t>
            </a:r>
            <a:r>
              <a:rPr lang="zh-CN" altLang="en-US" dirty="0"/>
              <a:t>世纪文艺复兴</a:t>
            </a:r>
            <a:endParaRPr lang="en-US" altLang="zh-CN" dirty="0"/>
          </a:p>
          <a:p>
            <a:endParaRPr lang="zh-CN" altLang="en-US" dirty="0"/>
          </a:p>
        </p:txBody>
      </p:sp>
    </p:spTree>
    <p:extLst>
      <p:ext uri="{BB962C8B-B14F-4D97-AF65-F5344CB8AC3E}">
        <p14:creationId xmlns:p14="http://schemas.microsoft.com/office/powerpoint/2010/main" val="9388198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34775-FE09-4E88-8868-945C75636CF1}"/>
              </a:ext>
            </a:extLst>
          </p:cNvPr>
          <p:cNvSpPr>
            <a:spLocks noGrp="1"/>
          </p:cNvSpPr>
          <p:nvPr>
            <p:ph type="title"/>
          </p:nvPr>
        </p:nvSpPr>
        <p:spPr/>
        <p:txBody>
          <a:bodyPr/>
          <a:lstStyle/>
          <a:p>
            <a:r>
              <a:rPr lang="zh-CN" altLang="en-US" dirty="0"/>
              <a:t>把牢文化建设的正确方向：以问题为导向</a:t>
            </a:r>
          </a:p>
        </p:txBody>
      </p:sp>
      <p:sp>
        <p:nvSpPr>
          <p:cNvPr id="3" name="内容占位符 2">
            <a:extLst>
              <a:ext uri="{FF2B5EF4-FFF2-40B4-BE49-F238E27FC236}">
                <a16:creationId xmlns:a16="http://schemas.microsoft.com/office/drawing/2014/main" id="{0EF3B1D7-CF9D-4E2A-9A3C-19D21E93D04E}"/>
              </a:ext>
            </a:extLst>
          </p:cNvPr>
          <p:cNvSpPr>
            <a:spLocks noGrp="1"/>
          </p:cNvSpPr>
          <p:nvPr>
            <p:ph idx="1"/>
          </p:nvPr>
        </p:nvSpPr>
        <p:spPr>
          <a:xfrm>
            <a:off x="484709" y="1844824"/>
            <a:ext cx="7255643" cy="4752528"/>
          </a:xfrm>
        </p:spPr>
        <p:txBody>
          <a:bodyPr>
            <a:normAutofit/>
          </a:bodyPr>
          <a:lstStyle/>
          <a:p>
            <a:r>
              <a:rPr lang="zh-CN" altLang="en-US" dirty="0"/>
              <a:t>葛兆光：我非常担心有些人奇怪的“中国文化优越感”</a:t>
            </a:r>
            <a:endParaRPr lang="en-US" altLang="zh-CN" dirty="0"/>
          </a:p>
          <a:p>
            <a:r>
              <a:rPr lang="zh-CN" altLang="en-US" dirty="0"/>
              <a:t>北京大学中文系古典文献专业研究生毕业，曾任清华大学历史系教授，现为复旦大学文史研究院院长，历史系教授。主要研究领域是中国宗教史、思想史和文化史。著有</a:t>
            </a:r>
            <a:r>
              <a:rPr lang="en-US" altLang="zh-CN" dirty="0"/>
              <a:t>《</a:t>
            </a:r>
            <a:r>
              <a:rPr lang="zh-CN" altLang="en-US" dirty="0"/>
              <a:t>禅宗与中国文化</a:t>
            </a:r>
            <a:r>
              <a:rPr lang="en-US" altLang="zh-CN" dirty="0"/>
              <a:t>》</a:t>
            </a:r>
            <a:r>
              <a:rPr lang="zh-CN" altLang="en-US" dirty="0"/>
              <a:t>、</a:t>
            </a:r>
            <a:r>
              <a:rPr lang="en-US" altLang="zh-CN" dirty="0"/>
              <a:t>《</a:t>
            </a:r>
            <a:r>
              <a:rPr lang="zh-CN" altLang="en-US" dirty="0"/>
              <a:t>道教与中国文化</a:t>
            </a:r>
            <a:r>
              <a:rPr lang="en-US" altLang="zh-CN" dirty="0"/>
              <a:t>》</a:t>
            </a:r>
            <a:r>
              <a:rPr lang="zh-CN" altLang="en-US" dirty="0"/>
              <a:t>、</a:t>
            </a:r>
            <a:r>
              <a:rPr lang="en-US" altLang="zh-CN" dirty="0"/>
              <a:t>《</a:t>
            </a:r>
            <a:r>
              <a:rPr lang="zh-CN" altLang="en-US" dirty="0"/>
              <a:t>中国禅思想史</a:t>
            </a:r>
            <a:r>
              <a:rPr lang="en-US" altLang="zh-CN" dirty="0"/>
              <a:t>》</a:t>
            </a:r>
            <a:r>
              <a:rPr lang="zh-CN" altLang="en-US" dirty="0"/>
              <a:t>、</a:t>
            </a:r>
            <a:r>
              <a:rPr lang="en-US" altLang="zh-CN" dirty="0"/>
              <a:t>《</a:t>
            </a:r>
            <a:r>
              <a:rPr lang="zh-CN" altLang="en-US" dirty="0"/>
              <a:t>中国思想史</a:t>
            </a:r>
            <a:r>
              <a:rPr lang="en-US" altLang="zh-CN" dirty="0"/>
              <a:t>》</a:t>
            </a:r>
            <a:r>
              <a:rPr lang="zh-CN" altLang="en-US" dirty="0"/>
              <a:t>（两卷本）、</a:t>
            </a:r>
            <a:r>
              <a:rPr lang="en-US" altLang="zh-CN" dirty="0"/>
              <a:t>《</a:t>
            </a:r>
            <a:r>
              <a:rPr lang="zh-CN" altLang="en-US" dirty="0"/>
              <a:t>屈服史圾其他：六朝隋唐道教的思想史研究</a:t>
            </a:r>
            <a:r>
              <a:rPr lang="en-US" altLang="zh-CN" dirty="0"/>
              <a:t>》</a:t>
            </a:r>
            <a:r>
              <a:rPr lang="zh-CN" altLang="en-US" dirty="0"/>
              <a:t>、</a:t>
            </a:r>
            <a:r>
              <a:rPr lang="en-US" altLang="zh-CN" dirty="0"/>
              <a:t>《</a:t>
            </a:r>
            <a:r>
              <a:rPr lang="zh-CN" altLang="en-US" dirty="0"/>
              <a:t>西潮又东风：晚清民初思想、宗教与学术十论</a:t>
            </a:r>
            <a:r>
              <a:rPr lang="en-US" altLang="zh-CN" dirty="0"/>
              <a:t>》</a:t>
            </a:r>
            <a:r>
              <a:rPr lang="zh-CN" altLang="en-US" dirty="0"/>
              <a:t>等。</a:t>
            </a:r>
            <a:endParaRPr lang="en-US" altLang="zh-CN" dirty="0"/>
          </a:p>
          <a:p>
            <a:r>
              <a:rPr lang="en-US" altLang="zh-CN" dirty="0"/>
              <a:t>《</a:t>
            </a:r>
            <a:r>
              <a:rPr lang="zh-CN" altLang="en-US" dirty="0"/>
              <a:t>什么才是“中国的”文化</a:t>
            </a:r>
            <a:r>
              <a:rPr lang="en-US" altLang="zh-CN" dirty="0"/>
              <a:t>》</a:t>
            </a:r>
          </a:p>
          <a:p>
            <a:endParaRPr lang="zh-CN" altLang="en-US" dirty="0"/>
          </a:p>
        </p:txBody>
      </p:sp>
    </p:spTree>
    <p:extLst>
      <p:ext uri="{BB962C8B-B14F-4D97-AF65-F5344CB8AC3E}">
        <p14:creationId xmlns:p14="http://schemas.microsoft.com/office/powerpoint/2010/main" val="33170985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0215E-ACF2-4C43-9052-CE44E933AA5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92FAEBB-96E1-48C5-AA8A-3A201E92170E}"/>
              </a:ext>
            </a:extLst>
          </p:cNvPr>
          <p:cNvSpPr>
            <a:spLocks noGrp="1"/>
          </p:cNvSpPr>
          <p:nvPr>
            <p:ph idx="1"/>
          </p:nvPr>
        </p:nvSpPr>
        <p:spPr/>
        <p:txBody>
          <a:bodyPr>
            <a:normAutofit fontScale="92500"/>
          </a:bodyPr>
          <a:lstStyle/>
          <a:p>
            <a:pPr>
              <a:lnSpc>
                <a:spcPct val="150000"/>
              </a:lnSpc>
            </a:pPr>
            <a:r>
              <a:rPr lang="zh-CN" altLang="en-US" sz="2200" dirty="0"/>
              <a:t>新中国七十周年华诞将至，对亿万中国人而言，这无疑是一个意义深远的重要时刻。在</a:t>
            </a:r>
            <a:r>
              <a:rPr lang="en-US" altLang="zh-CN" sz="2200" dirty="0"/>
              <a:t>20</a:t>
            </a:r>
            <a:r>
              <a:rPr lang="zh-CN" altLang="en-US" sz="2200" dirty="0"/>
              <a:t>世纪的上半叶，国人关注国家、族群与疆域的统一性；而在早已完成民族独立与解放、力求“中华民族伟大复兴”的当下，全球化时代中国的内外与认同则尤为重要。“中国文化”则是维系对“想象的政治共同体“的认同的关键。而何谓“中国文化”？从传统帝国到现代国家的未完成转型中，中国文化发生了哪些改变？“文化”与“文明”的区别是什么？</a:t>
            </a:r>
          </a:p>
          <a:p>
            <a:endParaRPr lang="zh-CN" altLang="en-US" dirty="0"/>
          </a:p>
        </p:txBody>
      </p:sp>
    </p:spTree>
    <p:extLst>
      <p:ext uri="{BB962C8B-B14F-4D97-AF65-F5344CB8AC3E}">
        <p14:creationId xmlns:p14="http://schemas.microsoft.com/office/powerpoint/2010/main" val="5650560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81506-D4DF-4D3D-9218-26882324FD6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A29328C-AF32-451D-B6D1-AC89D8ECA550}"/>
              </a:ext>
            </a:extLst>
          </p:cNvPr>
          <p:cNvSpPr>
            <a:spLocks noGrp="1"/>
          </p:cNvSpPr>
          <p:nvPr>
            <p:ph idx="1"/>
          </p:nvPr>
        </p:nvSpPr>
        <p:spPr>
          <a:xfrm>
            <a:off x="495978" y="452718"/>
            <a:ext cx="8163313" cy="6144633"/>
          </a:xfrm>
        </p:spPr>
        <p:txBody>
          <a:bodyPr>
            <a:normAutofit fontScale="85000" lnSpcReduction="10000"/>
          </a:bodyPr>
          <a:lstStyle/>
          <a:p>
            <a:r>
              <a:rPr lang="zh-CN" altLang="en-US" dirty="0"/>
              <a:t>第一，是我们过去对中国文化的讨论，或者给</a:t>
            </a:r>
            <a:r>
              <a:rPr lang="zh-CN" altLang="en-US" dirty="0">
                <a:solidFill>
                  <a:srgbClr val="FFFF00"/>
                </a:solidFill>
              </a:rPr>
              <a:t>中国文化的界定</a:t>
            </a:r>
            <a:r>
              <a:rPr lang="zh-CN" altLang="en-US" dirty="0"/>
              <a:t>，往往是大而化之、似是而非的。我们有一些高度概括的形容词，可是说实话，你听完了，不知道他在说什么，这不符合一个历史学者的习惯。我今天要给大家讲得具体一点，就是什么才能算“中国的”文化。</a:t>
            </a:r>
          </a:p>
          <a:p>
            <a:endParaRPr lang="zh-CN" altLang="en-US" dirty="0"/>
          </a:p>
          <a:p>
            <a:r>
              <a:rPr lang="zh-CN" altLang="en-US" dirty="0"/>
              <a:t>第二，我也有我的担忧。最近这些年，很多人热衷于谈论中国文化，诸如“中国文化走出去”、“中国文化在世界上有多大的意义”，等等。可是，很多人在谈论</a:t>
            </a:r>
            <a:r>
              <a:rPr lang="zh-CN" altLang="en-US" dirty="0">
                <a:solidFill>
                  <a:srgbClr val="FFFF00"/>
                </a:solidFill>
              </a:rPr>
              <a:t>“中国文化”</a:t>
            </a:r>
            <a:r>
              <a:rPr lang="zh-CN" altLang="en-US" dirty="0"/>
              <a:t>的时候，首先会把它</a:t>
            </a:r>
            <a:r>
              <a:rPr lang="zh-CN" altLang="en-US" dirty="0">
                <a:solidFill>
                  <a:srgbClr val="FFFF00"/>
                </a:solidFill>
              </a:rPr>
              <a:t>“窄化”</a:t>
            </a:r>
            <a:r>
              <a:rPr lang="zh-CN" altLang="en-US" dirty="0"/>
              <a:t>。大家都知道，现在的中国是一个多民族国家，可是有人却把中国文化窄化为汉族文化，然后又窄化为汉族里面的儒家文化，然后再窄化为他认为是正统、经典的儒家文化，这样就使得我们对什么是中国文化产生误解。</a:t>
            </a:r>
          </a:p>
          <a:p>
            <a:endParaRPr lang="zh-CN" altLang="en-US" dirty="0"/>
          </a:p>
          <a:p>
            <a:r>
              <a:rPr lang="zh-CN" altLang="en-US" dirty="0"/>
              <a:t>第三，我现在非常担心的是，当我们讨论“中国文化”的时候，有一些人带着一种很奇怪的、不知道从哪儿来的文化优越感。因此，在所谓“中国崛起”的大背景下，很多人就会有一种错觉，觉得我们中国文化优于其他文化。其实，</a:t>
            </a:r>
            <a:r>
              <a:rPr lang="zh-CN" altLang="en-US" dirty="0">
                <a:solidFill>
                  <a:srgbClr val="FFFF00"/>
                </a:solidFill>
              </a:rPr>
              <a:t>文化是一种现象、一种特征，文化无高低，民族无贵贱。</a:t>
            </a:r>
            <a:r>
              <a:rPr lang="zh-CN" altLang="en-US" dirty="0"/>
              <a:t>因此，我们现在需要理性地、历史地、自觉地认识中国文化，这样才能够和各种民族、各种文化有互相交往、互相理解与平等的态度。</a:t>
            </a:r>
          </a:p>
        </p:txBody>
      </p:sp>
    </p:spTree>
    <p:extLst>
      <p:ext uri="{BB962C8B-B14F-4D97-AF65-F5344CB8AC3E}">
        <p14:creationId xmlns:p14="http://schemas.microsoft.com/office/powerpoint/2010/main" val="1401093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A1312-5A40-4A45-B425-9379B9C220F0}"/>
              </a:ext>
            </a:extLst>
          </p:cNvPr>
          <p:cNvSpPr>
            <a:spLocks noGrp="1"/>
          </p:cNvSpPr>
          <p:nvPr>
            <p:ph type="title"/>
          </p:nvPr>
        </p:nvSpPr>
        <p:spPr/>
        <p:txBody>
          <a:bodyPr/>
          <a:lstStyle/>
          <a:p>
            <a:endParaRPr lang="zh-CN" altLang="en-US"/>
          </a:p>
        </p:txBody>
      </p:sp>
      <p:pic>
        <p:nvPicPr>
          <p:cNvPr id="5" name="内容占位符 4" descr="图片包含 游戏机&#10;&#10;描述已自动生成">
            <a:extLst>
              <a:ext uri="{FF2B5EF4-FFF2-40B4-BE49-F238E27FC236}">
                <a16:creationId xmlns:a16="http://schemas.microsoft.com/office/drawing/2014/main" id="{A28C1818-D0B5-4A4D-9FAB-1BE60B11E8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692696"/>
            <a:ext cx="4596645" cy="3170100"/>
          </a:xfrm>
        </p:spPr>
      </p:pic>
      <p:pic>
        <p:nvPicPr>
          <p:cNvPr id="7" name="图片 6" descr="图片包含 图示&#10;&#10;描述已自动生成">
            <a:extLst>
              <a:ext uri="{FF2B5EF4-FFF2-40B4-BE49-F238E27FC236}">
                <a16:creationId xmlns:a16="http://schemas.microsoft.com/office/drawing/2014/main" id="{E75897A1-45FE-48B9-B63E-708EC53D7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075" y="4028772"/>
            <a:ext cx="4368925" cy="2730578"/>
          </a:xfrm>
          <a:prstGeom prst="rect">
            <a:avLst/>
          </a:prstGeom>
        </p:spPr>
      </p:pic>
      <p:pic>
        <p:nvPicPr>
          <p:cNvPr id="9" name="图片 8" descr="卡通人物&#10;&#10;描述已自动生成">
            <a:extLst>
              <a:ext uri="{FF2B5EF4-FFF2-40B4-BE49-F238E27FC236}">
                <a16:creationId xmlns:a16="http://schemas.microsoft.com/office/drawing/2014/main" id="{6586E480-5CFA-4466-AA9F-CAA9CB3E1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744" y="718737"/>
            <a:ext cx="4039096" cy="3231277"/>
          </a:xfrm>
          <a:prstGeom prst="rect">
            <a:avLst/>
          </a:prstGeom>
        </p:spPr>
      </p:pic>
      <p:sp>
        <p:nvSpPr>
          <p:cNvPr id="10" name="文本框 9">
            <a:extLst>
              <a:ext uri="{FF2B5EF4-FFF2-40B4-BE49-F238E27FC236}">
                <a16:creationId xmlns:a16="http://schemas.microsoft.com/office/drawing/2014/main" id="{E6EDDDE3-AB74-4717-9955-D708C8914418}"/>
              </a:ext>
            </a:extLst>
          </p:cNvPr>
          <p:cNvSpPr txBox="1"/>
          <p:nvPr/>
        </p:nvSpPr>
        <p:spPr>
          <a:xfrm>
            <a:off x="415077" y="3897028"/>
            <a:ext cx="4039323" cy="2862322"/>
          </a:xfrm>
          <a:prstGeom prst="rect">
            <a:avLst/>
          </a:prstGeom>
          <a:noFill/>
        </p:spPr>
        <p:txBody>
          <a:bodyPr wrap="square" rtlCol="0">
            <a:spAutoFit/>
          </a:bodyPr>
          <a:lstStyle/>
          <a:p>
            <a:r>
              <a:rPr lang="zh-CN" altLang="en-US" sz="2000" dirty="0"/>
              <a:t>电影</a:t>
            </a:r>
            <a:r>
              <a:rPr lang="en-US" altLang="zh-CN" sz="2000" dirty="0"/>
              <a:t>《</a:t>
            </a:r>
            <a:r>
              <a:rPr lang="zh-CN" altLang="en-US" sz="2000" dirty="0"/>
              <a:t>哪吒闹海</a:t>
            </a:r>
            <a:r>
              <a:rPr lang="en-US" altLang="zh-CN" sz="2000" dirty="0"/>
              <a:t>》</a:t>
            </a:r>
          </a:p>
          <a:p>
            <a:r>
              <a:rPr lang="zh-CN" altLang="en-US" sz="2000" dirty="0"/>
              <a:t>由上海美术电影制片厂制作的一部动画电影，它是我国第一部大型彩色宽银幕动画长片，在国内外各大电影节上均获得过多个奖项</a:t>
            </a:r>
            <a:r>
              <a:rPr lang="en-US" altLang="zh-CN" sz="2000" dirty="0"/>
              <a:t>1983</a:t>
            </a:r>
            <a:r>
              <a:rPr lang="zh-CN" altLang="en-US" sz="2000" dirty="0"/>
              <a:t>年获得菲律宾马尼拉国际电影节特别奖。影片主要讲述了陈塘关李靖之子李哪吒与东海龙宫之间的恩怨情仇。（视频）</a:t>
            </a:r>
          </a:p>
        </p:txBody>
      </p:sp>
    </p:spTree>
    <p:extLst>
      <p:ext uri="{BB962C8B-B14F-4D97-AF65-F5344CB8AC3E}">
        <p14:creationId xmlns:p14="http://schemas.microsoft.com/office/powerpoint/2010/main" val="12988874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61FAB-9004-4F5C-BAC4-3144677A1C66}"/>
              </a:ext>
            </a:extLst>
          </p:cNvPr>
          <p:cNvSpPr>
            <a:spLocks noGrp="1"/>
          </p:cNvSpPr>
          <p:nvPr>
            <p:ph type="title"/>
          </p:nvPr>
        </p:nvSpPr>
        <p:spPr/>
        <p:txBody>
          <a:bodyPr/>
          <a:lstStyle/>
          <a:p>
            <a:r>
              <a:rPr lang="zh-CN" altLang="en-US" dirty="0"/>
              <a:t>汉族中国文化特点</a:t>
            </a:r>
          </a:p>
        </p:txBody>
      </p:sp>
      <p:sp>
        <p:nvSpPr>
          <p:cNvPr id="3" name="内容占位符 2">
            <a:extLst>
              <a:ext uri="{FF2B5EF4-FFF2-40B4-BE49-F238E27FC236}">
                <a16:creationId xmlns:a16="http://schemas.microsoft.com/office/drawing/2014/main" id="{106A6323-B6C2-4111-8724-DC85F5F5DD31}"/>
              </a:ext>
            </a:extLst>
          </p:cNvPr>
          <p:cNvSpPr>
            <a:spLocks noGrp="1"/>
          </p:cNvSpPr>
          <p:nvPr>
            <p:ph idx="1"/>
          </p:nvPr>
        </p:nvSpPr>
        <p:spPr>
          <a:xfrm>
            <a:off x="495978" y="1593477"/>
            <a:ext cx="7781584" cy="4811805"/>
          </a:xfrm>
        </p:spPr>
        <p:txBody>
          <a:bodyPr>
            <a:normAutofit/>
          </a:bodyPr>
          <a:lstStyle/>
          <a:p>
            <a:r>
              <a:rPr lang="zh-CN" altLang="en-US" dirty="0"/>
              <a:t>汉字的阅读、书写和通过汉字思维；</a:t>
            </a:r>
            <a:endParaRPr lang="en-US" altLang="zh-CN" dirty="0"/>
          </a:p>
          <a:p>
            <a:r>
              <a:rPr lang="zh-CN" altLang="en-US" dirty="0"/>
              <a:t>“家、家族、家国以及在这一社会结构中产生的儒家学说”，“内外有别，长幼有序”，对比</a:t>
            </a:r>
            <a:r>
              <a:rPr lang="en-US" altLang="zh-CN" dirty="0"/>
              <a:t>country</a:t>
            </a:r>
            <a:r>
              <a:rPr lang="zh-CN" altLang="en-US" dirty="0"/>
              <a:t>，</a:t>
            </a:r>
            <a:r>
              <a:rPr lang="en-US" altLang="zh-CN" dirty="0"/>
              <a:t>state</a:t>
            </a:r>
            <a:r>
              <a:rPr lang="zh-CN" altLang="en-US" dirty="0"/>
              <a:t>；</a:t>
            </a:r>
            <a:endParaRPr lang="en-US" altLang="zh-CN" dirty="0"/>
          </a:p>
          <a:p>
            <a:r>
              <a:rPr lang="zh-CN" altLang="en-US" b="1" dirty="0"/>
              <a:t>汉族中国文化里面一个很重要的特点就是“三教合一”的信仰世界，“儒家治世、佛教治心、道教治身”；</a:t>
            </a:r>
            <a:endParaRPr lang="en-US" altLang="zh-CN" b="1" dirty="0"/>
          </a:p>
          <a:p>
            <a:r>
              <a:rPr lang="zh-CN" altLang="en-US" b="1" dirty="0"/>
              <a:t>中国最有趣的阴阳五行</a:t>
            </a:r>
            <a:endParaRPr lang="en-US" altLang="zh-CN" b="1" dirty="0"/>
          </a:p>
          <a:p>
            <a:r>
              <a:rPr lang="zh-CN" altLang="en-US" b="1" dirty="0"/>
              <a:t>中国天下观念，用我们现代的话来说，中国古代的世界观，跟其他国家和民族很不一样，“华夷观念”。</a:t>
            </a:r>
            <a:endParaRPr lang="en-US" altLang="zh-CN" b="1" dirty="0"/>
          </a:p>
          <a:p>
            <a:pPr marL="0" indent="0">
              <a:buNone/>
            </a:pPr>
            <a:r>
              <a:rPr lang="zh-CN" altLang="en-US" b="1" dirty="0"/>
              <a:t>结论：中国文化是复数的文化，不是单数的文化。</a:t>
            </a:r>
            <a:endParaRPr lang="en-US" altLang="zh-CN" dirty="0"/>
          </a:p>
          <a:p>
            <a:endParaRPr lang="zh-CN" altLang="en-US" dirty="0"/>
          </a:p>
        </p:txBody>
      </p:sp>
    </p:spTree>
    <p:extLst>
      <p:ext uri="{BB962C8B-B14F-4D97-AF65-F5344CB8AC3E}">
        <p14:creationId xmlns:p14="http://schemas.microsoft.com/office/powerpoint/2010/main" val="46091603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CDCE2-DA8E-4ECF-9876-1C370D8549DC}"/>
              </a:ext>
            </a:extLst>
          </p:cNvPr>
          <p:cNvSpPr>
            <a:spLocks noGrp="1"/>
          </p:cNvSpPr>
          <p:nvPr>
            <p:ph type="title"/>
          </p:nvPr>
        </p:nvSpPr>
        <p:spPr/>
        <p:txBody>
          <a:bodyPr/>
          <a:lstStyle/>
          <a:p>
            <a:r>
              <a:rPr lang="zh-CN" altLang="en-US" dirty="0"/>
              <a:t>问题：简要说三点</a:t>
            </a:r>
          </a:p>
        </p:txBody>
      </p:sp>
      <p:sp>
        <p:nvSpPr>
          <p:cNvPr id="3" name="内容占位符 2">
            <a:extLst>
              <a:ext uri="{FF2B5EF4-FFF2-40B4-BE49-F238E27FC236}">
                <a16:creationId xmlns:a16="http://schemas.microsoft.com/office/drawing/2014/main" id="{4DC4E6E6-7DFF-4C0F-8D38-5ECFBBED5780}"/>
              </a:ext>
            </a:extLst>
          </p:cNvPr>
          <p:cNvSpPr>
            <a:spLocks noGrp="1"/>
          </p:cNvSpPr>
          <p:nvPr>
            <p:ph idx="1"/>
          </p:nvPr>
        </p:nvSpPr>
        <p:spPr>
          <a:xfrm>
            <a:off x="575783" y="1412776"/>
            <a:ext cx="7892446" cy="4811805"/>
          </a:xfrm>
        </p:spPr>
        <p:txBody>
          <a:bodyPr>
            <a:normAutofit lnSpcReduction="10000"/>
          </a:bodyPr>
          <a:lstStyle/>
          <a:p>
            <a:pPr>
              <a:lnSpc>
                <a:spcPct val="150000"/>
              </a:lnSpc>
            </a:pPr>
            <a:r>
              <a:rPr lang="zh-CN" altLang="en-US" sz="2200" dirty="0"/>
              <a:t>“五四”新文化运动提倡白话文。提倡白话文无疑是非常正确的，因为要普及识字率，提高国民的文化程度。但是，也出现了一个新旧文化断裂的问题。以前的书面语言，也就是文言，它代表典雅、礼貌和尊严，也代表着有教养、有文化，现在不再有了。当以前的口语变成书面语言之后，使得雅言和俗语失去等秩，同时也使雅、俗不再有分别。我不知道大家现在有没有这种感觉，自从白话文成为主流之后，写信已经不再有典雅方式了，电脑普及，网络流行，语言和文化的格调都没了。比如说，学生给我写信也不署名了，最后来一个“呵呵”，雅俗之间已经没有区别了。</a:t>
            </a:r>
          </a:p>
        </p:txBody>
      </p:sp>
    </p:spTree>
    <p:extLst>
      <p:ext uri="{BB962C8B-B14F-4D97-AF65-F5344CB8AC3E}">
        <p14:creationId xmlns:p14="http://schemas.microsoft.com/office/powerpoint/2010/main" val="20557209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内容占位符 4">
            <a:extLst>
              <a:ext uri="{FF2B5EF4-FFF2-40B4-BE49-F238E27FC236}">
                <a16:creationId xmlns:a16="http://schemas.microsoft.com/office/drawing/2014/main" id="{3B06E0B5-7F39-497A-978C-D1F1042A9477}"/>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120730" y="643467"/>
            <a:ext cx="4902538"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684708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1EF8E-6FAA-4713-88E4-A80BF86E473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B93AA74-B327-4F84-9141-EB58C1028C2A}"/>
              </a:ext>
            </a:extLst>
          </p:cNvPr>
          <p:cNvSpPr>
            <a:spLocks noGrp="1"/>
          </p:cNvSpPr>
          <p:nvPr>
            <p:ph idx="1"/>
          </p:nvPr>
        </p:nvSpPr>
        <p:spPr/>
        <p:txBody>
          <a:bodyPr>
            <a:normAutofit/>
          </a:bodyPr>
          <a:lstStyle/>
          <a:p>
            <a:pPr>
              <a:lnSpc>
                <a:spcPct val="150000"/>
              </a:lnSpc>
            </a:pPr>
            <a:r>
              <a:rPr lang="zh-CN" altLang="en-US" sz="2200" b="1" dirty="0"/>
              <a:t>“现代汉语掺入了太多现代的或西方的新词汇，这些词汇进来以后，使得我们通过语言感知的世界已经变了。第三，特别是上世纪</a:t>
            </a:r>
            <a:r>
              <a:rPr lang="en-US" altLang="zh-CN" sz="2200" b="1" dirty="0"/>
              <a:t>50</a:t>
            </a:r>
            <a:r>
              <a:rPr lang="zh-CN" altLang="en-US" sz="2200" b="1" dirty="0"/>
              <a:t>年代以后，中国提倡简体字，使得文字和原来的形象之间的距离更拉大了。</a:t>
            </a:r>
            <a:r>
              <a:rPr lang="zh-CN" altLang="en-US" sz="2200" dirty="0"/>
              <a:t>简体字虽然方便学习，但是离开原来的“形”，越来越像抽象符号，传统汉文化里面，通过形象的文字思考、书写和表达的这个因素，就发生了问题。</a:t>
            </a:r>
            <a:r>
              <a:rPr lang="zh-CN" altLang="en-US" sz="2200" b="1" dirty="0"/>
              <a:t>”</a:t>
            </a:r>
            <a:endParaRPr lang="zh-CN" altLang="en-US" sz="2200" dirty="0"/>
          </a:p>
        </p:txBody>
      </p:sp>
    </p:spTree>
    <p:extLst>
      <p:ext uri="{BB962C8B-B14F-4D97-AF65-F5344CB8AC3E}">
        <p14:creationId xmlns:p14="http://schemas.microsoft.com/office/powerpoint/2010/main" val="40015251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AAEB4-84E7-4FF7-8F3B-5035B155BBF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F1949C4-CE47-4219-9103-231BF1731235}"/>
              </a:ext>
            </a:extLst>
          </p:cNvPr>
          <p:cNvSpPr>
            <a:spLocks noGrp="1"/>
          </p:cNvSpPr>
          <p:nvPr>
            <p:ph idx="1"/>
          </p:nvPr>
        </p:nvSpPr>
        <p:spPr/>
        <p:txBody>
          <a:bodyPr>
            <a:normAutofit/>
          </a:bodyPr>
          <a:lstStyle/>
          <a:p>
            <a:pPr>
              <a:lnSpc>
                <a:spcPct val="150000"/>
              </a:lnSpc>
            </a:pPr>
            <a:r>
              <a:rPr lang="zh-CN" altLang="en-US" sz="2200" dirty="0"/>
              <a:t>“</a:t>
            </a:r>
            <a:r>
              <a:rPr lang="zh-CN" altLang="en-US" sz="2200" b="1" dirty="0"/>
              <a:t>家、家族、家国，以及儒家学说，也出现了问题。</a:t>
            </a:r>
            <a:r>
              <a:rPr lang="zh-CN" altLang="en-US" sz="2200" dirty="0"/>
              <a:t>虽然现代中国尤其是乡村仍然保持着一些传统家庭、家族组织，中国人至今还是相当看重家庭、看重亲情、服从长上，但是，城市化、小家庭化、人口流动，使得家庭、社会和国家的结构关系发生了变化。过去那种密切的、彼此依赖的邻里、乡党、家族关系，已经在现代化过程中逐渐消失了。因此，儒家家族伦理与国家学说，也逐渐失去了原来的社会基础。”</a:t>
            </a:r>
          </a:p>
        </p:txBody>
      </p:sp>
    </p:spTree>
    <p:extLst>
      <p:ext uri="{BB962C8B-B14F-4D97-AF65-F5344CB8AC3E}">
        <p14:creationId xmlns:p14="http://schemas.microsoft.com/office/powerpoint/2010/main" val="35095205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107F0-5738-4AAB-B528-3383853162A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D5A32BB-295A-4C9D-9437-3DF2057D12F1}"/>
              </a:ext>
            </a:extLst>
          </p:cNvPr>
          <p:cNvSpPr>
            <a:spLocks noGrp="1"/>
          </p:cNvSpPr>
          <p:nvPr>
            <p:ph idx="1"/>
          </p:nvPr>
        </p:nvSpPr>
        <p:spPr>
          <a:xfrm>
            <a:off x="291877" y="1187243"/>
            <a:ext cx="5959499" cy="4195481"/>
          </a:xfrm>
        </p:spPr>
        <p:txBody>
          <a:bodyPr>
            <a:normAutofit/>
          </a:bodyPr>
          <a:lstStyle/>
          <a:p>
            <a:pPr>
              <a:lnSpc>
                <a:spcPct val="150000"/>
              </a:lnSpc>
            </a:pPr>
            <a:r>
              <a:rPr lang="zh-CN" altLang="en-US" sz="2200" b="1" dirty="0"/>
              <a:t>“文化”是使民族之间表现出差异性的东西，它时时表现着一个民族的自我和特色，因此，它没有高低之分。而“文明”是使各个民族差异性逐渐减少的那些东西，表现着人类的普遍的行为和成就。换句话说，就是“文化”使各个民族不一样，“文明”使各个民族越来越接近。</a:t>
            </a:r>
            <a:endParaRPr lang="zh-CN" altLang="en-US" sz="2200" dirty="0"/>
          </a:p>
        </p:txBody>
      </p:sp>
      <p:pic>
        <p:nvPicPr>
          <p:cNvPr id="4" name="图片 3">
            <a:extLst>
              <a:ext uri="{FF2B5EF4-FFF2-40B4-BE49-F238E27FC236}">
                <a16:creationId xmlns:a16="http://schemas.microsoft.com/office/drawing/2014/main" id="{87D90D01-A4E2-4025-84D6-1567E8CBC9D8}"/>
              </a:ext>
            </a:extLst>
          </p:cNvPr>
          <p:cNvPicPr>
            <a:picLocks noChangeAspect="1"/>
          </p:cNvPicPr>
          <p:nvPr/>
        </p:nvPicPr>
        <p:blipFill>
          <a:blip r:embed="rId2"/>
          <a:stretch>
            <a:fillRect/>
          </a:stretch>
        </p:blipFill>
        <p:spPr>
          <a:xfrm>
            <a:off x="6444208" y="3284984"/>
            <a:ext cx="2407915" cy="3410280"/>
          </a:xfrm>
          <a:prstGeom prst="rect">
            <a:avLst/>
          </a:prstGeom>
        </p:spPr>
      </p:pic>
    </p:spTree>
    <p:extLst>
      <p:ext uri="{BB962C8B-B14F-4D97-AF65-F5344CB8AC3E}">
        <p14:creationId xmlns:p14="http://schemas.microsoft.com/office/powerpoint/2010/main" val="6516657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5320B-A1FF-41FA-B680-3BF065D57B7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8E7A4E4-5182-4D52-B302-2C0CF5A56C03}"/>
              </a:ext>
            </a:extLst>
          </p:cNvPr>
          <p:cNvSpPr>
            <a:spLocks noGrp="1"/>
          </p:cNvSpPr>
          <p:nvPr>
            <p:ph idx="1"/>
          </p:nvPr>
        </p:nvSpPr>
        <p:spPr>
          <a:xfrm>
            <a:off x="423970" y="1268760"/>
            <a:ext cx="8108470" cy="5003875"/>
          </a:xfrm>
        </p:spPr>
        <p:txBody>
          <a:bodyPr>
            <a:normAutofit/>
          </a:bodyPr>
          <a:lstStyle/>
          <a:p>
            <a:pPr>
              <a:lnSpc>
                <a:spcPct val="150000"/>
              </a:lnSpc>
            </a:pPr>
            <a:r>
              <a:rPr lang="zh-CN" altLang="en-US" sz="2200" dirty="0"/>
              <a:t>如果这样理解“文明”和“文化”，我们就不必对全球化和现代秩序恐惧，也不必担心我们的文化会被侵蚀掉，问题在于，我们如何在普遍的文明和规则中，守护好独特的文化和传统。</a:t>
            </a:r>
            <a:endParaRPr lang="en-US" altLang="zh-CN" sz="2200" dirty="0"/>
          </a:p>
          <a:p>
            <a:pPr>
              <a:lnSpc>
                <a:spcPct val="150000"/>
              </a:lnSpc>
            </a:pPr>
            <a:r>
              <a:rPr lang="zh-CN" altLang="en-US" sz="2200" dirty="0"/>
              <a:t>讨论：各个民族的“文化”往往是固守的，它表现出一种对异质“文明”的抗拒。毫无疑问，文明始终是在不断侵蚀文化，我们承认这一点，因为“文明”常常是在前进的，时时表现着殖民和扩张的倾向。</a:t>
            </a:r>
            <a:r>
              <a:rPr lang="zh-CN" altLang="en-US" sz="2200" b="1" dirty="0"/>
              <a:t>也就是说，“文化”与传统有关，它是特殊的，而“文明”与未来有关，它是普遍的。这两者怎么协调</a:t>
            </a:r>
            <a:r>
              <a:rPr lang="en-US" altLang="zh-CN" sz="2200" b="1" dirty="0"/>
              <a:t>?</a:t>
            </a:r>
            <a:endParaRPr lang="zh-CN" altLang="en-US" sz="2200" dirty="0"/>
          </a:p>
        </p:txBody>
      </p:sp>
    </p:spTree>
    <p:extLst>
      <p:ext uri="{BB962C8B-B14F-4D97-AF65-F5344CB8AC3E}">
        <p14:creationId xmlns:p14="http://schemas.microsoft.com/office/powerpoint/2010/main" val="15165289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F5E74A9-898B-4F8F-A605-12B5991F24A4}"/>
              </a:ext>
            </a:extLst>
          </p:cNvPr>
          <p:cNvSpPr>
            <a:spLocks noGrp="1"/>
          </p:cNvSpPr>
          <p:nvPr>
            <p:ph type="title"/>
          </p:nvPr>
        </p:nvSpPr>
        <p:spPr>
          <a:xfrm>
            <a:off x="476417" y="629266"/>
            <a:ext cx="2337517" cy="5594554"/>
          </a:xfrm>
        </p:spPr>
        <p:txBody>
          <a:bodyPr anchor="ctr">
            <a:normAutofit/>
          </a:bodyPr>
          <a:lstStyle/>
          <a:p>
            <a:r>
              <a:rPr lang="zh-CN" altLang="en-US">
                <a:solidFill>
                  <a:srgbClr val="EBEBEB"/>
                </a:solidFill>
              </a:rPr>
              <a:t>如何实现文化建设目标</a:t>
            </a:r>
            <a:br>
              <a:rPr lang="en-US" altLang="zh-CN">
                <a:solidFill>
                  <a:srgbClr val="EBEBEB"/>
                </a:solidFill>
              </a:rPr>
            </a:br>
            <a:endParaRPr lang="zh-CN" altLang="en-US">
              <a:solidFill>
                <a:srgbClr val="EBEBEB"/>
              </a:solidFill>
            </a:endParaRPr>
          </a:p>
        </p:txBody>
      </p:sp>
      <p:sp>
        <p:nvSpPr>
          <p:cNvPr id="18"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9" name="Freeform: Shape 12">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703491" y="417491"/>
            <a:ext cx="68580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 name="Rectangle 14">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1E89BDEB-CC63-44AE-BD66-D73BD72003A0}"/>
              </a:ext>
            </a:extLst>
          </p:cNvPr>
          <p:cNvSpPr>
            <a:spLocks noGrp="1"/>
          </p:cNvSpPr>
          <p:nvPr>
            <p:ph idx="1"/>
          </p:nvPr>
        </p:nvSpPr>
        <p:spPr>
          <a:xfrm>
            <a:off x="3786339" y="1410459"/>
            <a:ext cx="4871885" cy="1885146"/>
          </a:xfrm>
        </p:spPr>
        <p:txBody>
          <a:bodyPr>
            <a:normAutofit fontScale="92500" lnSpcReduction="10000"/>
          </a:bodyPr>
          <a:lstStyle/>
          <a:p>
            <a:r>
              <a:rPr lang="zh-CN" altLang="en-US" dirty="0"/>
              <a:t>国家：法律保障，法规遵循</a:t>
            </a:r>
            <a:endParaRPr lang="en-US" altLang="zh-CN" dirty="0"/>
          </a:p>
          <a:p>
            <a:r>
              <a:rPr lang="zh-CN" altLang="en-US" dirty="0"/>
              <a:t>社会：政府管理，企业与政府协作，社会群体配合</a:t>
            </a:r>
            <a:endParaRPr lang="en-US" altLang="zh-CN" dirty="0"/>
          </a:p>
          <a:p>
            <a:r>
              <a:rPr lang="zh-CN" altLang="en-US" dirty="0"/>
              <a:t>公民：遵守法律法规，自觉履行，民众监督</a:t>
            </a:r>
          </a:p>
        </p:txBody>
      </p:sp>
      <p:pic>
        <p:nvPicPr>
          <p:cNvPr id="4" name="图片 3">
            <a:extLst>
              <a:ext uri="{FF2B5EF4-FFF2-40B4-BE49-F238E27FC236}">
                <a16:creationId xmlns:a16="http://schemas.microsoft.com/office/drawing/2014/main" id="{7E5F5BAD-94C8-4CA4-AD08-03D984C4D83E}"/>
              </a:ext>
            </a:extLst>
          </p:cNvPr>
          <p:cNvPicPr>
            <a:picLocks noChangeAspect="1"/>
          </p:cNvPicPr>
          <p:nvPr/>
        </p:nvPicPr>
        <p:blipFill>
          <a:blip r:embed="rId2"/>
          <a:stretch>
            <a:fillRect/>
          </a:stretch>
        </p:blipFill>
        <p:spPr>
          <a:xfrm>
            <a:off x="3786339" y="3562395"/>
            <a:ext cx="4669168" cy="2661426"/>
          </a:xfrm>
          <a:prstGeom prst="rect">
            <a:avLst/>
          </a:prstGeom>
          <a:effectLst/>
        </p:spPr>
      </p:pic>
    </p:spTree>
    <p:extLst>
      <p:ext uri="{BB962C8B-B14F-4D97-AF65-F5344CB8AC3E}">
        <p14:creationId xmlns:p14="http://schemas.microsoft.com/office/powerpoint/2010/main" val="4063415458"/>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89EB3BF-7CC1-41A9-B01C-24CF7872432A}"/>
              </a:ext>
            </a:extLst>
          </p:cNvPr>
          <p:cNvSpPr>
            <a:spLocks noGrp="1"/>
          </p:cNvSpPr>
          <p:nvPr>
            <p:ph idx="1"/>
          </p:nvPr>
        </p:nvSpPr>
        <p:spPr>
          <a:xfrm>
            <a:off x="486697" y="1124744"/>
            <a:ext cx="3594593" cy="5123655"/>
          </a:xfrm>
        </p:spPr>
        <p:txBody>
          <a:bodyPr>
            <a:normAutofit/>
          </a:bodyPr>
          <a:lstStyle/>
          <a:p>
            <a:r>
              <a:rPr lang="zh-CN" altLang="en-US" sz="2400" b="1" dirty="0">
                <a:solidFill>
                  <a:srgbClr val="FF0000"/>
                </a:solidFill>
              </a:rPr>
              <a:t>文化建设：</a:t>
            </a:r>
            <a:r>
              <a:rPr lang="zh-CN" altLang="zh-CN" sz="2400" dirty="0"/>
              <a:t>坚定文化自信，推动社会主义文化繁荣兴盛</a:t>
            </a:r>
            <a:endParaRPr lang="en-US" altLang="zh-CN" sz="2400" dirty="0"/>
          </a:p>
          <a:p>
            <a:r>
              <a:rPr lang="en-US" altLang="zh-CN" sz="2400" dirty="0"/>
              <a:t>   </a:t>
            </a:r>
            <a:r>
              <a:rPr lang="zh-CN" altLang="zh-CN" sz="2400" dirty="0"/>
              <a:t>中国特色社会主义文化，</a:t>
            </a:r>
            <a:r>
              <a:rPr lang="zh-CN" altLang="zh-CN" sz="2400" b="1" dirty="0">
                <a:solidFill>
                  <a:srgbClr val="FF0000"/>
                </a:solidFill>
              </a:rPr>
              <a:t>源自于</a:t>
            </a:r>
            <a:r>
              <a:rPr lang="zh-CN" altLang="zh-CN" sz="2400" dirty="0"/>
              <a:t>中华民族五千多年文明历史所孕育的中华优秀传统文化，</a:t>
            </a:r>
            <a:r>
              <a:rPr lang="zh-CN" altLang="zh-CN" sz="2400" b="1" dirty="0">
                <a:solidFill>
                  <a:srgbClr val="FF0000"/>
                </a:solidFill>
              </a:rPr>
              <a:t>熔铸于</a:t>
            </a:r>
            <a:r>
              <a:rPr lang="zh-CN" altLang="zh-CN" sz="2400" dirty="0"/>
              <a:t>党领导人民在革命、建设、改革中创造的革命文化和社会主义先进文化，</a:t>
            </a:r>
            <a:r>
              <a:rPr lang="zh-CN" altLang="zh-CN" sz="2400" b="1" dirty="0">
                <a:solidFill>
                  <a:srgbClr val="FF0000"/>
                </a:solidFill>
              </a:rPr>
              <a:t>植根于</a:t>
            </a:r>
            <a:r>
              <a:rPr lang="zh-CN" altLang="zh-CN" sz="2400" dirty="0"/>
              <a:t>中国特色社会主义伟大实践。</a:t>
            </a:r>
            <a:endParaRPr lang="en-US" altLang="zh-CN" sz="2400" dirty="0"/>
          </a:p>
          <a:p>
            <a:endParaRPr lang="en-US" altLang="zh-CN" dirty="0"/>
          </a:p>
          <a:p>
            <a:endParaRPr lang="zh-CN" altLang="en-US" dirty="0"/>
          </a:p>
        </p:txBody>
      </p:sp>
      <p:pic>
        <p:nvPicPr>
          <p:cNvPr id="4" name="Picture 7" descr="图片包含 屏幕截图&#10;&#10;描述已自动生成">
            <a:extLst>
              <a:ext uri="{FF2B5EF4-FFF2-40B4-BE49-F238E27FC236}">
                <a16:creationId xmlns:a16="http://schemas.microsoft.com/office/drawing/2014/main" id="{8B8FB9CE-CB3E-4256-BD4D-4818ADF7B8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4427984" y="2169918"/>
            <a:ext cx="4583797" cy="303330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1647194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1CEC4-5048-4660-A8DC-09F39855FB8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C63DB8B-8EAF-47D3-96BB-1564316B19FE}"/>
              </a:ext>
            </a:extLst>
          </p:cNvPr>
          <p:cNvSpPr>
            <a:spLocks noGrp="1"/>
          </p:cNvSpPr>
          <p:nvPr>
            <p:ph idx="1"/>
          </p:nvPr>
        </p:nvSpPr>
        <p:spPr/>
        <p:txBody>
          <a:bodyPr>
            <a:normAutofit/>
          </a:bodyPr>
          <a:lstStyle/>
          <a:p>
            <a:r>
              <a:rPr lang="zh-CN" altLang="zh-CN" sz="2400" dirty="0"/>
              <a:t>发展中国特色社会主义文化，就是以马克思主义为</a:t>
            </a:r>
            <a:r>
              <a:rPr lang="zh-CN" altLang="zh-CN" sz="2400" dirty="0">
                <a:solidFill>
                  <a:srgbClr val="FF0000"/>
                </a:solidFill>
              </a:rPr>
              <a:t>指导</a:t>
            </a:r>
            <a:r>
              <a:rPr lang="zh-CN" altLang="zh-CN" sz="2400" dirty="0"/>
              <a:t>，坚守中华文化</a:t>
            </a:r>
            <a:r>
              <a:rPr lang="zh-CN" altLang="zh-CN" sz="2400" dirty="0">
                <a:solidFill>
                  <a:srgbClr val="FF0000"/>
                </a:solidFill>
              </a:rPr>
              <a:t>立场</a:t>
            </a:r>
            <a:r>
              <a:rPr lang="zh-CN" altLang="zh-CN" sz="2400" dirty="0"/>
              <a:t>，立足当代中国现实，结合当今时代条件，发展面向现代化、面向世界、面向未来的，民族的科学的大众的社会主义文化，推动社会主义精神文明和物质文明协调发展。</a:t>
            </a:r>
            <a:endParaRPr lang="en-US" altLang="zh-CN" sz="2400" dirty="0"/>
          </a:p>
          <a:p>
            <a:endParaRPr lang="en-US" altLang="zh-CN" sz="2400" dirty="0"/>
          </a:p>
          <a:p>
            <a:r>
              <a:rPr lang="zh-CN" altLang="en-US" sz="2400" dirty="0"/>
              <a:t>反对教条主义（洋、古、马）</a:t>
            </a:r>
          </a:p>
        </p:txBody>
      </p:sp>
    </p:spTree>
    <p:extLst>
      <p:ext uri="{BB962C8B-B14F-4D97-AF65-F5344CB8AC3E}">
        <p14:creationId xmlns:p14="http://schemas.microsoft.com/office/powerpoint/2010/main" val="1771379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A1312-5A40-4A45-B425-9379B9C220F0}"/>
              </a:ext>
            </a:extLst>
          </p:cNvPr>
          <p:cNvSpPr>
            <a:spLocks noGrp="1"/>
          </p:cNvSpPr>
          <p:nvPr>
            <p:ph type="title"/>
          </p:nvPr>
        </p:nvSpPr>
        <p:spPr/>
        <p:txBody>
          <a:bodyPr/>
          <a:lstStyle/>
          <a:p>
            <a:endParaRPr lang="zh-CN" altLang="en-US"/>
          </a:p>
        </p:txBody>
      </p:sp>
      <p:sp>
        <p:nvSpPr>
          <p:cNvPr id="10" name="文本框 9">
            <a:extLst>
              <a:ext uri="{FF2B5EF4-FFF2-40B4-BE49-F238E27FC236}">
                <a16:creationId xmlns:a16="http://schemas.microsoft.com/office/drawing/2014/main" id="{E6EDDDE3-AB74-4717-9955-D708C8914418}"/>
              </a:ext>
            </a:extLst>
          </p:cNvPr>
          <p:cNvSpPr txBox="1"/>
          <p:nvPr/>
        </p:nvSpPr>
        <p:spPr>
          <a:xfrm>
            <a:off x="415077" y="3897028"/>
            <a:ext cx="4039323" cy="2554545"/>
          </a:xfrm>
          <a:prstGeom prst="rect">
            <a:avLst/>
          </a:prstGeom>
          <a:noFill/>
        </p:spPr>
        <p:txBody>
          <a:bodyPr wrap="square" rtlCol="0">
            <a:spAutoFit/>
          </a:bodyPr>
          <a:lstStyle/>
          <a:p>
            <a:r>
              <a:rPr lang="zh-CN" altLang="en-US" sz="2000" dirty="0"/>
              <a:t>动画片</a:t>
            </a:r>
            <a:r>
              <a:rPr lang="en-US" altLang="zh-CN" sz="2000" dirty="0"/>
              <a:t>《</a:t>
            </a:r>
            <a:r>
              <a:rPr lang="zh-CN" altLang="en-US" sz="2000" dirty="0"/>
              <a:t>小猪佩奇</a:t>
            </a:r>
            <a:r>
              <a:rPr lang="en-US" altLang="zh-CN" sz="2000" dirty="0"/>
              <a:t>》</a:t>
            </a:r>
          </a:p>
          <a:p>
            <a:r>
              <a:rPr lang="zh-CN" altLang="en-US" sz="2000" dirty="0"/>
              <a:t>由英国人阿斯特利（</a:t>
            </a:r>
            <a:r>
              <a:rPr lang="en-US" altLang="zh-CN" sz="2000" dirty="0"/>
              <a:t>Astley</a:t>
            </a:r>
            <a:r>
              <a:rPr lang="zh-CN" altLang="en-US" sz="2000" dirty="0"/>
              <a:t>）、贝克（</a:t>
            </a:r>
            <a:r>
              <a:rPr lang="en-US" altLang="zh-CN" sz="2000" dirty="0"/>
              <a:t>Baker</a:t>
            </a:r>
            <a:r>
              <a:rPr lang="zh-CN" altLang="en-US" sz="2000" dirty="0"/>
              <a:t>）、戴维斯（</a:t>
            </a:r>
            <a:r>
              <a:rPr lang="en-US" altLang="zh-CN" sz="2000" dirty="0"/>
              <a:t>Davis</a:t>
            </a:r>
            <a:r>
              <a:rPr lang="zh-CN" altLang="en-US" sz="2000" dirty="0"/>
              <a:t>）创作、导演和制作的一部英国</a:t>
            </a:r>
            <a:r>
              <a:rPr lang="zh-CN" altLang="en-US" sz="2000" dirty="0">
                <a:highlight>
                  <a:srgbClr val="0000FF"/>
                </a:highlight>
              </a:rPr>
              <a:t>学前</a:t>
            </a:r>
            <a:r>
              <a:rPr lang="zh-CN" altLang="en-US" sz="2000" dirty="0"/>
              <a:t>电视动画片。故事围绕小猪佩奇与家人的愉快经历，幽默而有趣，藉此宣扬传统家庭观念与友情，鼓励小朋友们体验生活（视频）。</a:t>
            </a:r>
          </a:p>
        </p:txBody>
      </p:sp>
      <p:pic>
        <p:nvPicPr>
          <p:cNvPr id="8" name="内容占位符 7" descr="图形用户界面, 文本&#10;&#10;描述已自动生成">
            <a:extLst>
              <a:ext uri="{FF2B5EF4-FFF2-40B4-BE49-F238E27FC236}">
                <a16:creationId xmlns:a16="http://schemas.microsoft.com/office/drawing/2014/main" id="{4D22D781-572E-4A6C-AD10-FC2BB61301B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406427"/>
            <a:ext cx="5275928" cy="2966054"/>
          </a:xfrm>
        </p:spPr>
      </p:pic>
      <p:pic>
        <p:nvPicPr>
          <p:cNvPr id="12" name="图片 11" descr="图片包含 文本&#10;&#10;描述已自动生成">
            <a:extLst>
              <a:ext uri="{FF2B5EF4-FFF2-40B4-BE49-F238E27FC236}">
                <a16:creationId xmlns:a16="http://schemas.microsoft.com/office/drawing/2014/main" id="{61204365-301F-4862-BD14-D3CD1EC54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364" y="-15450"/>
            <a:ext cx="4572000" cy="6858000"/>
          </a:xfrm>
          <a:prstGeom prst="rect">
            <a:avLst/>
          </a:prstGeom>
        </p:spPr>
      </p:pic>
    </p:spTree>
    <p:extLst>
      <p:ext uri="{BB962C8B-B14F-4D97-AF65-F5344CB8AC3E}">
        <p14:creationId xmlns:p14="http://schemas.microsoft.com/office/powerpoint/2010/main" val="32842585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9" name="Freeform: Shape 12">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703491" y="417491"/>
            <a:ext cx="68580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 name="Rectangle 14">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B0C79676-4402-47E6-9310-D96C69F6F6DE}"/>
              </a:ext>
            </a:extLst>
          </p:cNvPr>
          <p:cNvSpPr>
            <a:spLocks noGrp="1"/>
          </p:cNvSpPr>
          <p:nvPr>
            <p:ph idx="1"/>
          </p:nvPr>
        </p:nvSpPr>
        <p:spPr>
          <a:xfrm>
            <a:off x="482891" y="1772817"/>
            <a:ext cx="2331043" cy="4246984"/>
          </a:xfrm>
        </p:spPr>
        <p:txBody>
          <a:bodyPr>
            <a:normAutofit/>
          </a:bodyPr>
          <a:lstStyle/>
          <a:p>
            <a:r>
              <a:rPr lang="zh-CN" altLang="en-US" sz="1200" dirty="0">
                <a:solidFill>
                  <a:srgbClr val="FFFFFF"/>
                </a:solidFill>
              </a:rPr>
              <a:t> </a:t>
            </a:r>
            <a:r>
              <a:rPr lang="zh-CN" altLang="en-US" sz="2200" dirty="0">
                <a:solidFill>
                  <a:srgbClr val="FFFFFF"/>
                </a:solidFill>
              </a:rPr>
              <a:t>深入挖掘和阐发中华优秀传统文化讲仁爱、重民本、守诚信、崇正义、尚和合、求大同的时代价值，使中华优秀传统文化成为涵养社会主义核心价值观的重要源泉。</a:t>
            </a:r>
            <a:endParaRPr lang="en-US" altLang="zh-CN" sz="2200" dirty="0">
              <a:solidFill>
                <a:srgbClr val="FFFFFF"/>
              </a:solidFill>
            </a:endParaRPr>
          </a:p>
          <a:p>
            <a:endParaRPr lang="zh-CN" altLang="en-US" sz="1200" dirty="0">
              <a:solidFill>
                <a:srgbClr val="FFFFFF"/>
              </a:solidFill>
            </a:endParaRPr>
          </a:p>
        </p:txBody>
      </p:sp>
      <p:pic>
        <p:nvPicPr>
          <p:cNvPr id="4" name="Picture 5">
            <a:extLst>
              <a:ext uri="{FF2B5EF4-FFF2-40B4-BE49-F238E27FC236}">
                <a16:creationId xmlns:a16="http://schemas.microsoft.com/office/drawing/2014/main" id="{9FAA9C4E-8E3A-4784-AB30-9DACFC5AB3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3786338" y="2400121"/>
            <a:ext cx="4871885" cy="2667357"/>
          </a:xfrm>
          <a:prstGeom prst="rect">
            <a:avLst/>
          </a:prstGeom>
          <a:effectLst/>
        </p:spPr>
      </p:pic>
    </p:spTree>
    <p:extLst>
      <p:ext uri="{BB962C8B-B14F-4D97-AF65-F5344CB8AC3E}">
        <p14:creationId xmlns:p14="http://schemas.microsoft.com/office/powerpoint/2010/main" val="355956467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1E5F1-D464-4224-A09D-10B464EF9AAD}"/>
              </a:ext>
            </a:extLst>
          </p:cNvPr>
          <p:cNvSpPr>
            <a:spLocks noGrp="1"/>
          </p:cNvSpPr>
          <p:nvPr>
            <p:ph type="title"/>
          </p:nvPr>
        </p:nvSpPr>
        <p:spPr>
          <a:xfrm>
            <a:off x="288193" y="188640"/>
            <a:ext cx="1849502" cy="1608130"/>
          </a:xfrm>
        </p:spPr>
        <p:txBody>
          <a:bodyPr/>
          <a:lstStyle/>
          <a:p>
            <a:r>
              <a:rPr lang="zh-CN" altLang="en-US" dirty="0"/>
              <a:t>外延扩展：</a:t>
            </a:r>
            <a:br>
              <a:rPr lang="en-US" altLang="zh-CN" dirty="0"/>
            </a:br>
            <a:r>
              <a:rPr lang="zh-CN" altLang="en-US" sz="3200" dirty="0"/>
              <a:t>勤劳、脚踏实地（以工作为例）</a:t>
            </a:r>
            <a:r>
              <a:rPr lang="en-US" altLang="zh-CN" sz="3200" dirty="0">
                <a:solidFill>
                  <a:srgbClr val="FFFF00"/>
                </a:solidFill>
              </a:rPr>
              <a:t>【</a:t>
            </a:r>
            <a:r>
              <a:rPr lang="zh-CN" altLang="en-US" sz="3200" dirty="0">
                <a:solidFill>
                  <a:srgbClr val="FFFF00"/>
                </a:solidFill>
              </a:rPr>
              <a:t>这个例子有待商榷！</a:t>
            </a:r>
            <a:r>
              <a:rPr lang="en-US" altLang="zh-CN" sz="3200" dirty="0">
                <a:solidFill>
                  <a:srgbClr val="FFFF00"/>
                </a:solidFill>
              </a:rPr>
              <a:t>】</a:t>
            </a:r>
            <a:endParaRPr lang="zh-CN" altLang="en-US" dirty="0">
              <a:solidFill>
                <a:srgbClr val="FFFF00"/>
              </a:solidFill>
            </a:endParaRPr>
          </a:p>
        </p:txBody>
      </p:sp>
      <p:pic>
        <p:nvPicPr>
          <p:cNvPr id="4" name="内容占位符 3">
            <a:extLst>
              <a:ext uri="{FF2B5EF4-FFF2-40B4-BE49-F238E27FC236}">
                <a16:creationId xmlns:a16="http://schemas.microsoft.com/office/drawing/2014/main" id="{6140D2A0-8045-4A5D-AC21-A95ADFB6BC19}"/>
              </a:ext>
            </a:extLst>
          </p:cNvPr>
          <p:cNvPicPr>
            <a:picLocks noGrp="1" noChangeAspect="1"/>
          </p:cNvPicPr>
          <p:nvPr>
            <p:ph idx="1"/>
          </p:nvPr>
        </p:nvPicPr>
        <p:blipFill>
          <a:blip r:embed="rId2"/>
          <a:stretch>
            <a:fillRect/>
          </a:stretch>
        </p:blipFill>
        <p:spPr>
          <a:xfrm>
            <a:off x="2411760" y="-2543"/>
            <a:ext cx="2990489" cy="13692593"/>
          </a:xfrm>
          <a:prstGeom prst="rect">
            <a:avLst/>
          </a:prstGeom>
        </p:spPr>
      </p:pic>
      <p:pic>
        <p:nvPicPr>
          <p:cNvPr id="6" name="图片 5" descr="图片包含 文字&#10;&#10;描述已自动生成">
            <a:extLst>
              <a:ext uri="{FF2B5EF4-FFF2-40B4-BE49-F238E27FC236}">
                <a16:creationId xmlns:a16="http://schemas.microsoft.com/office/drawing/2014/main" id="{8009EE49-A705-49B4-9262-274D3E952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9797" y="-11205833"/>
            <a:ext cx="3667095" cy="18063833"/>
          </a:xfrm>
          <a:prstGeom prst="rect">
            <a:avLst/>
          </a:prstGeom>
        </p:spPr>
      </p:pic>
      <p:sp>
        <p:nvSpPr>
          <p:cNvPr id="7" name="文本框 6">
            <a:extLst>
              <a:ext uri="{FF2B5EF4-FFF2-40B4-BE49-F238E27FC236}">
                <a16:creationId xmlns:a16="http://schemas.microsoft.com/office/drawing/2014/main" id="{9D4A9455-98D2-4C19-8B96-F499826EAD52}"/>
              </a:ext>
            </a:extLst>
          </p:cNvPr>
          <p:cNvSpPr txBox="1"/>
          <p:nvPr/>
        </p:nvSpPr>
        <p:spPr>
          <a:xfrm>
            <a:off x="20343" y="4853478"/>
            <a:ext cx="6336704" cy="1815882"/>
          </a:xfrm>
          <a:prstGeom prst="rect">
            <a:avLst/>
          </a:prstGeom>
          <a:noFill/>
        </p:spPr>
        <p:txBody>
          <a:bodyPr wrap="square" rtlCol="0">
            <a:spAutoFit/>
          </a:bodyPr>
          <a:lstStyle/>
          <a:p>
            <a:r>
              <a:rPr lang="zh-CN" altLang="en-US" sz="2800" b="1" dirty="0">
                <a:solidFill>
                  <a:srgbClr val="FF0000"/>
                </a:solidFill>
              </a:rPr>
              <a:t>“副业刚需”</a:t>
            </a:r>
            <a:endParaRPr lang="en-US" altLang="zh-CN" sz="2800" b="1" dirty="0">
              <a:solidFill>
                <a:srgbClr val="FF0000"/>
              </a:solidFill>
            </a:endParaRPr>
          </a:p>
          <a:p>
            <a:r>
              <a:rPr lang="zh-CN" altLang="en-US" sz="2800" b="1" dirty="0">
                <a:solidFill>
                  <a:srgbClr val="FF0000"/>
                </a:solidFill>
              </a:rPr>
              <a:t>这个时代根本没有所谓的铁饭碗</a:t>
            </a:r>
            <a:endParaRPr lang="en-US" altLang="zh-CN" sz="2800" b="1" dirty="0">
              <a:solidFill>
                <a:srgbClr val="FF0000"/>
              </a:solidFill>
            </a:endParaRPr>
          </a:p>
          <a:p>
            <a:r>
              <a:rPr lang="zh-CN" altLang="en-US" sz="2800" b="1" dirty="0">
                <a:solidFill>
                  <a:srgbClr val="FF0000"/>
                </a:solidFill>
              </a:rPr>
              <a:t>你以为的岁月静好</a:t>
            </a:r>
            <a:endParaRPr lang="en-US" altLang="zh-CN" sz="2800" b="1" dirty="0">
              <a:solidFill>
                <a:srgbClr val="FF0000"/>
              </a:solidFill>
            </a:endParaRPr>
          </a:p>
          <a:p>
            <a:r>
              <a:rPr lang="zh-CN" altLang="en-US" sz="2800" b="1" dirty="0">
                <a:solidFill>
                  <a:srgbClr val="FF0000"/>
                </a:solidFill>
              </a:rPr>
              <a:t>其实就是大江奔流</a:t>
            </a:r>
          </a:p>
        </p:txBody>
      </p:sp>
    </p:spTree>
    <p:extLst>
      <p:ext uri="{BB962C8B-B14F-4D97-AF65-F5344CB8AC3E}">
        <p14:creationId xmlns:p14="http://schemas.microsoft.com/office/powerpoint/2010/main" val="19394055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97ED8-0E22-4E51-81C1-6833D7A211D0}"/>
              </a:ext>
            </a:extLst>
          </p:cNvPr>
          <p:cNvSpPr>
            <a:spLocks noGrp="1"/>
          </p:cNvSpPr>
          <p:nvPr>
            <p:ph type="title"/>
          </p:nvPr>
        </p:nvSpPr>
        <p:spPr>
          <a:xfrm>
            <a:off x="484584" y="452718"/>
            <a:ext cx="3124185" cy="1400530"/>
          </a:xfrm>
        </p:spPr>
        <p:txBody>
          <a:bodyPr>
            <a:normAutofit/>
          </a:bodyPr>
          <a:lstStyle/>
          <a:p>
            <a:pPr>
              <a:lnSpc>
                <a:spcPct val="90000"/>
              </a:lnSpc>
            </a:pPr>
            <a:r>
              <a:rPr lang="zh-CN" altLang="en-US" sz="2900" dirty="0"/>
              <a:t>外延扩展：</a:t>
            </a:r>
            <a:br>
              <a:rPr lang="en-US" altLang="zh-CN" sz="2900" dirty="0"/>
            </a:br>
            <a:r>
              <a:rPr lang="zh-CN" altLang="en-US" sz="2900" dirty="0"/>
              <a:t>讲卫生</a:t>
            </a:r>
            <a:r>
              <a:rPr lang="en-US" altLang="zh-CN" sz="2900" dirty="0"/>
              <a:t>——</a:t>
            </a:r>
            <a:r>
              <a:rPr lang="zh-CN" altLang="en-US" sz="2900" dirty="0"/>
              <a:t>环保</a:t>
            </a:r>
            <a:r>
              <a:rPr lang="en-US" altLang="zh-CN" sz="2900" dirty="0"/>
              <a:t>——</a:t>
            </a:r>
            <a:r>
              <a:rPr lang="zh-CN" altLang="en-US" sz="2900" dirty="0"/>
              <a:t>垃圾分类</a:t>
            </a:r>
          </a:p>
        </p:txBody>
      </p:sp>
      <p:pic>
        <p:nvPicPr>
          <p:cNvPr id="9" name="图片 8">
            <a:extLst>
              <a:ext uri="{FF2B5EF4-FFF2-40B4-BE49-F238E27FC236}">
                <a16:creationId xmlns:a16="http://schemas.microsoft.com/office/drawing/2014/main" id="{51E83D15-1EDD-46B0-9FC9-FF878619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253" y="647699"/>
            <a:ext cx="3748210" cy="3242202"/>
          </a:xfrm>
          <a:prstGeom prst="rect">
            <a:avLst/>
          </a:prstGeom>
          <a:effectLst/>
        </p:spPr>
      </p:pic>
      <p:sp>
        <p:nvSpPr>
          <p:cNvPr id="13" name="Content Placeholder 12">
            <a:extLst>
              <a:ext uri="{FF2B5EF4-FFF2-40B4-BE49-F238E27FC236}">
                <a16:creationId xmlns:a16="http://schemas.microsoft.com/office/drawing/2014/main" id="{7A95CC6A-BA35-45C7-AB3D-1EFB07F3E275}"/>
              </a:ext>
            </a:extLst>
          </p:cNvPr>
          <p:cNvSpPr>
            <a:spLocks noGrp="1"/>
          </p:cNvSpPr>
          <p:nvPr>
            <p:ph idx="1"/>
          </p:nvPr>
        </p:nvSpPr>
        <p:spPr>
          <a:xfrm>
            <a:off x="484584" y="2052918"/>
            <a:ext cx="3420830" cy="4544434"/>
          </a:xfrm>
        </p:spPr>
        <p:txBody>
          <a:bodyPr>
            <a:normAutofit fontScale="92500" lnSpcReduction="10000"/>
          </a:bodyPr>
          <a:lstStyle/>
          <a:p>
            <a:r>
              <a:rPr lang="en-US" altLang="zh-CN" dirty="0"/>
              <a:t>《</a:t>
            </a:r>
            <a:r>
              <a:rPr lang="zh-CN" altLang="en-US" dirty="0"/>
              <a:t>上海市生活垃圾管理条例</a:t>
            </a:r>
            <a:r>
              <a:rPr lang="en-US" altLang="zh-CN" dirty="0"/>
              <a:t>》</a:t>
            </a:r>
            <a:r>
              <a:rPr lang="zh-CN" altLang="en-US" dirty="0"/>
              <a:t>已由上海市第十五届人民代表大会第二次会议于</a:t>
            </a:r>
            <a:r>
              <a:rPr lang="en-US" altLang="zh-CN" dirty="0"/>
              <a:t>2019</a:t>
            </a:r>
            <a:r>
              <a:rPr lang="zh-CN" altLang="en-US" dirty="0"/>
              <a:t>年</a:t>
            </a:r>
            <a:r>
              <a:rPr lang="en-US" altLang="zh-CN" dirty="0"/>
              <a:t>1</a:t>
            </a:r>
            <a:r>
              <a:rPr lang="zh-CN" altLang="en-US" dirty="0"/>
              <a:t>月</a:t>
            </a:r>
            <a:r>
              <a:rPr lang="en-US" altLang="zh-CN" dirty="0"/>
              <a:t>31</a:t>
            </a:r>
            <a:r>
              <a:rPr lang="zh-CN" altLang="en-US" dirty="0"/>
              <a:t>日通过，自</a:t>
            </a:r>
            <a:r>
              <a:rPr lang="en-US" altLang="zh-CN" dirty="0"/>
              <a:t>2019</a:t>
            </a:r>
            <a:r>
              <a:rPr lang="zh-CN" altLang="en-US" dirty="0"/>
              <a:t>年</a:t>
            </a:r>
            <a:r>
              <a:rPr lang="en-US" altLang="zh-CN" dirty="0"/>
              <a:t>7</a:t>
            </a:r>
            <a:r>
              <a:rPr lang="zh-CN" altLang="en-US" dirty="0"/>
              <a:t>月</a:t>
            </a:r>
            <a:r>
              <a:rPr lang="en-US" altLang="zh-CN" dirty="0"/>
              <a:t>1</a:t>
            </a:r>
            <a:r>
              <a:rPr lang="zh-CN" altLang="en-US" dirty="0"/>
              <a:t>日起施行。</a:t>
            </a:r>
            <a:endParaRPr lang="en-US" altLang="zh-CN" dirty="0"/>
          </a:p>
          <a:p>
            <a:r>
              <a:rPr lang="zh-CN" altLang="en-US" dirty="0"/>
              <a:t>本市生活垃圾按照以下标准分类：</a:t>
            </a:r>
            <a:endParaRPr lang="en-US" altLang="zh-CN" dirty="0"/>
          </a:p>
          <a:p>
            <a:pPr marL="0" indent="0">
              <a:buNone/>
            </a:pPr>
            <a:r>
              <a:rPr lang="zh-CN" altLang="en-US" dirty="0"/>
              <a:t>（</a:t>
            </a:r>
            <a:r>
              <a:rPr lang="en-US" altLang="zh-CN" dirty="0"/>
              <a:t>1</a:t>
            </a:r>
            <a:r>
              <a:rPr lang="zh-CN" altLang="en-US" dirty="0"/>
              <a:t>）可回收物</a:t>
            </a:r>
            <a:endParaRPr lang="en-US" altLang="zh-CN" dirty="0"/>
          </a:p>
          <a:p>
            <a:pPr marL="0" indent="0">
              <a:buNone/>
            </a:pPr>
            <a:r>
              <a:rPr lang="zh-CN" altLang="en-US" dirty="0"/>
              <a:t>（</a:t>
            </a:r>
            <a:r>
              <a:rPr lang="en-US" altLang="zh-CN" dirty="0"/>
              <a:t>2</a:t>
            </a:r>
            <a:r>
              <a:rPr lang="zh-CN" altLang="en-US" dirty="0"/>
              <a:t>）有害垃圾</a:t>
            </a:r>
            <a:endParaRPr lang="en-US" altLang="zh-CN" dirty="0"/>
          </a:p>
          <a:p>
            <a:pPr marL="0" indent="0">
              <a:buNone/>
            </a:pPr>
            <a:r>
              <a:rPr lang="zh-CN" altLang="en-US" dirty="0"/>
              <a:t>（</a:t>
            </a:r>
            <a:r>
              <a:rPr lang="en-US" altLang="zh-CN" dirty="0"/>
              <a:t>3</a:t>
            </a:r>
            <a:r>
              <a:rPr lang="zh-CN" altLang="en-US" dirty="0"/>
              <a:t>）干垃圾</a:t>
            </a:r>
            <a:endParaRPr lang="en-US" altLang="zh-CN" dirty="0"/>
          </a:p>
          <a:p>
            <a:pPr marL="0" indent="0">
              <a:buNone/>
            </a:pPr>
            <a:r>
              <a:rPr lang="zh-CN" altLang="en-US" dirty="0"/>
              <a:t>（</a:t>
            </a:r>
            <a:r>
              <a:rPr lang="en-US" altLang="zh-CN" dirty="0"/>
              <a:t>4</a:t>
            </a:r>
            <a:r>
              <a:rPr lang="zh-CN" altLang="en-US" dirty="0"/>
              <a:t>）湿垃圾</a:t>
            </a:r>
            <a:endParaRPr lang="en-US" dirty="0"/>
          </a:p>
        </p:txBody>
      </p:sp>
      <p:pic>
        <p:nvPicPr>
          <p:cNvPr id="7" name="图片 6" descr="图片包含 人员, 男士, 滑冰&#10;&#10;描述已自动生成">
            <a:extLst>
              <a:ext uri="{FF2B5EF4-FFF2-40B4-BE49-F238E27FC236}">
                <a16:creationId xmlns:a16="http://schemas.microsoft.com/office/drawing/2014/main" id="{C9BF29A4-7BC7-4FC4-A232-6CA8F94AC0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5254" y="4085841"/>
            <a:ext cx="1621917" cy="2162557"/>
          </a:xfrm>
          <a:prstGeom prst="rect">
            <a:avLst/>
          </a:prstGeom>
          <a:effectLst/>
        </p:spPr>
      </p:pic>
      <p:pic>
        <p:nvPicPr>
          <p:cNvPr id="5" name="内容占位符 4" descr="图片包含 地板, 地面, 孩子, 室内&#10;&#10;描述已自动生成">
            <a:extLst>
              <a:ext uri="{FF2B5EF4-FFF2-40B4-BE49-F238E27FC236}">
                <a16:creationId xmlns:a16="http://schemas.microsoft.com/office/drawing/2014/main" id="{B0220512-D585-4BFD-93F5-602F60466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1544" y="4085841"/>
            <a:ext cx="1621917" cy="2162557"/>
          </a:xfrm>
          <a:prstGeom prst="rect">
            <a:avLst/>
          </a:prstGeom>
          <a:effectLst/>
        </p:spPr>
      </p:pic>
    </p:spTree>
    <p:extLst>
      <p:ext uri="{BB962C8B-B14F-4D97-AF65-F5344CB8AC3E}">
        <p14:creationId xmlns:p14="http://schemas.microsoft.com/office/powerpoint/2010/main" val="22703555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A0783-8BBD-4027-BFCE-C3E5D8D73160}"/>
              </a:ext>
            </a:extLst>
          </p:cNvPr>
          <p:cNvSpPr>
            <a:spLocks noGrp="1"/>
          </p:cNvSpPr>
          <p:nvPr>
            <p:ph type="title"/>
          </p:nvPr>
        </p:nvSpPr>
        <p:spPr/>
        <p:txBody>
          <a:bodyPr/>
          <a:lstStyle/>
          <a:p>
            <a:r>
              <a:rPr lang="zh-CN" altLang="en-US" dirty="0"/>
              <a:t>垃圾分类：</a:t>
            </a:r>
            <a:br>
              <a:rPr lang="en-US" altLang="zh-CN" dirty="0"/>
            </a:br>
            <a:r>
              <a:rPr lang="zh-CN" altLang="en-US" dirty="0"/>
              <a:t>文化</a:t>
            </a:r>
            <a:r>
              <a:rPr lang="en-US" altLang="zh-CN" dirty="0"/>
              <a:t>+</a:t>
            </a:r>
            <a:r>
              <a:rPr lang="zh-CN" altLang="en-US" dirty="0"/>
              <a:t>政治</a:t>
            </a:r>
            <a:r>
              <a:rPr lang="en-US" altLang="zh-CN" dirty="0"/>
              <a:t>+</a:t>
            </a:r>
            <a:r>
              <a:rPr lang="zh-CN" altLang="en-US" dirty="0"/>
              <a:t>经济</a:t>
            </a:r>
            <a:r>
              <a:rPr lang="en-US" altLang="zh-CN" dirty="0"/>
              <a:t>+</a:t>
            </a:r>
            <a:r>
              <a:rPr lang="zh-CN" altLang="en-US" dirty="0"/>
              <a:t>社会治理</a:t>
            </a:r>
          </a:p>
        </p:txBody>
      </p:sp>
      <p:sp>
        <p:nvSpPr>
          <p:cNvPr id="3" name="内容占位符 2">
            <a:extLst>
              <a:ext uri="{FF2B5EF4-FFF2-40B4-BE49-F238E27FC236}">
                <a16:creationId xmlns:a16="http://schemas.microsoft.com/office/drawing/2014/main" id="{20240808-4949-43C1-9504-CBBB2993F085}"/>
              </a:ext>
            </a:extLst>
          </p:cNvPr>
          <p:cNvSpPr>
            <a:spLocks noGrp="1"/>
          </p:cNvSpPr>
          <p:nvPr>
            <p:ph idx="1"/>
          </p:nvPr>
        </p:nvSpPr>
        <p:spPr/>
        <p:txBody>
          <a:bodyPr/>
          <a:lstStyle/>
          <a:p>
            <a:r>
              <a:rPr lang="zh-CN" altLang="en-US" dirty="0"/>
              <a:t>文化建设中存在的问题，往往都与政治、经济、社会治理息息相关</a:t>
            </a:r>
            <a:endParaRPr lang="en-US" altLang="zh-CN" dirty="0"/>
          </a:p>
          <a:p>
            <a:r>
              <a:rPr lang="zh-CN" altLang="en-US" dirty="0"/>
              <a:t>垃圾分类的严格规定背后是日益加剧的</a:t>
            </a:r>
            <a:r>
              <a:rPr lang="zh-CN" altLang="en-US" b="1" dirty="0">
                <a:solidFill>
                  <a:srgbClr val="FF0000"/>
                </a:solidFill>
              </a:rPr>
              <a:t>环境危机</a:t>
            </a:r>
            <a:r>
              <a:rPr lang="zh-CN" altLang="en-US" dirty="0"/>
              <a:t>。</a:t>
            </a:r>
            <a:endParaRPr lang="en-US" altLang="zh-CN" dirty="0"/>
          </a:p>
          <a:p>
            <a:endParaRPr lang="zh-CN" altLang="en-US" dirty="0"/>
          </a:p>
        </p:txBody>
      </p:sp>
      <p:pic>
        <p:nvPicPr>
          <p:cNvPr id="4" name="图片 3">
            <a:extLst>
              <a:ext uri="{FF2B5EF4-FFF2-40B4-BE49-F238E27FC236}">
                <a16:creationId xmlns:a16="http://schemas.microsoft.com/office/drawing/2014/main" id="{CC184DFA-7091-4C51-8635-5B129CFF011C}"/>
              </a:ext>
            </a:extLst>
          </p:cNvPr>
          <p:cNvPicPr>
            <a:picLocks noChangeAspect="1"/>
          </p:cNvPicPr>
          <p:nvPr/>
        </p:nvPicPr>
        <p:blipFill>
          <a:blip r:embed="rId2"/>
          <a:stretch>
            <a:fillRect/>
          </a:stretch>
        </p:blipFill>
        <p:spPr>
          <a:xfrm>
            <a:off x="827700" y="3501008"/>
            <a:ext cx="2990850" cy="1981200"/>
          </a:xfrm>
          <a:prstGeom prst="rect">
            <a:avLst/>
          </a:prstGeom>
        </p:spPr>
      </p:pic>
    </p:spTree>
    <p:extLst>
      <p:ext uri="{BB962C8B-B14F-4D97-AF65-F5344CB8AC3E}">
        <p14:creationId xmlns:p14="http://schemas.microsoft.com/office/powerpoint/2010/main" val="24349219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A0783-8BBD-4027-BFCE-C3E5D8D73160}"/>
              </a:ext>
            </a:extLst>
          </p:cNvPr>
          <p:cNvSpPr>
            <a:spLocks noGrp="1"/>
          </p:cNvSpPr>
          <p:nvPr>
            <p:ph type="title"/>
          </p:nvPr>
        </p:nvSpPr>
        <p:spPr>
          <a:xfrm>
            <a:off x="484710" y="228270"/>
            <a:ext cx="7055380" cy="1400530"/>
          </a:xfrm>
        </p:spPr>
        <p:txBody>
          <a:bodyPr/>
          <a:lstStyle/>
          <a:p>
            <a:r>
              <a:rPr lang="zh-CN" altLang="en-US" dirty="0"/>
              <a:t>垃圾分类：</a:t>
            </a:r>
            <a:br>
              <a:rPr lang="en-US" altLang="zh-CN" dirty="0"/>
            </a:br>
            <a:r>
              <a:rPr lang="zh-CN" altLang="en-US" dirty="0"/>
              <a:t>文化</a:t>
            </a:r>
            <a:r>
              <a:rPr lang="en-US" altLang="zh-CN" dirty="0"/>
              <a:t>+</a:t>
            </a:r>
            <a:r>
              <a:rPr lang="zh-CN" altLang="en-US" dirty="0"/>
              <a:t>政治</a:t>
            </a:r>
            <a:r>
              <a:rPr lang="en-US" altLang="zh-CN" dirty="0"/>
              <a:t>+</a:t>
            </a:r>
            <a:r>
              <a:rPr lang="zh-CN" altLang="en-US" dirty="0"/>
              <a:t>经济</a:t>
            </a:r>
            <a:r>
              <a:rPr lang="en-US" altLang="zh-CN" dirty="0"/>
              <a:t>+</a:t>
            </a:r>
            <a:r>
              <a:rPr lang="zh-CN" altLang="en-US" dirty="0"/>
              <a:t>社会治理</a:t>
            </a:r>
          </a:p>
        </p:txBody>
      </p:sp>
      <p:sp>
        <p:nvSpPr>
          <p:cNvPr id="3" name="内容占位符 2">
            <a:extLst>
              <a:ext uri="{FF2B5EF4-FFF2-40B4-BE49-F238E27FC236}">
                <a16:creationId xmlns:a16="http://schemas.microsoft.com/office/drawing/2014/main" id="{20240808-4949-43C1-9504-CBBB2993F085}"/>
              </a:ext>
            </a:extLst>
          </p:cNvPr>
          <p:cNvSpPr>
            <a:spLocks noGrp="1"/>
          </p:cNvSpPr>
          <p:nvPr>
            <p:ph idx="1"/>
          </p:nvPr>
        </p:nvSpPr>
        <p:spPr>
          <a:xfrm>
            <a:off x="827700" y="1753799"/>
            <a:ext cx="2943225" cy="4195481"/>
          </a:xfrm>
        </p:spPr>
        <p:txBody>
          <a:bodyPr>
            <a:normAutofit fontScale="77500" lnSpcReduction="20000"/>
          </a:bodyPr>
          <a:lstStyle/>
          <a:p>
            <a:r>
              <a:rPr lang="zh-CN" altLang="en-US" dirty="0"/>
              <a:t>中国为什么对洋垃圾说</a:t>
            </a:r>
            <a:r>
              <a:rPr lang="en-US" altLang="zh-CN" sz="3600" b="1" dirty="0">
                <a:solidFill>
                  <a:srgbClr val="FF0000"/>
                </a:solidFill>
              </a:rPr>
              <a:t>NO</a:t>
            </a:r>
          </a:p>
          <a:p>
            <a:r>
              <a:rPr lang="en-US" altLang="zh-CN" dirty="0"/>
              <a:t>2018</a:t>
            </a:r>
            <a:r>
              <a:rPr lang="zh-CN" altLang="en-US" dirty="0"/>
              <a:t>起不再进口的洋垃圾，并非单纯应对发达国家的“倾倒”阴谋，而是由高速增长的制造业和精明的中国商人撑起的资源需求。</a:t>
            </a:r>
            <a:endParaRPr lang="en-US" altLang="zh-CN" dirty="0"/>
          </a:p>
          <a:p>
            <a:r>
              <a:rPr lang="zh-CN" altLang="en-US" b="1" dirty="0">
                <a:solidFill>
                  <a:srgbClr val="FF0000"/>
                </a:solidFill>
              </a:rPr>
              <a:t>逐步具备的垃圾回收技术</a:t>
            </a:r>
            <a:r>
              <a:rPr lang="zh-CN" altLang="en-US" dirty="0"/>
              <a:t>：塑料瓶</a:t>
            </a:r>
            <a:r>
              <a:rPr lang="en-US" altLang="zh-CN" dirty="0"/>
              <a:t>——PET</a:t>
            </a:r>
            <a:r>
              <a:rPr lang="zh-CN" altLang="en-US" dirty="0"/>
              <a:t>材料</a:t>
            </a:r>
            <a:r>
              <a:rPr lang="en-US" altLang="zh-CN" dirty="0"/>
              <a:t>——</a:t>
            </a:r>
            <a:r>
              <a:rPr lang="zh-CN" altLang="en-US" dirty="0"/>
              <a:t>衣服</a:t>
            </a:r>
            <a:endParaRPr lang="en-US" altLang="zh-CN" dirty="0"/>
          </a:p>
          <a:p>
            <a:r>
              <a:rPr lang="zh-CN" altLang="en-US" dirty="0"/>
              <a:t>塑料瓶经过粉碎拉丝可以做成一件衣服。涤纶</a:t>
            </a:r>
            <a:endParaRPr lang="en-US" altLang="zh-CN" dirty="0"/>
          </a:p>
          <a:p>
            <a:endParaRPr lang="zh-CN" altLang="en-US" dirty="0"/>
          </a:p>
        </p:txBody>
      </p:sp>
      <p:pic>
        <p:nvPicPr>
          <p:cNvPr id="6" name="图片 5">
            <a:extLst>
              <a:ext uri="{FF2B5EF4-FFF2-40B4-BE49-F238E27FC236}">
                <a16:creationId xmlns:a16="http://schemas.microsoft.com/office/drawing/2014/main" id="{EA123452-06EC-4614-AD28-A8908FF0DF34}"/>
              </a:ext>
            </a:extLst>
          </p:cNvPr>
          <p:cNvPicPr>
            <a:picLocks noChangeAspect="1"/>
          </p:cNvPicPr>
          <p:nvPr/>
        </p:nvPicPr>
        <p:blipFill>
          <a:blip r:embed="rId2"/>
          <a:stretch>
            <a:fillRect/>
          </a:stretch>
        </p:blipFill>
        <p:spPr>
          <a:xfrm>
            <a:off x="5076056" y="228270"/>
            <a:ext cx="2943225" cy="1752600"/>
          </a:xfrm>
          <a:prstGeom prst="rect">
            <a:avLst/>
          </a:prstGeom>
        </p:spPr>
      </p:pic>
      <p:pic>
        <p:nvPicPr>
          <p:cNvPr id="8" name="图片 7">
            <a:extLst>
              <a:ext uri="{FF2B5EF4-FFF2-40B4-BE49-F238E27FC236}">
                <a16:creationId xmlns:a16="http://schemas.microsoft.com/office/drawing/2014/main" id="{74224BC9-BC38-4C3A-B226-6353A9B76BA6}"/>
              </a:ext>
            </a:extLst>
          </p:cNvPr>
          <p:cNvPicPr>
            <a:picLocks noChangeAspect="1"/>
          </p:cNvPicPr>
          <p:nvPr/>
        </p:nvPicPr>
        <p:blipFill>
          <a:blip r:embed="rId3"/>
          <a:stretch>
            <a:fillRect/>
          </a:stretch>
        </p:blipFill>
        <p:spPr>
          <a:xfrm>
            <a:off x="5055804" y="2084933"/>
            <a:ext cx="3867150" cy="2838450"/>
          </a:xfrm>
          <a:prstGeom prst="rect">
            <a:avLst/>
          </a:prstGeom>
        </p:spPr>
      </p:pic>
      <p:pic>
        <p:nvPicPr>
          <p:cNvPr id="9" name="图片 8">
            <a:extLst>
              <a:ext uri="{FF2B5EF4-FFF2-40B4-BE49-F238E27FC236}">
                <a16:creationId xmlns:a16="http://schemas.microsoft.com/office/drawing/2014/main" id="{49E58CBF-FFF1-4616-A4DA-307301E6169B}"/>
              </a:ext>
            </a:extLst>
          </p:cNvPr>
          <p:cNvPicPr>
            <a:picLocks noChangeAspect="1"/>
          </p:cNvPicPr>
          <p:nvPr/>
        </p:nvPicPr>
        <p:blipFill>
          <a:blip r:embed="rId4"/>
          <a:stretch>
            <a:fillRect/>
          </a:stretch>
        </p:blipFill>
        <p:spPr>
          <a:xfrm>
            <a:off x="4572000" y="3848100"/>
            <a:ext cx="4505325" cy="3009900"/>
          </a:xfrm>
          <a:prstGeom prst="rect">
            <a:avLst/>
          </a:prstGeom>
        </p:spPr>
      </p:pic>
      <p:sp>
        <p:nvSpPr>
          <p:cNvPr id="4" name="矩形 3">
            <a:extLst>
              <a:ext uri="{FF2B5EF4-FFF2-40B4-BE49-F238E27FC236}">
                <a16:creationId xmlns:a16="http://schemas.microsoft.com/office/drawing/2014/main" id="{8EBDB752-DEAA-49F8-9FEF-BCCE8317AEBF}"/>
              </a:ext>
            </a:extLst>
          </p:cNvPr>
          <p:cNvSpPr/>
          <p:nvPr/>
        </p:nvSpPr>
        <p:spPr>
          <a:xfrm>
            <a:off x="653299" y="5818905"/>
            <a:ext cx="7837402" cy="923330"/>
          </a:xfrm>
          <a:prstGeom prst="rect">
            <a:avLst/>
          </a:prstGeom>
          <a:noFill/>
        </p:spPr>
        <p:txBody>
          <a:bodyPr wrap="none" lIns="91440" tIns="45720" rIns="91440" bIns="45720">
            <a:spAutoFit/>
          </a:bodyPr>
          <a:lstStyle/>
          <a:p>
            <a:pPr algn="ctr"/>
            <a:r>
              <a:rPr lang="zh-CN" altLang="en-US" sz="5400" b="1" dirty="0">
                <a:ln w="22225">
                  <a:solidFill>
                    <a:schemeClr val="accent2"/>
                  </a:solidFill>
                  <a:prstDash val="solid"/>
                </a:ln>
                <a:solidFill>
                  <a:schemeClr val="accent2">
                    <a:lumMod val="40000"/>
                    <a:lumOff val="60000"/>
                  </a:schemeClr>
                </a:solidFill>
              </a:rPr>
              <a:t>塑料瓶成为化纤衣服原料</a:t>
            </a:r>
          </a:p>
        </p:txBody>
      </p:sp>
    </p:spTree>
    <p:extLst>
      <p:ext uri="{BB962C8B-B14F-4D97-AF65-F5344CB8AC3E}">
        <p14:creationId xmlns:p14="http://schemas.microsoft.com/office/powerpoint/2010/main" val="175874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circle(in)">
                                      <p:cBhvr>
                                        <p:cTn id="5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0240808-4949-43C1-9504-CBBB2993F085}"/>
              </a:ext>
            </a:extLst>
          </p:cNvPr>
          <p:cNvSpPr>
            <a:spLocks noGrp="1"/>
          </p:cNvSpPr>
          <p:nvPr>
            <p:ph idx="1"/>
          </p:nvPr>
        </p:nvSpPr>
        <p:spPr>
          <a:xfrm>
            <a:off x="539784" y="764704"/>
            <a:ext cx="8146540" cy="4627529"/>
          </a:xfrm>
        </p:spPr>
        <p:txBody>
          <a:bodyPr>
            <a:normAutofit fontScale="92500" lnSpcReduction="10000"/>
          </a:bodyPr>
          <a:lstStyle/>
          <a:p>
            <a:r>
              <a:rPr lang="zh-CN" altLang="en-US" dirty="0"/>
              <a:t>中国“洋垃圾”进口并非单纯因为国外垃圾倾倒，更多因为：</a:t>
            </a:r>
            <a:endParaRPr lang="en-US" altLang="zh-CN" dirty="0"/>
          </a:p>
          <a:p>
            <a:pPr marL="0" indent="0">
              <a:buNone/>
            </a:pPr>
            <a:r>
              <a:rPr lang="zh-CN" altLang="en-US" dirty="0"/>
              <a:t>（</a:t>
            </a:r>
            <a:r>
              <a:rPr lang="en-US" altLang="zh-CN" dirty="0"/>
              <a:t>1</a:t>
            </a:r>
            <a:r>
              <a:rPr lang="zh-CN" altLang="en-US" dirty="0"/>
              <a:t>）国内需求海外分类细致的“洋垃圾”进行再生产；</a:t>
            </a:r>
            <a:endParaRPr lang="en-US" altLang="zh-CN" dirty="0"/>
          </a:p>
          <a:p>
            <a:pPr marL="0" indent="0">
              <a:buNone/>
            </a:pPr>
            <a:r>
              <a:rPr lang="zh-CN" altLang="en-US" dirty="0"/>
              <a:t>（</a:t>
            </a:r>
            <a:r>
              <a:rPr lang="en-US" altLang="zh-CN" dirty="0"/>
              <a:t>2</a:t>
            </a:r>
            <a:r>
              <a:rPr lang="zh-CN" altLang="en-US" dirty="0"/>
              <a:t>）国内的垃圾分类未深入开展，垃圾再利用工作复杂；</a:t>
            </a:r>
            <a:endParaRPr lang="en-US" altLang="zh-CN" dirty="0"/>
          </a:p>
          <a:p>
            <a:pPr marL="0" indent="0">
              <a:buNone/>
            </a:pPr>
            <a:r>
              <a:rPr lang="zh-CN" altLang="en-US" dirty="0"/>
              <a:t>（</a:t>
            </a:r>
            <a:r>
              <a:rPr lang="en-US" altLang="zh-CN" dirty="0"/>
              <a:t>3</a:t>
            </a:r>
            <a:r>
              <a:rPr lang="zh-CN" altLang="en-US" dirty="0"/>
              <a:t>）国内复合型垃圾较多，分离工序、手段复杂；</a:t>
            </a:r>
            <a:endParaRPr lang="en-US" altLang="zh-CN" dirty="0"/>
          </a:p>
          <a:p>
            <a:pPr marL="0" indent="0">
              <a:buNone/>
            </a:pPr>
            <a:r>
              <a:rPr lang="zh-CN" altLang="en-US" dirty="0"/>
              <a:t>（</a:t>
            </a:r>
            <a:r>
              <a:rPr lang="en-US" altLang="zh-CN" dirty="0"/>
              <a:t>4</a:t>
            </a:r>
            <a:r>
              <a:rPr lang="zh-CN" altLang="en-US" dirty="0"/>
              <a:t>）国内商品包装上未明显表示垃圾分类种类，导致垃圾再利用程度低；</a:t>
            </a:r>
            <a:endParaRPr lang="en-US" altLang="zh-CN" dirty="0"/>
          </a:p>
          <a:p>
            <a:pPr marL="0" indent="0">
              <a:buNone/>
            </a:pPr>
            <a:r>
              <a:rPr lang="zh-CN" altLang="en-US" dirty="0"/>
              <a:t>（</a:t>
            </a:r>
            <a:r>
              <a:rPr lang="en-US" altLang="zh-CN" dirty="0"/>
              <a:t>5</a:t>
            </a:r>
            <a:r>
              <a:rPr lang="zh-CN" altLang="en-US" dirty="0"/>
              <a:t>）国内对于“洋垃圾”二次生产需求大；</a:t>
            </a:r>
          </a:p>
          <a:p>
            <a:pPr marL="0" indent="0">
              <a:buNone/>
            </a:pPr>
            <a:r>
              <a:rPr lang="zh-CN" altLang="en-US" dirty="0"/>
              <a:t>（</a:t>
            </a:r>
            <a:r>
              <a:rPr lang="en-US" altLang="zh-CN" dirty="0"/>
              <a:t>6</a:t>
            </a:r>
            <a:r>
              <a:rPr lang="zh-CN" altLang="en-US" dirty="0"/>
              <a:t>）对“洋垃圾”出价高。</a:t>
            </a:r>
            <a:endParaRPr lang="en-US" altLang="zh-CN" dirty="0"/>
          </a:p>
          <a:p>
            <a:pPr marL="0" indent="0">
              <a:buNone/>
            </a:pPr>
            <a:r>
              <a:rPr lang="zh-CN" altLang="en-US" dirty="0"/>
              <a:t>（</a:t>
            </a:r>
            <a:r>
              <a:rPr lang="en-US" altLang="zh-CN" dirty="0"/>
              <a:t>7</a:t>
            </a:r>
            <a:r>
              <a:rPr lang="zh-CN" altLang="en-US" dirty="0"/>
              <a:t>）国外垃圾焚烧合法，中国给予的垃圾</a:t>
            </a:r>
            <a:endParaRPr lang="en-US" altLang="zh-CN" dirty="0"/>
          </a:p>
          <a:p>
            <a:pPr marL="0" indent="0">
              <a:buNone/>
            </a:pPr>
            <a:r>
              <a:rPr lang="zh-CN" altLang="en-US" dirty="0"/>
              <a:t>回收价格高于垃圾运输费；</a:t>
            </a:r>
            <a:endParaRPr lang="en-US" altLang="zh-CN" dirty="0"/>
          </a:p>
          <a:p>
            <a:pPr marL="0" indent="0">
              <a:buNone/>
            </a:pPr>
            <a:r>
              <a:rPr lang="zh-CN" altLang="en-US" b="1" dirty="0">
                <a:solidFill>
                  <a:srgbClr val="FF0000"/>
                </a:solidFill>
              </a:rPr>
              <a:t>文化意识：</a:t>
            </a:r>
            <a:r>
              <a:rPr lang="zh-CN" altLang="en-US" dirty="0"/>
              <a:t>对于自然资源</a:t>
            </a:r>
            <a:r>
              <a:rPr lang="en-US" altLang="zh-CN" dirty="0"/>
              <a:t>—</a:t>
            </a:r>
            <a:r>
              <a:rPr lang="zh-CN" altLang="en-US" dirty="0"/>
              <a:t>商品</a:t>
            </a:r>
            <a:r>
              <a:rPr lang="en-US" altLang="zh-CN" dirty="0"/>
              <a:t>—</a:t>
            </a:r>
            <a:r>
              <a:rPr lang="zh-CN" altLang="en-US" dirty="0"/>
              <a:t>再生资源</a:t>
            </a:r>
            <a:endParaRPr lang="en-US" altLang="zh-CN" dirty="0"/>
          </a:p>
        </p:txBody>
      </p:sp>
      <p:pic>
        <p:nvPicPr>
          <p:cNvPr id="7" name="图片 6">
            <a:extLst>
              <a:ext uri="{FF2B5EF4-FFF2-40B4-BE49-F238E27FC236}">
                <a16:creationId xmlns:a16="http://schemas.microsoft.com/office/drawing/2014/main" id="{513B4D3E-0C69-405C-8A31-909F807AEA1F}"/>
              </a:ext>
            </a:extLst>
          </p:cNvPr>
          <p:cNvPicPr>
            <a:picLocks noChangeAspect="1"/>
          </p:cNvPicPr>
          <p:nvPr/>
        </p:nvPicPr>
        <p:blipFill>
          <a:blip r:embed="rId2"/>
          <a:stretch>
            <a:fillRect/>
          </a:stretch>
        </p:blipFill>
        <p:spPr>
          <a:xfrm>
            <a:off x="5534025" y="3872061"/>
            <a:ext cx="3609975" cy="2581275"/>
          </a:xfrm>
          <a:prstGeom prst="rect">
            <a:avLst/>
          </a:prstGeom>
        </p:spPr>
      </p:pic>
      <p:sp>
        <p:nvSpPr>
          <p:cNvPr id="10" name="左大括号 9">
            <a:extLst>
              <a:ext uri="{FF2B5EF4-FFF2-40B4-BE49-F238E27FC236}">
                <a16:creationId xmlns:a16="http://schemas.microsoft.com/office/drawing/2014/main" id="{3810C0EF-54D4-4578-8727-8F91B68F1F7C}"/>
              </a:ext>
            </a:extLst>
          </p:cNvPr>
          <p:cNvSpPr/>
          <p:nvPr/>
        </p:nvSpPr>
        <p:spPr>
          <a:xfrm>
            <a:off x="467544" y="1780739"/>
            <a:ext cx="288148" cy="2304256"/>
          </a:xfrm>
          <a:prstGeom prst="leftBrace">
            <a:avLst/>
          </a:prstGeom>
          <a:ln w="38100"/>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1EEDC6B-075D-43ED-B893-444C06BEA682}"/>
              </a:ext>
            </a:extLst>
          </p:cNvPr>
          <p:cNvSpPr/>
          <p:nvPr/>
        </p:nvSpPr>
        <p:spPr>
          <a:xfrm>
            <a:off x="10729" y="5530006"/>
            <a:ext cx="7837402" cy="923330"/>
          </a:xfrm>
          <a:prstGeom prst="rect">
            <a:avLst/>
          </a:prstGeom>
          <a:noFill/>
        </p:spPr>
        <p:txBody>
          <a:bodyPr wrap="none" lIns="91440" tIns="45720" rIns="91440" bIns="45720">
            <a:spAutoFit/>
            <a:scene3d>
              <a:camera prst="orthographicFront">
                <a:rot lat="0" lon="540000" rev="0"/>
              </a:camera>
              <a:lightRig rig="threePt" dir="t"/>
            </a:scene3d>
          </a:bodyPr>
          <a:lstStyle/>
          <a:p>
            <a:pPr algn="ctr"/>
            <a:r>
              <a:rPr lang="zh-CN" alt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垃圾分类的文化意识不足</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 name="标题 15">
            <a:extLst>
              <a:ext uri="{FF2B5EF4-FFF2-40B4-BE49-F238E27FC236}">
                <a16:creationId xmlns:a16="http://schemas.microsoft.com/office/drawing/2014/main" id="{522802F7-F563-4367-A6BC-D1817D3B0D80}"/>
              </a:ext>
            </a:extLst>
          </p:cNvPr>
          <p:cNvSpPr>
            <a:spLocks noGrp="1"/>
          </p:cNvSpPr>
          <p:nvPr>
            <p:ph type="title"/>
          </p:nvPr>
        </p:nvSpPr>
        <p:spPr/>
        <p:txBody>
          <a:bodyPr/>
          <a:lstStyle/>
          <a:p>
            <a:endParaRPr lang="zh-CN" altLang="en-US" dirty="0"/>
          </a:p>
        </p:txBody>
      </p:sp>
      <p:pic>
        <p:nvPicPr>
          <p:cNvPr id="17" name="图片 16">
            <a:extLst>
              <a:ext uri="{FF2B5EF4-FFF2-40B4-BE49-F238E27FC236}">
                <a16:creationId xmlns:a16="http://schemas.microsoft.com/office/drawing/2014/main" id="{812E5E75-E520-43F7-8021-9AE5F85E49C2}"/>
              </a:ext>
            </a:extLst>
          </p:cNvPr>
          <p:cNvPicPr>
            <a:picLocks noChangeAspect="1"/>
          </p:cNvPicPr>
          <p:nvPr/>
        </p:nvPicPr>
        <p:blipFill>
          <a:blip r:embed="rId3"/>
          <a:stretch>
            <a:fillRect/>
          </a:stretch>
        </p:blipFill>
        <p:spPr>
          <a:xfrm>
            <a:off x="5546178" y="1406153"/>
            <a:ext cx="3600450" cy="2295525"/>
          </a:xfrm>
          <a:prstGeom prst="rect">
            <a:avLst/>
          </a:prstGeom>
        </p:spPr>
      </p:pic>
    </p:spTree>
    <p:extLst>
      <p:ext uri="{BB962C8B-B14F-4D97-AF65-F5344CB8AC3E}">
        <p14:creationId xmlns:p14="http://schemas.microsoft.com/office/powerpoint/2010/main" val="132029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ppt_x"/>
                                          </p:val>
                                        </p:tav>
                                        <p:tav tm="100000">
                                          <p:val>
                                            <p:strVal val="#ppt_x"/>
                                          </p:val>
                                        </p:tav>
                                      </p:tavLst>
                                    </p:anim>
                                    <p:anim calcmode="lin" valueType="num">
                                      <p:cBhvr additive="base">
                                        <p:cTn id="6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2" grpId="0"/>
    </p:bldLst>
  </p:timing>
</p:sld>
</file>

<file path=ppt/slides/slide1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4" name="Picture 3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6" name="Oval 3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40" name="Picture 3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42" name="Rectangle 4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4EA8ACEA-5B4B-4AC6-A227-6A0E014A5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E54BE42-0A76-4E08-8E93-933FEE57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Freeform 15">
            <a:extLst>
              <a:ext uri="{FF2B5EF4-FFF2-40B4-BE49-F238E27FC236}">
                <a16:creationId xmlns:a16="http://schemas.microsoft.com/office/drawing/2014/main" id="{BC170363-AD0C-449E-B5CC-30A228247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4" name="内容占位符 3">
            <a:extLst>
              <a:ext uri="{FF2B5EF4-FFF2-40B4-BE49-F238E27FC236}">
                <a16:creationId xmlns:a16="http://schemas.microsoft.com/office/drawing/2014/main" id="{76CAD9F2-9CA7-4F51-8376-60073B735A0E}"/>
              </a:ext>
            </a:extLst>
          </p:cNvPr>
          <p:cNvPicPr>
            <a:picLocks noGrp="1" noChangeAspect="1"/>
          </p:cNvPicPr>
          <p:nvPr>
            <p:ph idx="1"/>
          </p:nvPr>
        </p:nvPicPr>
        <p:blipFill>
          <a:blip r:embed="rId7"/>
          <a:stretch>
            <a:fillRect/>
          </a:stretch>
        </p:blipFill>
        <p:spPr>
          <a:xfrm>
            <a:off x="3221241" y="1903601"/>
            <a:ext cx="4118458" cy="2024326"/>
          </a:xfrm>
          <a:prstGeom prst="rect">
            <a:avLst/>
          </a:prstGeom>
          <a:effectLst/>
        </p:spPr>
      </p:pic>
      <p:sp useBgFill="1">
        <p:nvSpPr>
          <p:cNvPr id="50" name="Freeform 5">
            <a:extLst>
              <a:ext uri="{FF2B5EF4-FFF2-40B4-BE49-F238E27FC236}">
                <a16:creationId xmlns:a16="http://schemas.microsoft.com/office/drawing/2014/main" id="{1F63DF7C-AFED-49CB-8FAF-B69387E9C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4055532"/>
            <a:ext cx="9143772"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5" name="文本框 4">
            <a:extLst>
              <a:ext uri="{FF2B5EF4-FFF2-40B4-BE49-F238E27FC236}">
                <a16:creationId xmlns:a16="http://schemas.microsoft.com/office/drawing/2014/main" id="{AB1AADA3-C383-42A3-ABD4-1D3983DA8B9A}"/>
              </a:ext>
            </a:extLst>
          </p:cNvPr>
          <p:cNvSpPr txBox="1"/>
          <p:nvPr/>
        </p:nvSpPr>
        <p:spPr>
          <a:xfrm>
            <a:off x="476593" y="4854344"/>
            <a:ext cx="7008866" cy="861802"/>
          </a:xfrm>
          <a:prstGeom prst="rect">
            <a:avLst/>
          </a:prstGeom>
        </p:spPr>
        <p:txBody>
          <a:bodyPr vert="horz" lIns="91440" tIns="45720" rIns="91440" bIns="45720" rtlCol="0" anchor="b">
            <a:normAutofit/>
          </a:bodyPr>
          <a:lstStyle/>
          <a:p>
            <a:pPr>
              <a:spcBef>
                <a:spcPct val="0"/>
              </a:spcBef>
              <a:spcAft>
                <a:spcPts val="600"/>
              </a:spcAft>
            </a:pPr>
            <a:r>
              <a:rPr lang="zh-CN" altLang="en-US" sz="4200" dirty="0">
                <a:solidFill>
                  <a:schemeClr val="tx2"/>
                </a:solidFill>
                <a:latin typeface="+mj-lt"/>
                <a:ea typeface="+mj-ea"/>
                <a:cs typeface="+mj-cs"/>
              </a:rPr>
              <a:t>以垃圾分类管理为例</a:t>
            </a:r>
          </a:p>
        </p:txBody>
      </p:sp>
      <p:pic>
        <p:nvPicPr>
          <p:cNvPr id="6" name="图片 5" descr="图片包含 文字&#10;&#10;描述已自动生成">
            <a:extLst>
              <a:ext uri="{FF2B5EF4-FFF2-40B4-BE49-F238E27FC236}">
                <a16:creationId xmlns:a16="http://schemas.microsoft.com/office/drawing/2014/main" id="{A361D908-5191-49A8-99D6-CE10550604AF}"/>
              </a:ext>
            </a:extLst>
          </p:cNvPr>
          <p:cNvPicPr>
            <a:picLocks noChangeAspect="1"/>
          </p:cNvPicPr>
          <p:nvPr/>
        </p:nvPicPr>
        <p:blipFill>
          <a:blip r:embed="rId8"/>
          <a:stretch>
            <a:fillRect/>
          </a:stretch>
        </p:blipFill>
        <p:spPr>
          <a:xfrm>
            <a:off x="482892" y="656659"/>
            <a:ext cx="2625193" cy="3271268"/>
          </a:xfrm>
          <a:prstGeom prst="rect">
            <a:avLst/>
          </a:prstGeom>
          <a:effectLst/>
        </p:spPr>
      </p:pic>
    </p:spTree>
    <p:extLst>
      <p:ext uri="{BB962C8B-B14F-4D97-AF65-F5344CB8AC3E}">
        <p14:creationId xmlns:p14="http://schemas.microsoft.com/office/powerpoint/2010/main" val="33200433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标题 1">
            <a:extLst>
              <a:ext uri="{FF2B5EF4-FFF2-40B4-BE49-F238E27FC236}">
                <a16:creationId xmlns:a16="http://schemas.microsoft.com/office/drawing/2014/main" id="{BFA12AA7-27AF-41CF-8199-CA0CCA448BAF}"/>
              </a:ext>
            </a:extLst>
          </p:cNvPr>
          <p:cNvSpPr>
            <a:spLocks noGrp="1"/>
          </p:cNvSpPr>
          <p:nvPr>
            <p:ph type="title"/>
          </p:nvPr>
        </p:nvSpPr>
        <p:spPr>
          <a:xfrm>
            <a:off x="486696" y="629267"/>
            <a:ext cx="7181647" cy="1016654"/>
          </a:xfrm>
        </p:spPr>
        <p:txBody>
          <a:bodyPr>
            <a:normAutofit fontScale="90000"/>
          </a:bodyPr>
          <a:lstStyle/>
          <a:p>
            <a:pPr>
              <a:lnSpc>
                <a:spcPct val="90000"/>
              </a:lnSpc>
            </a:pPr>
            <a:r>
              <a:rPr lang="zh-CN" altLang="en-US" sz="3600" b="1" dirty="0">
                <a:solidFill>
                  <a:srgbClr val="EBEBEB"/>
                </a:solidFill>
              </a:rPr>
              <a:t>如何从文化建设角度</a:t>
            </a:r>
            <a:br>
              <a:rPr lang="en-US" altLang="zh-CN" sz="3600" b="1" dirty="0">
                <a:solidFill>
                  <a:srgbClr val="EBEBEB"/>
                </a:solidFill>
              </a:rPr>
            </a:br>
            <a:r>
              <a:rPr lang="zh-CN" altLang="en-US" sz="3600" b="1" dirty="0">
                <a:solidFill>
                  <a:srgbClr val="EBEBEB"/>
                </a:solidFill>
              </a:rPr>
              <a:t>促进垃圾分类管理？</a:t>
            </a:r>
            <a:br>
              <a:rPr lang="en-US" altLang="zh-CN" sz="1700" dirty="0">
                <a:solidFill>
                  <a:srgbClr val="EBEBEB"/>
                </a:solidFill>
              </a:rPr>
            </a:br>
            <a:br>
              <a:rPr lang="en-US" altLang="zh-CN" sz="1700" dirty="0">
                <a:solidFill>
                  <a:srgbClr val="EBEBEB"/>
                </a:solidFill>
              </a:rPr>
            </a:br>
            <a:endParaRPr lang="zh-CN" altLang="en-US" sz="1700" dirty="0">
              <a:solidFill>
                <a:srgbClr val="EBEBEB"/>
              </a:solidFill>
            </a:endParaRP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内容占位符 2">
            <a:extLst>
              <a:ext uri="{FF2B5EF4-FFF2-40B4-BE49-F238E27FC236}">
                <a16:creationId xmlns:a16="http://schemas.microsoft.com/office/drawing/2014/main" id="{E1A103C3-5E0A-49EA-9467-1EDBBE74B1AC}"/>
              </a:ext>
            </a:extLst>
          </p:cNvPr>
          <p:cNvGraphicFramePr>
            <a:graphicFrameLocks noGrp="1"/>
          </p:cNvGraphicFramePr>
          <p:nvPr>
            <p:ph idx="1"/>
            <p:extLst>
              <p:ext uri="{D42A27DB-BD31-4B8C-83A1-F6EECF244321}">
                <p14:modId xmlns:p14="http://schemas.microsoft.com/office/powerpoint/2010/main" val="1633091504"/>
              </p:ext>
            </p:extLst>
          </p:nvPr>
        </p:nvGraphicFramePr>
        <p:xfrm>
          <a:off x="486697" y="249289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标题 1">
            <a:extLst>
              <a:ext uri="{FF2B5EF4-FFF2-40B4-BE49-F238E27FC236}">
                <a16:creationId xmlns:a16="http://schemas.microsoft.com/office/drawing/2014/main" id="{9EC034FA-647C-4010-9120-436FC58EEE32}"/>
              </a:ext>
            </a:extLst>
          </p:cNvPr>
          <p:cNvSpPr txBox="1">
            <a:spLocks/>
          </p:cNvSpPr>
          <p:nvPr/>
        </p:nvSpPr>
        <p:spPr>
          <a:xfrm>
            <a:off x="479837" y="5595580"/>
            <a:ext cx="8568952" cy="1016654"/>
          </a:xfrm>
          <a:prstGeom prst="rect">
            <a:avLst/>
          </a:prstGeom>
        </p:spPr>
        <p:txBody>
          <a:bodyPr vert="horz" lIns="91440" tIns="45720" rIns="91440" bIns="45720" rtlCol="0" anchor="t">
            <a:normAutofit fontScale="92500"/>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br>
              <a:rPr lang="en-US" altLang="zh-CN" sz="1700" dirty="0">
                <a:solidFill>
                  <a:schemeClr val="tx1"/>
                </a:solidFill>
              </a:rPr>
            </a:br>
            <a:r>
              <a:rPr lang="zh-CN" altLang="en-US" sz="2600" b="1" dirty="0">
                <a:solidFill>
                  <a:schemeClr val="tx1"/>
                </a:solidFill>
              </a:rPr>
              <a:t>国家：创造文化氛围，推行环保、垃圾分类、资源再利用政策</a:t>
            </a:r>
            <a:br>
              <a:rPr lang="en-US" altLang="zh-CN" sz="2600" b="1" dirty="0">
                <a:solidFill>
                  <a:srgbClr val="EBEBEB"/>
                </a:solidFill>
              </a:rPr>
            </a:br>
            <a:endParaRPr lang="zh-CN" altLang="en-US" sz="1700" b="1" dirty="0">
              <a:solidFill>
                <a:srgbClr val="EBEBEB"/>
              </a:solidFill>
            </a:endParaRPr>
          </a:p>
        </p:txBody>
      </p:sp>
      <p:sp>
        <p:nvSpPr>
          <p:cNvPr id="6" name="矩形 5">
            <a:extLst>
              <a:ext uri="{FF2B5EF4-FFF2-40B4-BE49-F238E27FC236}">
                <a16:creationId xmlns:a16="http://schemas.microsoft.com/office/drawing/2014/main" id="{7E4AF3EA-2211-4C8F-8C8A-525E6FE6D3DB}"/>
              </a:ext>
            </a:extLst>
          </p:cNvPr>
          <p:cNvSpPr/>
          <p:nvPr/>
        </p:nvSpPr>
        <p:spPr>
          <a:xfrm>
            <a:off x="6163249" y="1181078"/>
            <a:ext cx="2242922" cy="707886"/>
          </a:xfrm>
          <a:prstGeom prst="rect">
            <a:avLst/>
          </a:prstGeom>
          <a:noFill/>
        </p:spPr>
        <p:txBody>
          <a:bodyPr wrap="none" lIns="91440" tIns="45720" rIns="91440" bIns="45720">
            <a:spAutoFit/>
          </a:bodyPr>
          <a:lstStyle/>
          <a:p>
            <a:pPr algn="ctr"/>
            <a:r>
              <a:rPr lang="zh-CN" altLang="en-US" sz="4000" b="1" cap="none" spc="0" dirty="0">
                <a:ln w="6600">
                  <a:solidFill>
                    <a:schemeClr val="accent2"/>
                  </a:solidFill>
                  <a:prstDash val="solid"/>
                </a:ln>
                <a:solidFill>
                  <a:srgbClr val="FFFFFF"/>
                </a:solidFill>
                <a:effectLst>
                  <a:outerShdw dist="38100" dir="2700000" algn="tl" rotWithShape="0">
                    <a:schemeClr val="accent2"/>
                  </a:outerShdw>
                </a:effectLst>
              </a:rPr>
              <a:t>国家层面</a:t>
            </a:r>
          </a:p>
        </p:txBody>
      </p:sp>
    </p:spTree>
    <p:extLst>
      <p:ext uri="{BB962C8B-B14F-4D97-AF65-F5344CB8AC3E}">
        <p14:creationId xmlns:p14="http://schemas.microsoft.com/office/powerpoint/2010/main" val="2695141883"/>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44A11D1-6963-485E-86DE-760B07434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F31D32A-1DA9-49FB-A70F-24C84713C217}"/>
              </a:ext>
            </a:extLst>
          </p:cNvPr>
          <p:cNvSpPr>
            <a:spLocks noGrp="1"/>
          </p:cNvSpPr>
          <p:nvPr>
            <p:ph type="title"/>
          </p:nvPr>
        </p:nvSpPr>
        <p:spPr>
          <a:xfrm>
            <a:off x="322893" y="571500"/>
            <a:ext cx="2644565" cy="2439694"/>
          </a:xfrm>
        </p:spPr>
        <p:txBody>
          <a:bodyPr anchor="ctr">
            <a:normAutofit fontScale="90000"/>
          </a:bodyPr>
          <a:lstStyle/>
          <a:p>
            <a:r>
              <a:rPr lang="zh-CN" altLang="en-US" dirty="0">
                <a:solidFill>
                  <a:srgbClr val="EBEBEB"/>
                </a:solidFill>
              </a:rPr>
              <a:t>政府、企业合作</a:t>
            </a:r>
            <a:r>
              <a:rPr lang="zh-CN" altLang="en-US" b="1" dirty="0">
                <a:solidFill>
                  <a:schemeClr val="accent2"/>
                </a:solidFill>
              </a:rPr>
              <a:t>助推</a:t>
            </a:r>
            <a:br>
              <a:rPr lang="en-US" altLang="zh-CN" dirty="0">
                <a:solidFill>
                  <a:srgbClr val="EBEBEB"/>
                </a:solidFill>
              </a:rPr>
            </a:br>
            <a:endParaRPr lang="zh-CN" altLang="en-US" dirty="0">
              <a:solidFill>
                <a:srgbClr val="EBEBEB"/>
              </a:solidFill>
            </a:endParaRPr>
          </a:p>
        </p:txBody>
      </p:sp>
      <p:sp>
        <p:nvSpPr>
          <p:cNvPr id="11" name="Freeform 7">
            <a:extLst>
              <a:ext uri="{FF2B5EF4-FFF2-40B4-BE49-F238E27FC236}">
                <a16:creationId xmlns:a16="http://schemas.microsoft.com/office/drawing/2014/main" id="{93BDF132-E4EF-4CB3-9A12-1EB75E159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F8486D32-0A56-4407-A9D1-7AFC16946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0982" y="0"/>
            <a:ext cx="6023018"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B73FE0C2-11C7-466D-B4BA-0330484CD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B5369E85-E7DA-4E1D-8D05-9FE56C24C8B9}"/>
              </a:ext>
            </a:extLst>
          </p:cNvPr>
          <p:cNvSpPr>
            <a:spLocks noGrp="1"/>
          </p:cNvSpPr>
          <p:nvPr>
            <p:ph idx="1"/>
          </p:nvPr>
        </p:nvSpPr>
        <p:spPr>
          <a:xfrm>
            <a:off x="3380686" y="1768748"/>
            <a:ext cx="5439785" cy="4540572"/>
          </a:xfrm>
        </p:spPr>
        <p:txBody>
          <a:bodyPr>
            <a:normAutofit fontScale="92500" lnSpcReduction="10000"/>
          </a:bodyPr>
          <a:lstStyle/>
          <a:p>
            <a:pPr marL="0" indent="0">
              <a:lnSpc>
                <a:spcPct val="90000"/>
              </a:lnSpc>
              <a:buNone/>
            </a:pPr>
            <a:r>
              <a:rPr lang="en-US" altLang="zh-CN" sz="1800" dirty="0"/>
              <a:t>1</a:t>
            </a:r>
            <a:r>
              <a:rPr lang="zh-CN" altLang="en-US" sz="1800" dirty="0"/>
              <a:t>、政府牵头：</a:t>
            </a:r>
            <a:endParaRPr lang="en-US" altLang="zh-CN" sz="1800" dirty="0"/>
          </a:p>
          <a:p>
            <a:pPr marL="0" indent="0">
              <a:lnSpc>
                <a:spcPct val="90000"/>
              </a:lnSpc>
              <a:buNone/>
            </a:pPr>
            <a:r>
              <a:rPr lang="zh-CN" altLang="en-US" sz="1800" dirty="0"/>
              <a:t>（</a:t>
            </a:r>
            <a:r>
              <a:rPr lang="en-US" altLang="zh-CN" sz="1800" dirty="0"/>
              <a:t>1</a:t>
            </a:r>
            <a:r>
              <a:rPr lang="zh-CN" altLang="en-US" sz="1800" dirty="0"/>
              <a:t>）政府联合研究团队发出家庭邮件，告知能源服务可以为家庭节约多少钱，并提供服务商；</a:t>
            </a:r>
            <a:endParaRPr lang="en-US" altLang="zh-CN" sz="1800" dirty="0"/>
          </a:p>
          <a:p>
            <a:pPr marL="0" indent="0">
              <a:lnSpc>
                <a:spcPct val="90000"/>
              </a:lnSpc>
              <a:buNone/>
            </a:pPr>
            <a:r>
              <a:rPr lang="zh-CN" altLang="en-US" sz="1800" dirty="0"/>
              <a:t>（</a:t>
            </a:r>
            <a:r>
              <a:rPr lang="en-US" altLang="zh-CN" sz="1800" dirty="0"/>
              <a:t>2</a:t>
            </a:r>
            <a:r>
              <a:rPr lang="zh-CN" altLang="en-US" sz="1800" dirty="0"/>
              <a:t>）社区可以给家庭邮寄“个体垃圾回收情况</a:t>
            </a:r>
            <a:r>
              <a:rPr lang="en-US" altLang="zh-CN" sz="1800" dirty="0"/>
              <a:t>VS</a:t>
            </a:r>
            <a:r>
              <a:rPr lang="zh-CN" altLang="en-US" sz="1800" dirty="0"/>
              <a:t>社区其他家庭垃圾回收情况”；</a:t>
            </a:r>
            <a:endParaRPr lang="en-US" altLang="zh-CN" sz="1800" dirty="0"/>
          </a:p>
          <a:p>
            <a:pPr marL="0" indent="0">
              <a:lnSpc>
                <a:spcPct val="90000"/>
              </a:lnSpc>
              <a:buNone/>
            </a:pPr>
            <a:r>
              <a:rPr lang="zh-CN" altLang="en-US" sz="1800" dirty="0"/>
              <a:t>（</a:t>
            </a:r>
            <a:r>
              <a:rPr lang="en-US" altLang="zh-CN" sz="1800" dirty="0"/>
              <a:t>3</a:t>
            </a:r>
            <a:r>
              <a:rPr lang="zh-CN" altLang="en-US" sz="1800" dirty="0"/>
              <a:t>）经济奖赏</a:t>
            </a:r>
            <a:endParaRPr lang="en-US" altLang="zh-CN" sz="1800" dirty="0"/>
          </a:p>
          <a:p>
            <a:pPr marL="0" indent="0">
              <a:lnSpc>
                <a:spcPct val="90000"/>
              </a:lnSpc>
              <a:buNone/>
            </a:pPr>
            <a:r>
              <a:rPr lang="en-US" altLang="zh-CN" sz="1800" dirty="0"/>
              <a:t>2</a:t>
            </a:r>
            <a:r>
              <a:rPr lang="zh-CN" altLang="en-US" sz="1800" dirty="0"/>
              <a:t>、企业：提供便利</a:t>
            </a:r>
            <a:r>
              <a:rPr lang="en-US" altLang="zh-CN" sz="1800" dirty="0"/>
              <a:t>——</a:t>
            </a:r>
            <a:r>
              <a:rPr lang="zh-CN" altLang="en-US" sz="1800" dirty="0"/>
              <a:t>便利使用</a:t>
            </a:r>
            <a:r>
              <a:rPr lang="en-US" altLang="zh-CN" sz="1800" dirty="0"/>
              <a:t>+</a:t>
            </a:r>
            <a:r>
              <a:rPr lang="zh-CN" altLang="en-US" sz="1800" dirty="0"/>
              <a:t>便利回收</a:t>
            </a:r>
            <a:endParaRPr lang="en-US" altLang="zh-CN" sz="1800" dirty="0"/>
          </a:p>
          <a:p>
            <a:pPr marL="0" indent="0">
              <a:lnSpc>
                <a:spcPct val="90000"/>
              </a:lnSpc>
              <a:buNone/>
            </a:pPr>
            <a:r>
              <a:rPr lang="zh-CN" altLang="en-US" sz="1800" dirty="0"/>
              <a:t>（</a:t>
            </a:r>
            <a:r>
              <a:rPr lang="en-US" altLang="zh-CN" sz="1800" dirty="0"/>
              <a:t>1</a:t>
            </a:r>
            <a:r>
              <a:rPr lang="zh-CN" altLang="en-US" sz="1800" dirty="0"/>
              <a:t>）便利使用</a:t>
            </a:r>
            <a:endParaRPr lang="en-US" altLang="zh-CN" sz="1800" dirty="0"/>
          </a:p>
          <a:p>
            <a:pPr marL="0" indent="0">
              <a:lnSpc>
                <a:spcPct val="90000"/>
              </a:lnSpc>
              <a:buNone/>
            </a:pPr>
            <a:r>
              <a:rPr lang="zh-CN" altLang="en-US" sz="1800" dirty="0"/>
              <a:t>避孕药生产商为了帮助服药者按时服用药片（每月连服三周，第四周不用），想出了一个很聪明的做法，就是每包药都含有</a:t>
            </a:r>
            <a:r>
              <a:rPr lang="en-US" altLang="zh-CN" sz="1800" dirty="0"/>
              <a:t>28</a:t>
            </a:r>
            <a:r>
              <a:rPr lang="zh-CN" altLang="en-US" sz="1800" dirty="0"/>
              <a:t>片（四周），只不过其中最后</a:t>
            </a:r>
            <a:r>
              <a:rPr lang="en-US" altLang="zh-CN" sz="1800" dirty="0"/>
              <a:t>7</a:t>
            </a:r>
            <a:r>
              <a:rPr lang="zh-CN" altLang="en-US" sz="1800" dirty="0"/>
              <a:t>天的药片不含药剂成分。这样，服药者只需要记得每天都吃药就可以了。</a:t>
            </a:r>
            <a:endParaRPr lang="en-US" altLang="zh-CN" sz="1800" dirty="0"/>
          </a:p>
          <a:p>
            <a:pPr marL="0" indent="0">
              <a:lnSpc>
                <a:spcPct val="90000"/>
              </a:lnSpc>
              <a:buNone/>
            </a:pPr>
            <a:r>
              <a:rPr lang="zh-CN" altLang="en-US" sz="1800" dirty="0"/>
              <a:t>（</a:t>
            </a:r>
            <a:r>
              <a:rPr lang="en-US" altLang="zh-CN" sz="1800" dirty="0"/>
              <a:t>2</a:t>
            </a:r>
            <a:r>
              <a:rPr lang="zh-CN" altLang="en-US" sz="1800" dirty="0"/>
              <a:t>）便利回收</a:t>
            </a:r>
            <a:r>
              <a:rPr lang="en-US" altLang="zh-CN" sz="1800" dirty="0"/>
              <a:t>——</a:t>
            </a:r>
            <a:r>
              <a:rPr lang="zh-CN" altLang="en-US" sz="1800" b="1" dirty="0"/>
              <a:t>分类简单化</a:t>
            </a:r>
            <a:endParaRPr lang="en-US" altLang="zh-CN" sz="1800" b="1" dirty="0"/>
          </a:p>
          <a:p>
            <a:pPr marL="0" indent="0">
              <a:lnSpc>
                <a:spcPct val="90000"/>
              </a:lnSpc>
              <a:buNone/>
            </a:pPr>
            <a:r>
              <a:rPr lang="en-US" altLang="zh-CN" sz="1800" dirty="0"/>
              <a:t>ARL</a:t>
            </a:r>
            <a:r>
              <a:rPr lang="zh-CN" altLang="en-US" sz="1800" dirty="0"/>
              <a:t>：可回收（</a:t>
            </a:r>
            <a:r>
              <a:rPr lang="en-US" altLang="zh-CN" sz="1800" dirty="0"/>
              <a:t>Recyclable</a:t>
            </a:r>
            <a:r>
              <a:rPr lang="zh-CN" altLang="en-US" sz="1800" dirty="0"/>
              <a:t>）、有条件的回收（</a:t>
            </a:r>
            <a:r>
              <a:rPr lang="en-US" altLang="zh-CN" sz="1800" dirty="0"/>
              <a:t>Conditionally Recyclable</a:t>
            </a:r>
            <a:r>
              <a:rPr lang="zh-CN" altLang="en-US" sz="1800" dirty="0"/>
              <a:t>）和不可回收。</a:t>
            </a:r>
          </a:p>
        </p:txBody>
      </p:sp>
      <p:sp>
        <p:nvSpPr>
          <p:cNvPr id="5" name="文本框 4">
            <a:extLst>
              <a:ext uri="{FF2B5EF4-FFF2-40B4-BE49-F238E27FC236}">
                <a16:creationId xmlns:a16="http://schemas.microsoft.com/office/drawing/2014/main" id="{CE1152A5-EC73-445F-9DB7-1D31B7D054C2}"/>
              </a:ext>
            </a:extLst>
          </p:cNvPr>
          <p:cNvSpPr txBox="1"/>
          <p:nvPr/>
        </p:nvSpPr>
        <p:spPr>
          <a:xfrm>
            <a:off x="323528" y="3068960"/>
            <a:ext cx="2490406" cy="2308324"/>
          </a:xfrm>
          <a:prstGeom prst="rect">
            <a:avLst/>
          </a:prstGeom>
          <a:noFill/>
        </p:spPr>
        <p:txBody>
          <a:bodyPr wrap="square" rtlCol="0">
            <a:spAutoFit/>
          </a:bodyPr>
          <a:lstStyle/>
          <a:p>
            <a:r>
              <a:rPr lang="zh-CN" altLang="en-US" dirty="0"/>
              <a:t>助推是行为科学的概念，</a:t>
            </a:r>
            <a:r>
              <a:rPr lang="en-US" altLang="zh-CN" dirty="0"/>
              <a:t>2017</a:t>
            </a:r>
            <a:r>
              <a:rPr lang="zh-CN" altLang="en-US" dirty="0"/>
              <a:t>年诺贝尔经济学奖获得者</a:t>
            </a:r>
            <a:r>
              <a:rPr lang="en-US" altLang="zh-CN" dirty="0"/>
              <a:t>——</a:t>
            </a:r>
            <a:r>
              <a:rPr lang="zh-CN" altLang="en-US" dirty="0"/>
              <a:t>芝加哥大学经济学家理查德</a:t>
            </a:r>
            <a:r>
              <a:rPr lang="en-US" altLang="zh-CN" dirty="0"/>
              <a:t>·</a:t>
            </a:r>
            <a:r>
              <a:rPr lang="zh-CN" altLang="en-US" dirty="0"/>
              <a:t>泰勒（</a:t>
            </a:r>
            <a:r>
              <a:rPr lang="en-US" altLang="zh-CN" dirty="0"/>
              <a:t>Richard H. Thaler</a:t>
            </a:r>
            <a:r>
              <a:rPr lang="zh-CN" altLang="en-US" dirty="0"/>
              <a:t>）提出。英文原文是</a:t>
            </a:r>
            <a:r>
              <a:rPr lang="en-US" altLang="zh-CN" dirty="0"/>
              <a:t>Nudge</a:t>
            </a:r>
            <a:r>
              <a:rPr lang="zh-CN" altLang="en-US" dirty="0"/>
              <a:t>，指的是用胳膊肘轻轻碰一下。</a:t>
            </a:r>
          </a:p>
        </p:txBody>
      </p:sp>
      <p:sp>
        <p:nvSpPr>
          <p:cNvPr id="10" name="矩形 9">
            <a:extLst>
              <a:ext uri="{FF2B5EF4-FFF2-40B4-BE49-F238E27FC236}">
                <a16:creationId xmlns:a16="http://schemas.microsoft.com/office/drawing/2014/main" id="{16A0151B-2873-4FAE-90F7-AC31BFC9A854}"/>
              </a:ext>
            </a:extLst>
          </p:cNvPr>
          <p:cNvSpPr/>
          <p:nvPr/>
        </p:nvSpPr>
        <p:spPr>
          <a:xfrm>
            <a:off x="5605646" y="546882"/>
            <a:ext cx="2242923" cy="707886"/>
          </a:xfrm>
          <a:prstGeom prst="rect">
            <a:avLst/>
          </a:prstGeom>
          <a:noFill/>
        </p:spPr>
        <p:txBody>
          <a:bodyPr wrap="none" lIns="91440" tIns="45720" rIns="91440" bIns="45720">
            <a:spAutoFit/>
          </a:bodyPr>
          <a:lstStyle/>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rPr>
              <a:t>社会</a:t>
            </a:r>
            <a:r>
              <a:rPr lang="zh-CN" altLang="en-US" sz="4000" b="1" cap="none" spc="0" dirty="0">
                <a:ln w="6600">
                  <a:solidFill>
                    <a:schemeClr val="accent2"/>
                  </a:solidFill>
                  <a:prstDash val="solid"/>
                </a:ln>
                <a:solidFill>
                  <a:srgbClr val="FFFFFF"/>
                </a:solidFill>
                <a:effectLst>
                  <a:outerShdw dist="38100" dir="2700000" algn="tl" rotWithShape="0">
                    <a:schemeClr val="accent2"/>
                  </a:outerShdw>
                </a:effectLst>
              </a:rPr>
              <a:t>层面</a:t>
            </a:r>
          </a:p>
        </p:txBody>
      </p:sp>
    </p:spTree>
    <p:extLst>
      <p:ext uri="{BB962C8B-B14F-4D97-AF65-F5344CB8AC3E}">
        <p14:creationId xmlns:p14="http://schemas.microsoft.com/office/powerpoint/2010/main" val="2629364537"/>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69005-51B1-44AD-9EA0-8F22E20EFAD5}"/>
              </a:ext>
            </a:extLst>
          </p:cNvPr>
          <p:cNvSpPr>
            <a:spLocks noGrp="1"/>
          </p:cNvSpPr>
          <p:nvPr>
            <p:ph type="title"/>
          </p:nvPr>
        </p:nvSpPr>
        <p:spPr/>
        <p:txBody>
          <a:bodyPr/>
          <a:lstStyle/>
          <a:p>
            <a:r>
              <a:rPr lang="zh-CN" altLang="en-US" sz="3200" dirty="0"/>
              <a:t>政府牵头：制定家庭、社区垃圾分类报告清单</a:t>
            </a:r>
          </a:p>
        </p:txBody>
      </p:sp>
      <p:sp>
        <p:nvSpPr>
          <p:cNvPr id="3" name="内容占位符 2">
            <a:extLst>
              <a:ext uri="{FF2B5EF4-FFF2-40B4-BE49-F238E27FC236}">
                <a16:creationId xmlns:a16="http://schemas.microsoft.com/office/drawing/2014/main" id="{1F5425BC-ED2C-4973-8818-1D5A2BAE683D}"/>
              </a:ext>
            </a:extLst>
          </p:cNvPr>
          <p:cNvSpPr>
            <a:spLocks noGrp="1"/>
          </p:cNvSpPr>
          <p:nvPr>
            <p:ph idx="1"/>
          </p:nvPr>
        </p:nvSpPr>
        <p:spPr>
          <a:xfrm>
            <a:off x="848006" y="1988840"/>
            <a:ext cx="6711654" cy="4195481"/>
          </a:xfrm>
        </p:spPr>
        <p:txBody>
          <a:bodyPr>
            <a:normAutofit fontScale="85000" lnSpcReduction="10000"/>
          </a:bodyPr>
          <a:lstStyle/>
          <a:p>
            <a:r>
              <a:rPr lang="en-US" altLang="zh-CN" dirty="0"/>
              <a:t>2015</a:t>
            </a:r>
            <a:r>
              <a:rPr lang="zh-CN" altLang="en-US" dirty="0"/>
              <a:t>年在挪威进行了一项有</a:t>
            </a:r>
            <a:r>
              <a:rPr lang="en-US" altLang="zh-CN" dirty="0"/>
              <a:t>9000</a:t>
            </a:r>
            <a:r>
              <a:rPr lang="zh-CN" altLang="en-US" dirty="0"/>
              <a:t>个家庭参与的社会比较实验。研究者给其中一部分家庭（实验组）寄信，告知每个家庭在过去一年中的垃圾回收情况，以及所在社区的平均垃圾回收表现。另外一部分家庭没有收到这样的信件（控制组）。</a:t>
            </a:r>
          </a:p>
          <a:p>
            <a:endParaRPr lang="zh-CN" altLang="en-US" dirty="0"/>
          </a:p>
          <a:p>
            <a:r>
              <a:rPr lang="zh-CN" altLang="en-US" dirty="0"/>
              <a:t>结果表明，实验组的家庭比控制组提升了</a:t>
            </a:r>
            <a:r>
              <a:rPr lang="en-US" altLang="zh-CN" dirty="0"/>
              <a:t>2%</a:t>
            </a:r>
            <a:r>
              <a:rPr lang="zh-CN" altLang="en-US" dirty="0"/>
              <a:t>的垃圾回收水平；对于初始回收垃圾表现较差的家庭，这个比较的作用尤为凸显。类似的比较数据可以根据情况对于家庭和社区进行实施，以便提高整体垃圾分类回收率。</a:t>
            </a:r>
            <a:endParaRPr lang="en-US" altLang="zh-CN" dirty="0"/>
          </a:p>
          <a:p>
            <a:pPr marL="0" indent="0">
              <a:buNone/>
            </a:pPr>
            <a:endParaRPr lang="en-US" altLang="zh-CN" dirty="0"/>
          </a:p>
          <a:p>
            <a:r>
              <a:rPr lang="zh-CN" altLang="en-US" dirty="0"/>
              <a:t>措施其实：指定报告清单、作为优秀社区评比参考、经济奖励等</a:t>
            </a:r>
          </a:p>
        </p:txBody>
      </p:sp>
    </p:spTree>
    <p:extLst>
      <p:ext uri="{BB962C8B-B14F-4D97-AF65-F5344CB8AC3E}">
        <p14:creationId xmlns:p14="http://schemas.microsoft.com/office/powerpoint/2010/main" val="3741602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84D59-2E61-4409-B65F-C8CBD8681616}"/>
              </a:ext>
            </a:extLst>
          </p:cNvPr>
          <p:cNvSpPr>
            <a:spLocks noGrp="1"/>
          </p:cNvSpPr>
          <p:nvPr>
            <p:ph type="title"/>
          </p:nvPr>
        </p:nvSpPr>
        <p:spPr/>
        <p:txBody>
          <a:bodyPr/>
          <a:lstStyle/>
          <a:p>
            <a:endParaRPr lang="zh-CN" altLang="en-US"/>
          </a:p>
        </p:txBody>
      </p:sp>
      <p:pic>
        <p:nvPicPr>
          <p:cNvPr id="4" name="面试大绝招">
            <a:hlinkClick r:id="" action="ppaction://media"/>
            <a:extLst>
              <a:ext uri="{FF2B5EF4-FFF2-40B4-BE49-F238E27FC236}">
                <a16:creationId xmlns:a16="http://schemas.microsoft.com/office/drawing/2014/main" id="{67D4A552-9BBF-4BAD-B683-49A31F41E7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2870" y="206059"/>
            <a:ext cx="4276530" cy="6215000"/>
          </a:xfrm>
        </p:spPr>
      </p:pic>
    </p:spTree>
    <p:extLst>
      <p:ext uri="{BB962C8B-B14F-4D97-AF65-F5344CB8AC3E}">
        <p14:creationId xmlns:p14="http://schemas.microsoft.com/office/powerpoint/2010/main" val="400404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F69B8-FF6E-4284-A9C8-3144541E2E09}"/>
              </a:ext>
            </a:extLst>
          </p:cNvPr>
          <p:cNvSpPr>
            <a:spLocks noGrp="1"/>
          </p:cNvSpPr>
          <p:nvPr>
            <p:ph type="title"/>
          </p:nvPr>
        </p:nvSpPr>
        <p:spPr>
          <a:xfrm>
            <a:off x="484584" y="452718"/>
            <a:ext cx="3124185" cy="1400530"/>
          </a:xfrm>
        </p:spPr>
        <p:txBody>
          <a:bodyPr>
            <a:normAutofit/>
          </a:bodyPr>
          <a:lstStyle/>
          <a:p>
            <a:endParaRPr lang="zh-CN" altLang="en-US"/>
          </a:p>
        </p:txBody>
      </p:sp>
      <p:sp>
        <p:nvSpPr>
          <p:cNvPr id="11" name="Freeform: Shape 10">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3"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图片 3" descr="图片包含 物体&#10;&#10;描述已自动生成">
            <a:extLst>
              <a:ext uri="{FF2B5EF4-FFF2-40B4-BE49-F238E27FC236}">
                <a16:creationId xmlns:a16="http://schemas.microsoft.com/office/drawing/2014/main" id="{753D56C6-28EF-419B-B84B-B59BB6F6E284}"/>
              </a:ext>
            </a:extLst>
          </p:cNvPr>
          <p:cNvPicPr>
            <a:picLocks noChangeAspect="1"/>
          </p:cNvPicPr>
          <p:nvPr/>
        </p:nvPicPr>
        <p:blipFill>
          <a:blip r:embed="rId3"/>
          <a:stretch>
            <a:fillRect/>
          </a:stretch>
        </p:blipFill>
        <p:spPr>
          <a:xfrm>
            <a:off x="4570807" y="1330319"/>
            <a:ext cx="4087103" cy="1318090"/>
          </a:xfrm>
          <a:prstGeom prst="rect">
            <a:avLst/>
          </a:prstGeom>
          <a:effectLst/>
        </p:spPr>
      </p:pic>
      <p:sp>
        <p:nvSpPr>
          <p:cNvPr id="15" name="Rectangle 14">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770C1233-D769-42A1-B124-1B70E3DFC0A1}"/>
              </a:ext>
            </a:extLst>
          </p:cNvPr>
          <p:cNvSpPr>
            <a:spLocks noGrp="1"/>
          </p:cNvSpPr>
          <p:nvPr>
            <p:ph idx="1"/>
          </p:nvPr>
        </p:nvSpPr>
        <p:spPr>
          <a:xfrm>
            <a:off x="484584" y="2052918"/>
            <a:ext cx="3123860" cy="4195481"/>
          </a:xfrm>
        </p:spPr>
        <p:txBody>
          <a:bodyPr>
            <a:normAutofit fontScale="92500" lnSpcReduction="20000"/>
          </a:bodyPr>
          <a:lstStyle/>
          <a:p>
            <a:pPr>
              <a:lnSpc>
                <a:spcPct val="90000"/>
              </a:lnSpc>
            </a:pPr>
            <a:r>
              <a:rPr lang="zh-CN" altLang="en-US" dirty="0">
                <a:latin typeface="-apple-system-font"/>
              </a:rPr>
              <a:t>以酸奶包装为例，从左至右分别说明了塑料碗、盖子、纸套和锡纸的可回收方式，其中前三种为可回收，锡纸则需要挤压成团后再回收。这样的设计可以极大地方便消费者分类垃圾，与此同时也会让率先做出这样标志的商家赢得消费者的好感和信任，从而有效增加品牌竞争力。</a:t>
            </a:r>
          </a:p>
          <a:p>
            <a:pPr marL="0" indent="0">
              <a:lnSpc>
                <a:spcPct val="90000"/>
              </a:lnSpc>
              <a:buNone/>
            </a:pPr>
            <a:br>
              <a:rPr lang="zh-CN" altLang="en-US" dirty="0"/>
            </a:br>
            <a:endParaRPr lang="zh-CN" altLang="en-US" dirty="0"/>
          </a:p>
        </p:txBody>
      </p:sp>
      <p:pic>
        <p:nvPicPr>
          <p:cNvPr id="6" name="图片 5">
            <a:extLst>
              <a:ext uri="{FF2B5EF4-FFF2-40B4-BE49-F238E27FC236}">
                <a16:creationId xmlns:a16="http://schemas.microsoft.com/office/drawing/2014/main" id="{6F9905B9-247E-4123-A99F-D94D59C71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917" y="3526971"/>
            <a:ext cx="3522882" cy="2721427"/>
          </a:xfrm>
          <a:prstGeom prst="rect">
            <a:avLst/>
          </a:prstGeom>
          <a:effectLst/>
        </p:spPr>
      </p:pic>
    </p:spTree>
    <p:extLst>
      <p:ext uri="{BB962C8B-B14F-4D97-AF65-F5344CB8AC3E}">
        <p14:creationId xmlns:p14="http://schemas.microsoft.com/office/powerpoint/2010/main" val="3559517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9BE6F-0A42-44A4-975A-F7937AD8B1CF}"/>
              </a:ext>
            </a:extLst>
          </p:cNvPr>
          <p:cNvSpPr>
            <a:spLocks noGrp="1"/>
          </p:cNvSpPr>
          <p:nvPr>
            <p:ph type="title"/>
          </p:nvPr>
        </p:nvSpPr>
        <p:spPr/>
        <p:txBody>
          <a:bodyPr/>
          <a:lstStyle/>
          <a:p>
            <a:endParaRPr lang="zh-CN" altLang="en-US" dirty="0"/>
          </a:p>
        </p:txBody>
      </p:sp>
      <p:pic>
        <p:nvPicPr>
          <p:cNvPr id="7" name="内容占位符 6" descr="图片包含 室内, 餐桌, 人员, 窗户&#10;&#10;描述已自动生成">
            <a:extLst>
              <a:ext uri="{FF2B5EF4-FFF2-40B4-BE49-F238E27FC236}">
                <a16:creationId xmlns:a16="http://schemas.microsoft.com/office/drawing/2014/main" id="{DE91845C-8200-49EE-8E6F-9951F6F722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9" y="234514"/>
            <a:ext cx="4179683" cy="4536504"/>
          </a:xfrm>
        </p:spPr>
      </p:pic>
      <p:sp>
        <p:nvSpPr>
          <p:cNvPr id="4" name="矩形 3">
            <a:extLst>
              <a:ext uri="{FF2B5EF4-FFF2-40B4-BE49-F238E27FC236}">
                <a16:creationId xmlns:a16="http://schemas.microsoft.com/office/drawing/2014/main" id="{A6BF8715-8519-4305-9F59-F0CC0F5DF09E}"/>
              </a:ext>
            </a:extLst>
          </p:cNvPr>
          <p:cNvSpPr/>
          <p:nvPr/>
        </p:nvSpPr>
        <p:spPr>
          <a:xfrm>
            <a:off x="387556" y="4771018"/>
            <a:ext cx="8364126" cy="1754326"/>
          </a:xfrm>
          <a:prstGeom prst="rect">
            <a:avLst/>
          </a:prstGeom>
          <a:solidFill>
            <a:schemeClr val="accent1"/>
          </a:solidFill>
          <a:ln>
            <a:solidFill>
              <a:schemeClr val="accent1"/>
            </a:solidFill>
          </a:ln>
        </p:spPr>
        <p:txBody>
          <a:bodyPr wrap="square" lIns="91440" tIns="45720" rIns="91440" bIns="45720">
            <a:spAutoFit/>
          </a:bodyPr>
          <a:lstStyle/>
          <a:p>
            <a:pPr algn="ctr"/>
            <a:r>
              <a:rPr lang="zh-CN" altLang="en-US" sz="5400" dirty="0"/>
              <a:t>习近平青年时代的</a:t>
            </a:r>
            <a:endParaRPr lang="en-US" altLang="zh-CN" sz="5400" dirty="0"/>
          </a:p>
          <a:p>
            <a:pPr algn="ctr"/>
            <a:r>
              <a:rPr lang="zh-CN" altLang="en-US" sz="5400" dirty="0"/>
              <a:t>文化建设之路</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图片 4">
            <a:extLst>
              <a:ext uri="{FF2B5EF4-FFF2-40B4-BE49-F238E27FC236}">
                <a16:creationId xmlns:a16="http://schemas.microsoft.com/office/drawing/2014/main" id="{AC3B415C-48AD-4444-9FDC-E9AD32B2EC9D}"/>
              </a:ext>
            </a:extLst>
          </p:cNvPr>
          <p:cNvPicPr>
            <a:picLocks noChangeAspect="1"/>
          </p:cNvPicPr>
          <p:nvPr/>
        </p:nvPicPr>
        <p:blipFill>
          <a:blip r:embed="rId3"/>
          <a:stretch>
            <a:fillRect/>
          </a:stretch>
        </p:blipFill>
        <p:spPr>
          <a:xfrm>
            <a:off x="392318" y="234514"/>
            <a:ext cx="4323698" cy="4536504"/>
          </a:xfrm>
          <a:prstGeom prst="rect">
            <a:avLst/>
          </a:prstGeom>
        </p:spPr>
      </p:pic>
    </p:spTree>
    <p:extLst>
      <p:ext uri="{BB962C8B-B14F-4D97-AF65-F5344CB8AC3E}">
        <p14:creationId xmlns:p14="http://schemas.microsoft.com/office/powerpoint/2010/main" val="33187113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25153-C4BB-4963-9461-E23488EA17E0}"/>
              </a:ext>
            </a:extLst>
          </p:cNvPr>
          <p:cNvSpPr>
            <a:spLocks noGrp="1"/>
          </p:cNvSpPr>
          <p:nvPr>
            <p:ph type="title"/>
          </p:nvPr>
        </p:nvSpPr>
        <p:spPr/>
        <p:txBody>
          <a:bodyPr/>
          <a:lstStyle/>
          <a:p>
            <a:r>
              <a:rPr lang="zh-CN" altLang="en-US" dirty="0"/>
              <a:t>青年习近平简历 </a:t>
            </a:r>
            <a:r>
              <a:rPr lang="en-US" altLang="zh-CN" dirty="0"/>
              <a:t>13-37</a:t>
            </a:r>
            <a:r>
              <a:rPr lang="zh-CN" altLang="en-US" dirty="0"/>
              <a:t>岁</a:t>
            </a:r>
          </a:p>
        </p:txBody>
      </p:sp>
      <p:sp>
        <p:nvSpPr>
          <p:cNvPr id="3" name="内容占位符 2">
            <a:extLst>
              <a:ext uri="{FF2B5EF4-FFF2-40B4-BE49-F238E27FC236}">
                <a16:creationId xmlns:a16="http://schemas.microsoft.com/office/drawing/2014/main" id="{7C6313FC-3371-4EEB-ACCF-EC2DD7F7B9BB}"/>
              </a:ext>
            </a:extLst>
          </p:cNvPr>
          <p:cNvSpPr>
            <a:spLocks noGrp="1"/>
          </p:cNvSpPr>
          <p:nvPr>
            <p:ph idx="1"/>
          </p:nvPr>
        </p:nvSpPr>
        <p:spPr>
          <a:xfrm>
            <a:off x="179512" y="1295400"/>
            <a:ext cx="8424936" cy="5109881"/>
          </a:xfrm>
        </p:spPr>
        <p:txBody>
          <a:bodyPr>
            <a:normAutofit lnSpcReduction="10000"/>
          </a:bodyPr>
          <a:lstStyle/>
          <a:p>
            <a:r>
              <a:rPr lang="en-US" altLang="zh-CN" dirty="0"/>
              <a:t>1966</a:t>
            </a:r>
            <a:r>
              <a:rPr lang="zh-CN" altLang="en-US" dirty="0"/>
              <a:t>年 “文化大革命”开始，因家庭原因遭受冲击</a:t>
            </a:r>
            <a:endParaRPr lang="en-US" altLang="zh-CN" dirty="0"/>
          </a:p>
          <a:p>
            <a:r>
              <a:rPr lang="en-US" altLang="zh-CN" dirty="0"/>
              <a:t>1969-1975</a:t>
            </a:r>
            <a:r>
              <a:rPr lang="zh-CN" altLang="en-US" dirty="0"/>
              <a:t>年</a:t>
            </a:r>
            <a:r>
              <a:rPr lang="en-US" altLang="zh-CN" dirty="0"/>
              <a:t> </a:t>
            </a:r>
            <a:r>
              <a:rPr lang="zh-CN" altLang="en-US" dirty="0"/>
              <a:t>陕西省延川县梁家河大队知青、党支部书记</a:t>
            </a:r>
            <a:endParaRPr lang="en-US" altLang="zh-CN" dirty="0"/>
          </a:p>
          <a:p>
            <a:r>
              <a:rPr lang="en-US" altLang="zh-CN" dirty="0"/>
              <a:t>1975-1979</a:t>
            </a:r>
            <a:r>
              <a:rPr lang="zh-CN" altLang="en-US" dirty="0"/>
              <a:t>年</a:t>
            </a:r>
            <a:r>
              <a:rPr lang="en-US" altLang="zh-CN" dirty="0"/>
              <a:t> </a:t>
            </a:r>
            <a:r>
              <a:rPr lang="zh-CN" altLang="en-US" dirty="0"/>
              <a:t>清华大学化工系基本有机合成专业学习</a:t>
            </a:r>
            <a:endParaRPr lang="en-US" altLang="zh-CN" dirty="0"/>
          </a:p>
          <a:p>
            <a:r>
              <a:rPr lang="en-US" altLang="zh-CN" dirty="0"/>
              <a:t>1979-1982</a:t>
            </a:r>
            <a:r>
              <a:rPr lang="zh-CN" altLang="en-US" dirty="0"/>
              <a:t>年</a:t>
            </a:r>
            <a:r>
              <a:rPr lang="en-US" altLang="zh-CN" dirty="0"/>
              <a:t> </a:t>
            </a:r>
            <a:r>
              <a:rPr lang="zh-CN" altLang="en-US" dirty="0"/>
              <a:t>国务院办公厅、中央军委办公厅秘书（现役）</a:t>
            </a:r>
            <a:endParaRPr lang="en-US" altLang="zh-CN" dirty="0"/>
          </a:p>
          <a:p>
            <a:r>
              <a:rPr lang="en-US" altLang="zh-CN" dirty="0"/>
              <a:t>1982-1985</a:t>
            </a:r>
            <a:r>
              <a:rPr lang="zh-CN" altLang="en-US" dirty="0"/>
              <a:t>年 河北省正定县委副书记、书记</a:t>
            </a:r>
            <a:endParaRPr lang="en-US" altLang="zh-CN" dirty="0"/>
          </a:p>
          <a:p>
            <a:r>
              <a:rPr lang="en-US" altLang="zh-CN" dirty="0"/>
              <a:t>1985-1988</a:t>
            </a:r>
            <a:r>
              <a:rPr lang="zh-CN" altLang="en-US" dirty="0"/>
              <a:t>年</a:t>
            </a:r>
            <a:r>
              <a:rPr lang="en-US" altLang="zh-CN" dirty="0"/>
              <a:t> </a:t>
            </a:r>
            <a:r>
              <a:rPr lang="zh-CN" altLang="en-US" dirty="0"/>
              <a:t>福建省厦门市常委、副市长</a:t>
            </a:r>
            <a:endParaRPr lang="en-US" altLang="zh-CN" dirty="0"/>
          </a:p>
          <a:p>
            <a:r>
              <a:rPr lang="en-US" altLang="zh-CN" dirty="0"/>
              <a:t>1988-1990</a:t>
            </a:r>
            <a:r>
              <a:rPr lang="zh-CN" altLang="en-US" dirty="0"/>
              <a:t>年</a:t>
            </a:r>
            <a:r>
              <a:rPr lang="en-US" altLang="zh-CN" dirty="0"/>
              <a:t> </a:t>
            </a:r>
            <a:r>
              <a:rPr lang="zh-CN" altLang="en-US" dirty="0"/>
              <a:t>福建省宁德地委书记，军分区党委第一书记</a:t>
            </a:r>
            <a:endParaRPr lang="en-US" altLang="zh-CN" dirty="0"/>
          </a:p>
          <a:p>
            <a:r>
              <a:rPr lang="en-US" altLang="zh-CN" dirty="0"/>
              <a:t>1990-2002</a:t>
            </a:r>
            <a:r>
              <a:rPr lang="zh-CN" altLang="en-US" dirty="0"/>
              <a:t>年</a:t>
            </a:r>
            <a:r>
              <a:rPr lang="en-US" altLang="zh-CN" dirty="0"/>
              <a:t> </a:t>
            </a:r>
            <a:r>
              <a:rPr lang="zh-CN" altLang="en-US" dirty="0"/>
              <a:t>先后任福建省福州市委书记、福建省委常委、福建省省长等职务</a:t>
            </a:r>
            <a:endParaRPr lang="en-US" altLang="zh-CN" dirty="0"/>
          </a:p>
          <a:p>
            <a:r>
              <a:rPr lang="zh-CN" altLang="en-US" dirty="0"/>
              <a:t>（</a:t>
            </a:r>
            <a:r>
              <a:rPr lang="en-US" altLang="zh-CN" dirty="0"/>
              <a:t>1998-2002</a:t>
            </a:r>
            <a:r>
              <a:rPr lang="zh-CN" altLang="en-US" dirty="0"/>
              <a:t>年 清华大学马克思主义理论与思想政治教育专业在职研究生班学习，获法学博士学位）</a:t>
            </a:r>
            <a:endParaRPr lang="en-US" altLang="zh-CN" dirty="0"/>
          </a:p>
          <a:p>
            <a:endParaRPr lang="zh-CN" altLang="en-US" dirty="0"/>
          </a:p>
        </p:txBody>
      </p:sp>
    </p:spTree>
    <p:extLst>
      <p:ext uri="{BB962C8B-B14F-4D97-AF65-F5344CB8AC3E}">
        <p14:creationId xmlns:p14="http://schemas.microsoft.com/office/powerpoint/2010/main" val="41617915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4A8B2-B775-4FD9-B990-8BA3A65BF2C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E6EEFC9-B35B-4193-A37D-CB8ADE4397D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B4610B8-8282-4DC4-BB07-1BF04095B490}"/>
              </a:ext>
            </a:extLst>
          </p:cNvPr>
          <p:cNvPicPr>
            <a:picLocks noChangeAspect="1"/>
          </p:cNvPicPr>
          <p:nvPr/>
        </p:nvPicPr>
        <p:blipFill>
          <a:blip r:embed="rId2"/>
          <a:stretch>
            <a:fillRect/>
          </a:stretch>
        </p:blipFill>
        <p:spPr>
          <a:xfrm>
            <a:off x="0" y="452718"/>
            <a:ext cx="9144000" cy="5592748"/>
          </a:xfrm>
          <a:prstGeom prst="rect">
            <a:avLst/>
          </a:prstGeom>
        </p:spPr>
      </p:pic>
    </p:spTree>
    <p:extLst>
      <p:ext uri="{BB962C8B-B14F-4D97-AF65-F5344CB8AC3E}">
        <p14:creationId xmlns:p14="http://schemas.microsoft.com/office/powerpoint/2010/main" val="34538116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10DF-A565-4AFA-826E-FDAB50360FF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23EC727-FB23-4D9C-9CEF-76CF755766E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F2292DC-2046-4734-8B54-E6FA7E50E9E6}"/>
              </a:ext>
            </a:extLst>
          </p:cNvPr>
          <p:cNvPicPr>
            <a:picLocks noChangeAspect="1"/>
          </p:cNvPicPr>
          <p:nvPr/>
        </p:nvPicPr>
        <p:blipFill>
          <a:blip r:embed="rId2"/>
          <a:stretch>
            <a:fillRect/>
          </a:stretch>
        </p:blipFill>
        <p:spPr>
          <a:xfrm>
            <a:off x="495978" y="452718"/>
            <a:ext cx="7892446" cy="6072626"/>
          </a:xfrm>
          <a:prstGeom prst="rect">
            <a:avLst/>
          </a:prstGeom>
        </p:spPr>
      </p:pic>
    </p:spTree>
    <p:extLst>
      <p:ext uri="{BB962C8B-B14F-4D97-AF65-F5344CB8AC3E}">
        <p14:creationId xmlns:p14="http://schemas.microsoft.com/office/powerpoint/2010/main" val="1571632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2383E-E1C8-456F-8616-F921222128FA}"/>
              </a:ext>
            </a:extLst>
          </p:cNvPr>
          <p:cNvSpPr>
            <a:spLocks noGrp="1"/>
          </p:cNvSpPr>
          <p:nvPr>
            <p:ph type="title"/>
          </p:nvPr>
        </p:nvSpPr>
        <p:spPr/>
        <p:txBody>
          <a:bodyPr/>
          <a:lstStyle/>
          <a:p>
            <a:r>
              <a:rPr lang="zh-CN" altLang="en-US" dirty="0"/>
              <a:t>传承篇</a:t>
            </a:r>
            <a:r>
              <a:rPr lang="en-US" altLang="zh-CN" dirty="0"/>
              <a:t>——</a:t>
            </a:r>
            <a:r>
              <a:rPr lang="zh-CN" altLang="en-US" dirty="0"/>
              <a:t>父子想见不相识</a:t>
            </a:r>
          </a:p>
        </p:txBody>
      </p:sp>
      <p:sp>
        <p:nvSpPr>
          <p:cNvPr id="3" name="内容占位符 2">
            <a:extLst>
              <a:ext uri="{FF2B5EF4-FFF2-40B4-BE49-F238E27FC236}">
                <a16:creationId xmlns:a16="http://schemas.microsoft.com/office/drawing/2014/main" id="{0449662C-FB60-4238-BD61-3A3B40ED2CA0}"/>
              </a:ext>
            </a:extLst>
          </p:cNvPr>
          <p:cNvSpPr>
            <a:spLocks noGrp="1"/>
          </p:cNvSpPr>
          <p:nvPr>
            <p:ph idx="1"/>
          </p:nvPr>
        </p:nvSpPr>
        <p:spPr>
          <a:xfrm>
            <a:off x="495978" y="1593477"/>
            <a:ext cx="4182745" cy="4195481"/>
          </a:xfrm>
        </p:spPr>
        <p:txBody>
          <a:bodyPr/>
          <a:lstStyle/>
          <a:p>
            <a:pPr>
              <a:lnSpc>
                <a:spcPct val="150000"/>
              </a:lnSpc>
            </a:pPr>
            <a:r>
              <a:rPr lang="en-US" altLang="zh-CN" dirty="0"/>
              <a:t>1972</a:t>
            </a:r>
            <a:r>
              <a:rPr lang="zh-CN" altLang="en-US" dirty="0"/>
              <a:t>年，在周恩来亲自批准和安排下， 习仲勋是个八年第一次与家人见面，他离家时，习近平</a:t>
            </a:r>
            <a:r>
              <a:rPr lang="en-US" altLang="zh-CN" dirty="0"/>
              <a:t>11</a:t>
            </a:r>
            <a:r>
              <a:rPr lang="zh-CN" altLang="en-US" dirty="0"/>
              <a:t>岁，习远平</a:t>
            </a:r>
            <a:r>
              <a:rPr lang="en-US" altLang="zh-CN" dirty="0"/>
              <a:t>8</a:t>
            </a:r>
            <a:r>
              <a:rPr lang="zh-CN" altLang="en-US" dirty="0"/>
              <a:t>岁，此时他们已是</a:t>
            </a:r>
            <a:r>
              <a:rPr lang="en-US" altLang="zh-CN" dirty="0"/>
              <a:t>19</a:t>
            </a:r>
            <a:r>
              <a:rPr lang="zh-CN" altLang="en-US" dirty="0"/>
              <a:t>岁和</a:t>
            </a:r>
            <a:r>
              <a:rPr lang="en-US" altLang="zh-CN" dirty="0"/>
              <a:t>16</a:t>
            </a:r>
            <a:r>
              <a:rPr lang="zh-CN" altLang="en-US" dirty="0"/>
              <a:t>岁的小伙子。习仲勋完全认不出儿子。</a:t>
            </a:r>
          </a:p>
        </p:txBody>
      </p:sp>
      <p:pic>
        <p:nvPicPr>
          <p:cNvPr id="5" name="图片 4" descr="图片包含 人员, 照片, 雪花, 伪装&#10;&#10;描述已自动生成">
            <a:extLst>
              <a:ext uri="{FF2B5EF4-FFF2-40B4-BE49-F238E27FC236}">
                <a16:creationId xmlns:a16="http://schemas.microsoft.com/office/drawing/2014/main" id="{F44FFDA7-7274-49E3-9B79-BBE5F8662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1295400"/>
            <a:ext cx="4182744" cy="5479395"/>
          </a:xfrm>
          <a:prstGeom prst="rect">
            <a:avLst/>
          </a:prstGeom>
        </p:spPr>
      </p:pic>
    </p:spTree>
    <p:extLst>
      <p:ext uri="{BB962C8B-B14F-4D97-AF65-F5344CB8AC3E}">
        <p14:creationId xmlns:p14="http://schemas.microsoft.com/office/powerpoint/2010/main" val="32100487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404E9-D4E0-458A-8425-BFAE54A84E86}"/>
              </a:ext>
            </a:extLst>
          </p:cNvPr>
          <p:cNvSpPr>
            <a:spLocks noGrp="1"/>
          </p:cNvSpPr>
          <p:nvPr>
            <p:ph type="title"/>
          </p:nvPr>
        </p:nvSpPr>
        <p:spPr/>
        <p:txBody>
          <a:bodyPr/>
          <a:lstStyle/>
          <a:p>
            <a:r>
              <a:rPr lang="en-US" altLang="zh-CN" dirty="0"/>
              <a:t>1996</a:t>
            </a:r>
            <a:r>
              <a:rPr lang="zh-CN" altLang="en-US" dirty="0"/>
              <a:t>年</a:t>
            </a:r>
            <a:r>
              <a:rPr lang="en-US" altLang="zh-CN" dirty="0"/>
              <a:t>12</a:t>
            </a:r>
            <a:r>
              <a:rPr lang="zh-CN" altLang="en-US" dirty="0"/>
              <a:t>月，习近平回忆这次见面：</a:t>
            </a:r>
          </a:p>
        </p:txBody>
      </p:sp>
      <p:sp>
        <p:nvSpPr>
          <p:cNvPr id="3" name="内容占位符 2">
            <a:extLst>
              <a:ext uri="{FF2B5EF4-FFF2-40B4-BE49-F238E27FC236}">
                <a16:creationId xmlns:a16="http://schemas.microsoft.com/office/drawing/2014/main" id="{88484424-C3C3-4F5A-88D6-627A4A54C4C1}"/>
              </a:ext>
            </a:extLst>
          </p:cNvPr>
          <p:cNvSpPr>
            <a:spLocks noGrp="1"/>
          </p:cNvSpPr>
          <p:nvPr>
            <p:ph idx="1"/>
          </p:nvPr>
        </p:nvSpPr>
        <p:spPr>
          <a:xfrm>
            <a:off x="495978" y="1593477"/>
            <a:ext cx="7781584" cy="4643835"/>
          </a:xfrm>
        </p:spPr>
        <p:txBody>
          <a:bodyPr/>
          <a:lstStyle/>
          <a:p>
            <a:pPr>
              <a:lnSpc>
                <a:spcPct val="150000"/>
              </a:lnSpc>
            </a:pPr>
            <a:r>
              <a:rPr lang="zh-CN" altLang="en-US" dirty="0"/>
              <a:t>“他看见我们就哭了，我赶忙给他递了一支烟，也同时给自己点燃了一只。他就问我，你怎么也抽烟？我说，‘思想上苦闷，这些年，我们是从艰难困苦中走过来的。’他沉默了一会儿说，‘你抽烟我批准了’。到第二次再见我时，他竟然把自己用的一个烟斗给了我，并说：‘我知道你没有条件抽支烟，回去以后就用这个烟斗抽旱烟。’这是</a:t>
            </a:r>
            <a:r>
              <a:rPr lang="zh-CN" altLang="en-US" dirty="0">
                <a:solidFill>
                  <a:srgbClr val="FFFF00"/>
                </a:solidFill>
              </a:rPr>
              <a:t>他在苦难境地送给我的一件礼物，我一直保存到现在</a:t>
            </a:r>
            <a:r>
              <a:rPr lang="zh-CN" altLang="en-US" dirty="0"/>
              <a:t>。”</a:t>
            </a:r>
          </a:p>
        </p:txBody>
      </p:sp>
    </p:spTree>
    <p:extLst>
      <p:ext uri="{BB962C8B-B14F-4D97-AF65-F5344CB8AC3E}">
        <p14:creationId xmlns:p14="http://schemas.microsoft.com/office/powerpoint/2010/main" val="6977980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E8CEF-3C63-46D3-B281-E7B2D2B5319B}"/>
              </a:ext>
            </a:extLst>
          </p:cNvPr>
          <p:cNvSpPr>
            <a:spLocks noGrp="1"/>
          </p:cNvSpPr>
          <p:nvPr>
            <p:ph type="title"/>
          </p:nvPr>
        </p:nvSpPr>
        <p:spPr/>
        <p:txBody>
          <a:bodyPr/>
          <a:lstStyle/>
          <a:p>
            <a:r>
              <a:rPr lang="zh-CN" altLang="en-US" dirty="0"/>
              <a:t>简朴家风</a:t>
            </a:r>
          </a:p>
        </p:txBody>
      </p:sp>
      <p:sp>
        <p:nvSpPr>
          <p:cNvPr id="3" name="内容占位符 2">
            <a:extLst>
              <a:ext uri="{FF2B5EF4-FFF2-40B4-BE49-F238E27FC236}">
                <a16:creationId xmlns:a16="http://schemas.microsoft.com/office/drawing/2014/main" id="{F48A54A4-542A-4DEB-9035-CAF426A1BBBD}"/>
              </a:ext>
            </a:extLst>
          </p:cNvPr>
          <p:cNvSpPr>
            <a:spLocks noGrp="1"/>
          </p:cNvSpPr>
          <p:nvPr>
            <p:ph idx="1"/>
          </p:nvPr>
        </p:nvSpPr>
        <p:spPr/>
        <p:txBody>
          <a:bodyPr/>
          <a:lstStyle/>
          <a:p>
            <a:r>
              <a:rPr lang="zh-CN" altLang="en-US" dirty="0"/>
              <a:t>“父亲的节俭几近苛刻。家教的严格，也是众所周知。我们从小就是在父亲的这种教育下，养成勤俭持家习惯的。这是一个堪称楷模的老布尔什维克和共产党人的家风。这样的好家风应时代相传。”</a:t>
            </a:r>
            <a:endParaRPr lang="en-US" altLang="zh-CN" dirty="0"/>
          </a:p>
          <a:p>
            <a:r>
              <a:rPr lang="zh-CN" altLang="en-US" dirty="0"/>
              <a:t>习仲勋逝世后，新华社播发</a:t>
            </a:r>
            <a:r>
              <a:rPr lang="en-US" altLang="zh-CN" dirty="0"/>
              <a:t>《</a:t>
            </a:r>
            <a:r>
              <a:rPr lang="zh-CN" altLang="en-US" dirty="0"/>
              <a:t>习仲勋同志生平</a:t>
            </a:r>
            <a:r>
              <a:rPr lang="en-US" altLang="zh-CN" dirty="0"/>
              <a:t>》</a:t>
            </a:r>
            <a:r>
              <a:rPr lang="zh-CN" altLang="en-US" dirty="0"/>
              <a:t>。其中特别提到：“他办事严谨，宽厚待人，实事求是，严于律己，为政清廉，</a:t>
            </a:r>
            <a:r>
              <a:rPr lang="zh-CN" altLang="en-US" dirty="0">
                <a:solidFill>
                  <a:srgbClr val="FFFF00"/>
                </a:solidFill>
              </a:rPr>
              <a:t>生活俭朴，对家属子女和身边工作工作人员要求严格</a:t>
            </a:r>
            <a:r>
              <a:rPr lang="zh-CN" altLang="en-US" dirty="0"/>
              <a:t>。”</a:t>
            </a:r>
          </a:p>
        </p:txBody>
      </p:sp>
    </p:spTree>
    <p:extLst>
      <p:ext uri="{BB962C8B-B14F-4D97-AF65-F5344CB8AC3E}">
        <p14:creationId xmlns:p14="http://schemas.microsoft.com/office/powerpoint/2010/main" val="13834185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B7150F-041D-497A-B9E5-2A7DA09FBF9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4D2D6D9-57DA-4C87-8F3E-20399D7184A5}"/>
              </a:ext>
            </a:extLst>
          </p:cNvPr>
          <p:cNvSpPr>
            <a:spLocks noGrp="1"/>
          </p:cNvSpPr>
          <p:nvPr>
            <p:ph idx="1"/>
          </p:nvPr>
        </p:nvSpPr>
        <p:spPr>
          <a:xfrm>
            <a:off x="495978" y="836712"/>
            <a:ext cx="7055379" cy="2267571"/>
          </a:xfrm>
        </p:spPr>
        <p:txBody>
          <a:bodyPr>
            <a:normAutofit/>
          </a:bodyPr>
          <a:lstStyle/>
          <a:p>
            <a:pPr>
              <a:lnSpc>
                <a:spcPct val="150000"/>
              </a:lnSpc>
            </a:pPr>
            <a:r>
              <a:rPr lang="zh-CN" altLang="en-US" dirty="0"/>
              <a:t>习仲勋的两个儿子（习近平和习远平），从小就穿姐姐穿剩下的衣服或者花红布鞋。这让两个男孩很难为情，习近平就因同学笑话而不愿穿女孩子的鞋子，习仲勋却对他说：“染染穿一样”。</a:t>
            </a:r>
          </a:p>
        </p:txBody>
      </p:sp>
      <p:pic>
        <p:nvPicPr>
          <p:cNvPr id="5" name="图片 4" descr="图片包含 站立, 人员, 男士, 户外&#10;&#10;描述已自动生成">
            <a:extLst>
              <a:ext uri="{FF2B5EF4-FFF2-40B4-BE49-F238E27FC236}">
                <a16:creationId xmlns:a16="http://schemas.microsoft.com/office/drawing/2014/main" id="{AFD00164-590A-4EA8-9538-F0E796BF0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163" y="3285023"/>
            <a:ext cx="4625315" cy="3305868"/>
          </a:xfrm>
          <a:prstGeom prst="rect">
            <a:avLst/>
          </a:prstGeom>
        </p:spPr>
      </p:pic>
      <p:sp>
        <p:nvSpPr>
          <p:cNvPr id="7" name="文本框 6">
            <a:extLst>
              <a:ext uri="{FF2B5EF4-FFF2-40B4-BE49-F238E27FC236}">
                <a16:creationId xmlns:a16="http://schemas.microsoft.com/office/drawing/2014/main" id="{F577A645-6F03-487B-9B61-B46C863EF420}"/>
              </a:ext>
            </a:extLst>
          </p:cNvPr>
          <p:cNvSpPr txBox="1"/>
          <p:nvPr/>
        </p:nvSpPr>
        <p:spPr>
          <a:xfrm>
            <a:off x="553769" y="3737628"/>
            <a:ext cx="3528392" cy="1200329"/>
          </a:xfrm>
          <a:prstGeom prst="rect">
            <a:avLst/>
          </a:prstGeom>
          <a:noFill/>
        </p:spPr>
        <p:txBody>
          <a:bodyPr wrap="square" rtlCol="0">
            <a:spAutoFit/>
          </a:bodyPr>
          <a:lstStyle/>
          <a:p>
            <a:r>
              <a:rPr lang="zh-CN" altLang="en-US" sz="2400" dirty="0"/>
              <a:t>问题：你在表扬自己，或者描述自己的优点时，用的什么词语？</a:t>
            </a:r>
          </a:p>
        </p:txBody>
      </p:sp>
    </p:spTree>
    <p:extLst>
      <p:ext uri="{BB962C8B-B14F-4D97-AF65-F5344CB8AC3E}">
        <p14:creationId xmlns:p14="http://schemas.microsoft.com/office/powerpoint/2010/main" val="140175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53EFE-ED3C-4E13-B3AD-23E598EF75BA}"/>
              </a:ext>
            </a:extLst>
          </p:cNvPr>
          <p:cNvSpPr>
            <a:spLocks noGrp="1"/>
          </p:cNvSpPr>
          <p:nvPr>
            <p:ph type="title"/>
          </p:nvPr>
        </p:nvSpPr>
        <p:spPr>
          <a:xfrm>
            <a:off x="179512" y="332656"/>
            <a:ext cx="8551787" cy="842682"/>
          </a:xfrm>
        </p:spPr>
        <p:txBody>
          <a:bodyPr/>
          <a:lstStyle/>
          <a:p>
            <a:r>
              <a:rPr lang="zh-CN" altLang="en-US" dirty="0"/>
              <a:t>习乾平</a:t>
            </a:r>
            <a:br>
              <a:rPr lang="en-US" altLang="zh-CN" dirty="0"/>
            </a:br>
            <a:r>
              <a:rPr lang="en-US" altLang="zh-CN" dirty="0"/>
              <a:t>《</a:t>
            </a:r>
            <a:r>
              <a:rPr lang="zh-CN" altLang="en-US" dirty="0"/>
              <a:t>一生信守“奢靡误国，勤俭兴邦”</a:t>
            </a:r>
            <a:r>
              <a:rPr lang="en-US" altLang="zh-CN" dirty="0"/>
              <a:t>》</a:t>
            </a:r>
            <a:endParaRPr lang="zh-CN" altLang="en-US" dirty="0"/>
          </a:p>
        </p:txBody>
      </p:sp>
      <p:sp>
        <p:nvSpPr>
          <p:cNvPr id="3" name="内容占位符 2">
            <a:extLst>
              <a:ext uri="{FF2B5EF4-FFF2-40B4-BE49-F238E27FC236}">
                <a16:creationId xmlns:a16="http://schemas.microsoft.com/office/drawing/2014/main" id="{D325CBA6-81F3-476C-B196-85B82A47B3EF}"/>
              </a:ext>
            </a:extLst>
          </p:cNvPr>
          <p:cNvSpPr>
            <a:spLocks noGrp="1"/>
          </p:cNvSpPr>
          <p:nvPr>
            <p:ph idx="1"/>
          </p:nvPr>
        </p:nvSpPr>
        <p:spPr>
          <a:xfrm>
            <a:off x="495978" y="1593477"/>
            <a:ext cx="7748430" cy="4195481"/>
          </a:xfrm>
        </p:spPr>
        <p:txBody>
          <a:bodyPr>
            <a:normAutofit fontScale="92500"/>
          </a:bodyPr>
          <a:lstStyle/>
          <a:p>
            <a:pPr>
              <a:lnSpc>
                <a:spcPct val="150000"/>
              </a:lnSpc>
            </a:pPr>
            <a:r>
              <a:rPr lang="en-US" altLang="zh-CN" dirty="0"/>
              <a:t>1993</a:t>
            </a:r>
            <a:r>
              <a:rPr lang="zh-CN" altLang="en-US" dirty="0"/>
              <a:t>年，我到福州出差，同弟弟习近平聊起了父亲教子的各种轶事。</a:t>
            </a:r>
            <a:endParaRPr lang="en-US" altLang="zh-CN" dirty="0"/>
          </a:p>
          <a:p>
            <a:pPr>
              <a:lnSpc>
                <a:spcPct val="150000"/>
              </a:lnSpc>
            </a:pPr>
            <a:r>
              <a:rPr lang="zh-CN" altLang="en-US" dirty="0"/>
              <a:t>近平说：“我小时候最怕爸爸很晚回来把我从梦中叫醒去洗澡。他深夜回来洗过澡的水，他认为还挺干净，不忍心放掉，非得把我和远平从熟睡中唤起，硬塞进他洗过澡的水中泡一泡，洗一洗。我们活受罪地洗完，他还不让放掉这盆水，还要把我们换下的衣服泡进去，等第二天再洗。”</a:t>
            </a:r>
          </a:p>
        </p:txBody>
      </p:sp>
    </p:spTree>
    <p:extLst>
      <p:ext uri="{BB962C8B-B14F-4D97-AF65-F5344CB8AC3E}">
        <p14:creationId xmlns:p14="http://schemas.microsoft.com/office/powerpoint/2010/main" val="2642966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6E1F92-7D36-425F-AC00-7998519F1857}"/>
              </a:ext>
            </a:extLst>
          </p:cNvPr>
          <p:cNvSpPr>
            <a:spLocks noGrp="1"/>
          </p:cNvSpPr>
          <p:nvPr>
            <p:ph type="title"/>
          </p:nvPr>
        </p:nvSpPr>
        <p:spPr/>
        <p:txBody>
          <a:bodyPr/>
          <a:lstStyle/>
          <a:p>
            <a:r>
              <a:rPr lang="zh-CN" altLang="en-US" dirty="0"/>
              <a:t>习近平看文化的两大特点</a:t>
            </a:r>
          </a:p>
        </p:txBody>
      </p:sp>
      <p:graphicFrame>
        <p:nvGraphicFramePr>
          <p:cNvPr id="4" name="内容占位符 3">
            <a:extLst>
              <a:ext uri="{FF2B5EF4-FFF2-40B4-BE49-F238E27FC236}">
                <a16:creationId xmlns:a16="http://schemas.microsoft.com/office/drawing/2014/main" id="{F16B6056-6A04-4295-B2BF-FCA5D118BF45}"/>
              </a:ext>
            </a:extLst>
          </p:cNvPr>
          <p:cNvGraphicFramePr>
            <a:graphicFrameLocks noGrp="1"/>
          </p:cNvGraphicFramePr>
          <p:nvPr>
            <p:ph idx="1"/>
          </p:nvPr>
        </p:nvGraphicFramePr>
        <p:xfrm>
          <a:off x="146862" y="1124744"/>
          <a:ext cx="8479778" cy="5616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912376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77280-8CE7-4C5A-897C-2AF5F1EE057C}"/>
              </a:ext>
            </a:extLst>
          </p:cNvPr>
          <p:cNvSpPr>
            <a:spLocks noGrp="1"/>
          </p:cNvSpPr>
          <p:nvPr>
            <p:ph type="title"/>
          </p:nvPr>
        </p:nvSpPr>
        <p:spPr/>
        <p:txBody>
          <a:bodyPr/>
          <a:lstStyle/>
          <a:p>
            <a:endParaRPr lang="zh-CN" altLang="en-US"/>
          </a:p>
        </p:txBody>
      </p:sp>
      <p:pic>
        <p:nvPicPr>
          <p:cNvPr id="9" name="内容占位符 8" descr="图片包含 天空, 地面&#10;&#10;描述已自动生成">
            <a:extLst>
              <a:ext uri="{FF2B5EF4-FFF2-40B4-BE49-F238E27FC236}">
                <a16:creationId xmlns:a16="http://schemas.microsoft.com/office/drawing/2014/main" id="{E112422D-0DAA-46FF-9E38-98CA20898E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606" y="452718"/>
            <a:ext cx="3909688" cy="4195763"/>
          </a:xfrm>
        </p:spPr>
      </p:pic>
      <p:pic>
        <p:nvPicPr>
          <p:cNvPr id="11" name="图片 10">
            <a:extLst>
              <a:ext uri="{FF2B5EF4-FFF2-40B4-BE49-F238E27FC236}">
                <a16:creationId xmlns:a16="http://schemas.microsoft.com/office/drawing/2014/main" id="{83EC7EEB-00CA-4D0E-AB3B-B45E65ED5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172" y="1675264"/>
            <a:ext cx="6350000" cy="4762500"/>
          </a:xfrm>
          <a:prstGeom prst="rect">
            <a:avLst/>
          </a:prstGeom>
        </p:spPr>
      </p:pic>
    </p:spTree>
    <p:extLst>
      <p:ext uri="{BB962C8B-B14F-4D97-AF65-F5344CB8AC3E}">
        <p14:creationId xmlns:p14="http://schemas.microsoft.com/office/powerpoint/2010/main" val="254524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E87D5-7926-470C-AE51-B830AE219F23}"/>
              </a:ext>
            </a:extLst>
          </p:cNvPr>
          <p:cNvSpPr>
            <a:spLocks noGrp="1"/>
          </p:cNvSpPr>
          <p:nvPr>
            <p:ph type="title"/>
          </p:nvPr>
        </p:nvSpPr>
        <p:spPr/>
        <p:txBody>
          <a:bodyPr/>
          <a:lstStyle/>
          <a:p>
            <a:endParaRPr lang="zh-CN" altLang="en-US"/>
          </a:p>
        </p:txBody>
      </p:sp>
      <p:pic>
        <p:nvPicPr>
          <p:cNvPr id="5" name="内容占位符 4" descr="图片包含 文字&#10;&#10;描述已自动生成">
            <a:extLst>
              <a:ext uri="{FF2B5EF4-FFF2-40B4-BE49-F238E27FC236}">
                <a16:creationId xmlns:a16="http://schemas.microsoft.com/office/drawing/2014/main" id="{1B7281BB-5A04-47C8-8F02-BA1834157D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620688"/>
            <a:ext cx="4762500" cy="4114800"/>
          </a:xfrm>
        </p:spPr>
      </p:pic>
      <p:pic>
        <p:nvPicPr>
          <p:cNvPr id="7" name="图片 6" descr="图片包含 文字&#10;&#10;描述已自动生成">
            <a:extLst>
              <a:ext uri="{FF2B5EF4-FFF2-40B4-BE49-F238E27FC236}">
                <a16:creationId xmlns:a16="http://schemas.microsoft.com/office/drawing/2014/main" id="{650835B4-9901-4CF4-8C27-FD9CCB6F4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786" y="1071282"/>
            <a:ext cx="3810000" cy="5334000"/>
          </a:xfrm>
          <a:prstGeom prst="rect">
            <a:avLst/>
          </a:prstGeom>
        </p:spPr>
      </p:pic>
    </p:spTree>
    <p:extLst>
      <p:ext uri="{BB962C8B-B14F-4D97-AF65-F5344CB8AC3E}">
        <p14:creationId xmlns:p14="http://schemas.microsoft.com/office/powerpoint/2010/main" val="3180637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2383E-E1C8-456F-8616-F921222128FA}"/>
              </a:ext>
            </a:extLst>
          </p:cNvPr>
          <p:cNvSpPr>
            <a:spLocks noGrp="1"/>
          </p:cNvSpPr>
          <p:nvPr>
            <p:ph type="title"/>
          </p:nvPr>
        </p:nvSpPr>
        <p:spPr>
          <a:xfrm>
            <a:off x="233211" y="349624"/>
            <a:ext cx="7792853" cy="842682"/>
          </a:xfrm>
        </p:spPr>
        <p:txBody>
          <a:bodyPr/>
          <a:lstStyle/>
          <a:p>
            <a:r>
              <a:rPr lang="zh-CN" altLang="en-US" dirty="0"/>
              <a:t>读书篇</a:t>
            </a:r>
            <a:r>
              <a:rPr lang="en-US" altLang="zh-CN" dirty="0"/>
              <a:t>——</a:t>
            </a:r>
            <a:r>
              <a:rPr lang="zh-CN" altLang="en-US" dirty="0"/>
              <a:t>知青岁月</a:t>
            </a:r>
          </a:p>
        </p:txBody>
      </p:sp>
      <p:sp>
        <p:nvSpPr>
          <p:cNvPr id="3" name="内容占位符 2">
            <a:extLst>
              <a:ext uri="{FF2B5EF4-FFF2-40B4-BE49-F238E27FC236}">
                <a16:creationId xmlns:a16="http://schemas.microsoft.com/office/drawing/2014/main" id="{0449662C-FB60-4238-BD61-3A3B40ED2CA0}"/>
              </a:ext>
            </a:extLst>
          </p:cNvPr>
          <p:cNvSpPr>
            <a:spLocks noGrp="1"/>
          </p:cNvSpPr>
          <p:nvPr>
            <p:ph idx="1"/>
          </p:nvPr>
        </p:nvSpPr>
        <p:spPr>
          <a:xfrm>
            <a:off x="495978" y="1593477"/>
            <a:ext cx="4182745" cy="4195481"/>
          </a:xfrm>
        </p:spPr>
        <p:txBody>
          <a:bodyPr/>
          <a:lstStyle/>
          <a:p>
            <a:pPr>
              <a:lnSpc>
                <a:spcPct val="150000"/>
              </a:lnSpc>
            </a:pPr>
            <a:r>
              <a:rPr lang="zh-CN" altLang="en-US" dirty="0"/>
              <a:t>白天：繁重的工作</a:t>
            </a:r>
            <a:endParaRPr lang="en-US" altLang="zh-CN" dirty="0"/>
          </a:p>
          <a:p>
            <a:pPr>
              <a:lnSpc>
                <a:spcPct val="150000"/>
              </a:lnSpc>
            </a:pPr>
            <a:r>
              <a:rPr lang="zh-CN" altLang="en-US" dirty="0"/>
              <a:t>夜里：坚持读书</a:t>
            </a:r>
          </a:p>
        </p:txBody>
      </p:sp>
      <p:pic>
        <p:nvPicPr>
          <p:cNvPr id="6" name="图片 5" descr="图片包含 墙壁, 室内, 地板, 房间&#10;&#10;描述已自动生成">
            <a:extLst>
              <a:ext uri="{FF2B5EF4-FFF2-40B4-BE49-F238E27FC236}">
                <a16:creationId xmlns:a16="http://schemas.microsoft.com/office/drawing/2014/main" id="{2234822B-23D6-43E5-99C4-2D5BA98E7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9939" y="904770"/>
            <a:ext cx="4762500" cy="3171825"/>
          </a:xfrm>
          <a:prstGeom prst="rect">
            <a:avLst/>
          </a:prstGeom>
        </p:spPr>
      </p:pic>
      <p:pic>
        <p:nvPicPr>
          <p:cNvPr id="8" name="图片 7" descr="图片包含 户外, 山, 人员, 天空&#10;&#10;描述已自动生成">
            <a:extLst>
              <a:ext uri="{FF2B5EF4-FFF2-40B4-BE49-F238E27FC236}">
                <a16:creationId xmlns:a16="http://schemas.microsoft.com/office/drawing/2014/main" id="{D9B27D4A-34E0-490F-99D9-8E364B661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3781985"/>
            <a:ext cx="3295650" cy="2305050"/>
          </a:xfrm>
          <a:prstGeom prst="rect">
            <a:avLst/>
          </a:prstGeom>
        </p:spPr>
      </p:pic>
      <p:pic>
        <p:nvPicPr>
          <p:cNvPr id="10" name="图片 9" descr="图片包含 室内, 墙壁, 人员, 男士&#10;&#10;描述已自动生成">
            <a:extLst>
              <a:ext uri="{FF2B5EF4-FFF2-40B4-BE49-F238E27FC236}">
                <a16:creationId xmlns:a16="http://schemas.microsoft.com/office/drawing/2014/main" id="{F4391BEA-31F9-4010-91EA-8E00A387F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939" y="3778468"/>
            <a:ext cx="4962525" cy="2857500"/>
          </a:xfrm>
          <a:prstGeom prst="rect">
            <a:avLst/>
          </a:prstGeom>
        </p:spPr>
      </p:pic>
    </p:spTree>
    <p:extLst>
      <p:ext uri="{BB962C8B-B14F-4D97-AF65-F5344CB8AC3E}">
        <p14:creationId xmlns:p14="http://schemas.microsoft.com/office/powerpoint/2010/main" val="374415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par>
                                <p:cTn id="33" presetID="16" presetClass="entr" presetSubtype="21"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35E35-6EFB-4474-B1CD-2563398E0B0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EDAD0DB-EF35-4E46-AED6-3D7CE44865A5}"/>
              </a:ext>
            </a:extLst>
          </p:cNvPr>
          <p:cNvSpPr>
            <a:spLocks noGrp="1"/>
          </p:cNvSpPr>
          <p:nvPr>
            <p:ph idx="1"/>
          </p:nvPr>
        </p:nvSpPr>
        <p:spPr>
          <a:xfrm>
            <a:off x="495978" y="332657"/>
            <a:ext cx="7604414" cy="5456302"/>
          </a:xfrm>
        </p:spPr>
        <p:txBody>
          <a:bodyPr/>
          <a:lstStyle/>
          <a:p>
            <a:pPr>
              <a:lnSpc>
                <a:spcPct val="150000"/>
              </a:lnSpc>
            </a:pPr>
            <a:r>
              <a:rPr lang="zh-CN" altLang="en-US" dirty="0"/>
              <a:t>尽管学业中断，但他对知识的渴望始终如一，自学不辍，在村民的记忆中，他经常边吃饭边看“砖头一样厚的书”。</a:t>
            </a:r>
            <a:endParaRPr lang="en-US" altLang="zh-CN" dirty="0"/>
          </a:p>
          <a:p>
            <a:pPr>
              <a:lnSpc>
                <a:spcPct val="150000"/>
              </a:lnSpc>
            </a:pPr>
            <a:r>
              <a:rPr lang="zh-CN" altLang="en-US" dirty="0"/>
              <a:t>“‘一物不知，深以为耻’。我给自己提出了这样一个要求。那个时候，除了劳动之外，一个是融入群众，再一个就是到处找书、看书。”</a:t>
            </a:r>
            <a:endParaRPr lang="en-US" altLang="zh-CN" dirty="0"/>
          </a:p>
          <a:p>
            <a:pPr>
              <a:lnSpc>
                <a:spcPct val="150000"/>
              </a:lnSpc>
            </a:pPr>
            <a:r>
              <a:rPr lang="zh-CN" altLang="en-US" dirty="0"/>
              <a:t>“毫不夸张地说，当时的文学经典，能找到的我都看了，到现在脱口而出的都是那时读到的东西。”</a:t>
            </a:r>
          </a:p>
        </p:txBody>
      </p:sp>
    </p:spTree>
    <p:extLst>
      <p:ext uri="{BB962C8B-B14F-4D97-AF65-F5344CB8AC3E}">
        <p14:creationId xmlns:p14="http://schemas.microsoft.com/office/powerpoint/2010/main" val="31175575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87844-EAA2-4A16-9FB9-6291F495B48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BD4A173-C35F-40ED-94BB-5C22A8193ED3}"/>
              </a:ext>
            </a:extLst>
          </p:cNvPr>
          <p:cNvSpPr>
            <a:spLocks noGrp="1"/>
          </p:cNvSpPr>
          <p:nvPr>
            <p:ph idx="1"/>
          </p:nvPr>
        </p:nvSpPr>
        <p:spPr>
          <a:xfrm>
            <a:off x="251520" y="771334"/>
            <a:ext cx="3009221" cy="5623535"/>
          </a:xfrm>
        </p:spPr>
        <p:txBody>
          <a:bodyPr>
            <a:normAutofit/>
          </a:bodyPr>
          <a:lstStyle/>
          <a:p>
            <a:pPr>
              <a:lnSpc>
                <a:spcPct val="150000"/>
              </a:lnSpc>
            </a:pPr>
            <a:r>
              <a:rPr lang="zh-CN" altLang="en-US" dirty="0"/>
              <a:t>“上次在索契，俄罗斯电视台主持人采访我，问我度过那些俄罗斯作品。看到我说俄罗斯作品如数家珍，他很惊讶，他说，我们俄罗斯好多人都没看过这么多。”</a:t>
            </a:r>
          </a:p>
        </p:txBody>
      </p:sp>
      <p:pic>
        <p:nvPicPr>
          <p:cNvPr id="4" name="图片 3">
            <a:extLst>
              <a:ext uri="{FF2B5EF4-FFF2-40B4-BE49-F238E27FC236}">
                <a16:creationId xmlns:a16="http://schemas.microsoft.com/office/drawing/2014/main" id="{DE49564F-E4E3-4422-B047-CF6483595DEC}"/>
              </a:ext>
            </a:extLst>
          </p:cNvPr>
          <p:cNvPicPr>
            <a:picLocks noChangeAspect="1"/>
          </p:cNvPicPr>
          <p:nvPr/>
        </p:nvPicPr>
        <p:blipFill>
          <a:blip r:embed="rId2"/>
          <a:stretch>
            <a:fillRect/>
          </a:stretch>
        </p:blipFill>
        <p:spPr>
          <a:xfrm>
            <a:off x="3253680" y="1366837"/>
            <a:ext cx="5638800" cy="4124325"/>
          </a:xfrm>
          <a:prstGeom prst="rect">
            <a:avLst/>
          </a:prstGeom>
        </p:spPr>
      </p:pic>
    </p:spTree>
    <p:extLst>
      <p:ext uri="{BB962C8B-B14F-4D97-AF65-F5344CB8AC3E}">
        <p14:creationId xmlns:p14="http://schemas.microsoft.com/office/powerpoint/2010/main" val="2613123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7CB75-3571-44D4-99A4-A9C83D22B47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837EF7D-AAFD-403B-8703-C3FDAA57C142}"/>
              </a:ext>
            </a:extLst>
          </p:cNvPr>
          <p:cNvSpPr>
            <a:spLocks noGrp="1"/>
          </p:cNvSpPr>
          <p:nvPr>
            <p:ph idx="1"/>
          </p:nvPr>
        </p:nvSpPr>
        <p:spPr>
          <a:xfrm>
            <a:off x="495978" y="692697"/>
            <a:ext cx="7460398" cy="5096262"/>
          </a:xfrm>
        </p:spPr>
        <p:txBody>
          <a:bodyPr>
            <a:normAutofit/>
          </a:bodyPr>
          <a:lstStyle/>
          <a:p>
            <a:pPr>
              <a:lnSpc>
                <a:spcPct val="150000"/>
              </a:lnSpc>
            </a:pPr>
            <a:r>
              <a:rPr lang="zh-CN" altLang="en-US" dirty="0"/>
              <a:t>“车尔尼雪夫斯基是一个民主主义革命者，他的作品给我们不少启示。他的</a:t>
            </a:r>
            <a:r>
              <a:rPr lang="en-US" altLang="zh-CN" dirty="0"/>
              <a:t>《</a:t>
            </a:r>
            <a:r>
              <a:rPr lang="zh-CN" altLang="en-US" dirty="0"/>
              <a:t>怎么办？</a:t>
            </a:r>
            <a:r>
              <a:rPr lang="en-US" altLang="zh-CN" dirty="0"/>
              <a:t>》</a:t>
            </a:r>
            <a:r>
              <a:rPr lang="zh-CN" altLang="en-US" dirty="0"/>
              <a:t>我是在梁家河窑洞里读的，当时在心中引起了很大震动。书的主人公拉赫美托夫，过着苦行僧式的生活，为了磨炼意志，甚至睡在钉板床上，扎得浑身是血。那时候，我们觉得锻炼毅力就得这么炼，干脆也把褥子撤了，就睡在光板炕上。一到下雨下雪天，我们就出去摸爬滚打，下雨的时候去搓雪，在井台边洗冷水澡，都是受这本书的影响。”</a:t>
            </a:r>
          </a:p>
        </p:txBody>
      </p:sp>
    </p:spTree>
    <p:extLst>
      <p:ext uri="{BB962C8B-B14F-4D97-AF65-F5344CB8AC3E}">
        <p14:creationId xmlns:p14="http://schemas.microsoft.com/office/powerpoint/2010/main" val="38462036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632C9-1B9F-4BAD-BD0E-F84F289C44B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3A2A83C-B935-4D6C-8E44-C61041B44F71}"/>
              </a:ext>
            </a:extLst>
          </p:cNvPr>
          <p:cNvSpPr>
            <a:spLocks noGrp="1"/>
          </p:cNvSpPr>
          <p:nvPr>
            <p:ph idx="1"/>
          </p:nvPr>
        </p:nvSpPr>
        <p:spPr/>
        <p:txBody>
          <a:bodyPr/>
          <a:lstStyle/>
          <a:p>
            <a:r>
              <a:rPr lang="en-US" altLang="zh-CN" dirty="0"/>
              <a:t>《</a:t>
            </a:r>
            <a:r>
              <a:rPr lang="zh-CN" altLang="en-US" dirty="0"/>
              <a:t>红与黑</a:t>
            </a:r>
            <a:r>
              <a:rPr lang="en-US" altLang="zh-CN" dirty="0"/>
              <a:t>》</a:t>
            </a:r>
          </a:p>
          <a:p>
            <a:r>
              <a:rPr lang="en-US" altLang="zh-CN" dirty="0"/>
              <a:t>《</a:t>
            </a:r>
            <a:r>
              <a:rPr lang="zh-CN" altLang="en-US" dirty="0"/>
              <a:t>战争与和平</a:t>
            </a:r>
            <a:r>
              <a:rPr lang="en-US" altLang="zh-CN" dirty="0"/>
              <a:t>》</a:t>
            </a:r>
          </a:p>
          <a:p>
            <a:r>
              <a:rPr lang="en-US" altLang="zh-CN" dirty="0"/>
              <a:t>《</a:t>
            </a:r>
            <a:r>
              <a:rPr lang="zh-CN" altLang="en-US" dirty="0"/>
              <a:t>浮士德</a:t>
            </a:r>
            <a:r>
              <a:rPr lang="en-US" altLang="zh-CN" dirty="0"/>
              <a:t>》</a:t>
            </a:r>
          </a:p>
          <a:p>
            <a:endParaRPr lang="en-US" altLang="zh-CN" dirty="0"/>
          </a:p>
          <a:p>
            <a:r>
              <a:rPr lang="en-US" altLang="zh-CN" dirty="0"/>
              <a:t>《</a:t>
            </a:r>
            <a:r>
              <a:rPr lang="zh-CN" altLang="en-US" dirty="0"/>
              <a:t>钢铁是怎样炼成的</a:t>
            </a:r>
            <a:r>
              <a:rPr lang="en-US" altLang="zh-CN" dirty="0"/>
              <a:t>》</a:t>
            </a:r>
            <a:endParaRPr lang="zh-CN" altLang="en-US" dirty="0"/>
          </a:p>
        </p:txBody>
      </p:sp>
    </p:spTree>
    <p:extLst>
      <p:ext uri="{BB962C8B-B14F-4D97-AF65-F5344CB8AC3E}">
        <p14:creationId xmlns:p14="http://schemas.microsoft.com/office/powerpoint/2010/main" val="26458247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13458-344C-4DCC-9788-2BAC74E86470}"/>
              </a:ext>
            </a:extLst>
          </p:cNvPr>
          <p:cNvSpPr>
            <a:spLocks noGrp="1"/>
          </p:cNvSpPr>
          <p:nvPr>
            <p:ph type="title"/>
          </p:nvPr>
        </p:nvSpPr>
        <p:spPr/>
        <p:txBody>
          <a:bodyPr/>
          <a:lstStyle/>
          <a:p>
            <a:r>
              <a:rPr lang="zh-CN" altLang="en-US" dirty="0"/>
              <a:t>文艺篇</a:t>
            </a:r>
            <a:r>
              <a:rPr lang="en-US" altLang="zh-CN" dirty="0"/>
              <a:t>——</a:t>
            </a:r>
            <a:r>
              <a:rPr lang="zh-CN" altLang="en-US" dirty="0"/>
              <a:t>文艺与社会</a:t>
            </a:r>
          </a:p>
        </p:txBody>
      </p:sp>
      <p:sp>
        <p:nvSpPr>
          <p:cNvPr id="3" name="内容占位符 2">
            <a:extLst>
              <a:ext uri="{FF2B5EF4-FFF2-40B4-BE49-F238E27FC236}">
                <a16:creationId xmlns:a16="http://schemas.microsoft.com/office/drawing/2014/main" id="{D4F709B8-2A02-4B7F-AE74-ED0146E5A1E9}"/>
              </a:ext>
            </a:extLst>
          </p:cNvPr>
          <p:cNvSpPr>
            <a:spLocks noGrp="1"/>
          </p:cNvSpPr>
          <p:nvPr>
            <p:ph idx="1"/>
          </p:nvPr>
        </p:nvSpPr>
        <p:spPr>
          <a:xfrm>
            <a:off x="495978" y="1593477"/>
            <a:ext cx="7604414" cy="4571827"/>
          </a:xfrm>
        </p:spPr>
        <p:txBody>
          <a:bodyPr>
            <a:normAutofit/>
          </a:bodyPr>
          <a:lstStyle/>
          <a:p>
            <a:pPr>
              <a:lnSpc>
                <a:spcPct val="150000"/>
              </a:lnSpc>
            </a:pPr>
            <a:r>
              <a:rPr lang="zh-CN" altLang="en-US" dirty="0"/>
              <a:t>作家王愿坚（</a:t>
            </a:r>
            <a:r>
              <a:rPr lang="en-US" altLang="zh-CN" dirty="0"/>
              <a:t>1929-1991</a:t>
            </a:r>
            <a:r>
              <a:rPr lang="zh-CN" altLang="en-US" dirty="0"/>
              <a:t>）的鼓励</a:t>
            </a:r>
            <a:endParaRPr lang="en-US" altLang="zh-CN" dirty="0"/>
          </a:p>
          <a:p>
            <a:pPr>
              <a:lnSpc>
                <a:spcPct val="150000"/>
              </a:lnSpc>
            </a:pPr>
            <a:r>
              <a:rPr lang="zh-CN" altLang="en-US" dirty="0"/>
              <a:t>“文艺与从政虽然‘隔行如隔山’，但是也有一些通行的规律。比如，王愿坚跟我讲柳青。他说，柳青是一个陕西作家，</a:t>
            </a:r>
            <a:r>
              <a:rPr lang="en-US" altLang="zh-CN" dirty="0"/>
              <a:t>1952</a:t>
            </a:r>
            <a:r>
              <a:rPr lang="zh-CN" altLang="en-US" dirty="0"/>
              <a:t>年曾经任陕西长安县县委副书记，后来辞去了县委副书记职务、保留常委职务，并定居在那儿的皇埔村，蹲点</a:t>
            </a:r>
            <a:r>
              <a:rPr lang="en-US" altLang="zh-CN" dirty="0"/>
              <a:t>14</a:t>
            </a:r>
            <a:r>
              <a:rPr lang="zh-CN" altLang="en-US" dirty="0"/>
              <a:t>年，他的</a:t>
            </a:r>
            <a:r>
              <a:rPr lang="en-US" altLang="zh-CN" dirty="0"/>
              <a:t>《</a:t>
            </a:r>
            <a:r>
              <a:rPr lang="zh-CN" altLang="en-US" dirty="0"/>
              <a:t>创业史</a:t>
            </a:r>
            <a:r>
              <a:rPr lang="en-US" altLang="zh-CN" dirty="0"/>
              <a:t>》</a:t>
            </a:r>
            <a:r>
              <a:rPr lang="zh-CN" altLang="en-US" dirty="0"/>
              <a:t>很多素材就是从那儿得来的。王愿坚说，我为什么要跟你说这一条呢？”</a:t>
            </a:r>
          </a:p>
        </p:txBody>
      </p:sp>
    </p:spTree>
    <p:extLst>
      <p:ext uri="{BB962C8B-B14F-4D97-AF65-F5344CB8AC3E}">
        <p14:creationId xmlns:p14="http://schemas.microsoft.com/office/powerpoint/2010/main" val="20281128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7814F-7FBC-438E-A694-F76A19DCE4B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5EFA2AC-5382-4BC4-BA5D-017B30AD773E}"/>
              </a:ext>
            </a:extLst>
          </p:cNvPr>
          <p:cNvSpPr>
            <a:spLocks noGrp="1"/>
          </p:cNvSpPr>
          <p:nvPr>
            <p:ph idx="1"/>
          </p:nvPr>
        </p:nvSpPr>
        <p:spPr/>
        <p:txBody>
          <a:bodyPr/>
          <a:lstStyle/>
          <a:p>
            <a:pPr>
              <a:lnSpc>
                <a:spcPct val="150000"/>
              </a:lnSpc>
            </a:pPr>
            <a:r>
              <a:rPr lang="zh-CN" altLang="en-US" dirty="0"/>
              <a:t>“你们这些人都是制定政策和执行政策的人，柳青可以做到中央或者陕西省的一个文件发下来，他会知道他的房东老大娘是哭还是笑。如果你们对</a:t>
            </a:r>
            <a:r>
              <a:rPr lang="zh-CN" altLang="en-US" b="1" dirty="0">
                <a:solidFill>
                  <a:srgbClr val="FFFF00"/>
                </a:solidFill>
              </a:rPr>
              <a:t>人民的心声</a:t>
            </a:r>
            <a:r>
              <a:rPr lang="zh-CN" altLang="en-US" dirty="0"/>
              <a:t>能了解到这个程度，那对施政是不是很有帮助呢？我说，你说的太好了，我一定谨记这句话。”</a:t>
            </a:r>
          </a:p>
        </p:txBody>
      </p:sp>
    </p:spTree>
    <p:extLst>
      <p:ext uri="{BB962C8B-B14F-4D97-AF65-F5344CB8AC3E}">
        <p14:creationId xmlns:p14="http://schemas.microsoft.com/office/powerpoint/2010/main" val="26692335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9E160-08E8-4ADF-9E45-D6FDB7A2981B}"/>
              </a:ext>
            </a:extLst>
          </p:cNvPr>
          <p:cNvSpPr>
            <a:spLocks noGrp="1"/>
          </p:cNvSpPr>
          <p:nvPr>
            <p:ph type="title"/>
          </p:nvPr>
        </p:nvSpPr>
        <p:spPr/>
        <p:txBody>
          <a:bodyPr/>
          <a:lstStyle/>
          <a:p>
            <a:r>
              <a:rPr lang="zh-CN" altLang="en-US" dirty="0"/>
              <a:t>建设篇</a:t>
            </a:r>
            <a:r>
              <a:rPr lang="en-US" altLang="zh-CN" dirty="0"/>
              <a:t>——</a:t>
            </a:r>
            <a:r>
              <a:rPr lang="zh-CN" altLang="en-US" dirty="0"/>
              <a:t>文化“红楼”</a:t>
            </a:r>
          </a:p>
        </p:txBody>
      </p:sp>
      <p:sp>
        <p:nvSpPr>
          <p:cNvPr id="3" name="内容占位符 2">
            <a:extLst>
              <a:ext uri="{FF2B5EF4-FFF2-40B4-BE49-F238E27FC236}">
                <a16:creationId xmlns:a16="http://schemas.microsoft.com/office/drawing/2014/main" id="{EB21566E-8197-4777-973D-9714D9CA3433}"/>
              </a:ext>
            </a:extLst>
          </p:cNvPr>
          <p:cNvSpPr>
            <a:spLocks noGrp="1"/>
          </p:cNvSpPr>
          <p:nvPr>
            <p:ph idx="1"/>
          </p:nvPr>
        </p:nvSpPr>
        <p:spPr/>
        <p:txBody>
          <a:bodyPr/>
          <a:lstStyle/>
          <a:p>
            <a:r>
              <a:rPr lang="zh-CN" altLang="en-US" dirty="0"/>
              <a:t>河北正定县 县委书记</a:t>
            </a:r>
            <a:endParaRPr lang="en-US" altLang="zh-CN" dirty="0"/>
          </a:p>
          <a:p>
            <a:r>
              <a:rPr lang="en-US" altLang="zh-CN" dirty="0"/>
              <a:t>《</a:t>
            </a:r>
            <a:r>
              <a:rPr lang="zh-CN" altLang="en-US" dirty="0"/>
              <a:t>红楼梦</a:t>
            </a:r>
            <a:r>
              <a:rPr lang="en-US" altLang="zh-CN" dirty="0"/>
              <a:t>》</a:t>
            </a:r>
            <a:r>
              <a:rPr lang="zh-CN" altLang="en-US" dirty="0"/>
              <a:t>筹拍</a:t>
            </a:r>
            <a:endParaRPr lang="en-US" altLang="zh-CN" dirty="0"/>
          </a:p>
          <a:p>
            <a:r>
              <a:rPr lang="zh-CN" altLang="en-US" dirty="0"/>
              <a:t>经济文化双兼顾：发展旅游业</a:t>
            </a:r>
          </a:p>
        </p:txBody>
      </p:sp>
    </p:spTree>
    <p:extLst>
      <p:ext uri="{BB962C8B-B14F-4D97-AF65-F5344CB8AC3E}">
        <p14:creationId xmlns:p14="http://schemas.microsoft.com/office/powerpoint/2010/main" val="962500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12399-7762-43E6-8E6D-AEC57CB08A86}"/>
              </a:ext>
            </a:extLst>
          </p:cNvPr>
          <p:cNvSpPr>
            <a:spLocks noGrp="1"/>
          </p:cNvSpPr>
          <p:nvPr>
            <p:ph type="title"/>
          </p:nvPr>
        </p:nvSpPr>
        <p:spPr/>
        <p:txBody>
          <a:bodyPr/>
          <a:lstStyle/>
          <a:p>
            <a:r>
              <a:rPr lang="zh-CN" altLang="en-US" dirty="0"/>
              <a:t>游戏环节：改歌词</a:t>
            </a:r>
          </a:p>
        </p:txBody>
      </p:sp>
      <p:sp>
        <p:nvSpPr>
          <p:cNvPr id="3" name="内容占位符 2">
            <a:extLst>
              <a:ext uri="{FF2B5EF4-FFF2-40B4-BE49-F238E27FC236}">
                <a16:creationId xmlns:a16="http://schemas.microsoft.com/office/drawing/2014/main" id="{1F617F47-C85F-4197-8366-59771E044E9D}"/>
              </a:ext>
            </a:extLst>
          </p:cNvPr>
          <p:cNvSpPr>
            <a:spLocks noGrp="1"/>
          </p:cNvSpPr>
          <p:nvPr>
            <p:ph idx="1"/>
          </p:nvPr>
        </p:nvSpPr>
        <p:spPr>
          <a:xfrm>
            <a:off x="495978" y="1593477"/>
            <a:ext cx="7604414" cy="4811805"/>
          </a:xfrm>
        </p:spPr>
        <p:txBody>
          <a:bodyPr>
            <a:normAutofit/>
          </a:bodyPr>
          <a:lstStyle/>
          <a:p>
            <a:r>
              <a:rPr lang="en-US" altLang="zh-CN" dirty="0"/>
              <a:t>《</a:t>
            </a:r>
            <a:r>
              <a:rPr lang="zh-CN" altLang="en-US" dirty="0"/>
              <a:t>红楼梦</a:t>
            </a:r>
            <a:r>
              <a:rPr lang="en-US" altLang="zh-CN" dirty="0"/>
              <a:t>》</a:t>
            </a:r>
            <a:r>
              <a:rPr lang="zh-CN" altLang="en-US" dirty="0"/>
              <a:t>主题曲   枉凝眉</a:t>
            </a:r>
            <a:endParaRPr lang="en-US" altLang="zh-CN" dirty="0"/>
          </a:p>
          <a:p>
            <a:r>
              <a:rPr lang="zh-CN" altLang="en-US" dirty="0"/>
              <a:t>一个是阆苑仙葩，一个是美玉无瑕。</a:t>
            </a:r>
            <a:br>
              <a:rPr lang="zh-CN" altLang="en-US" dirty="0"/>
            </a:br>
            <a:r>
              <a:rPr lang="zh-CN" altLang="en-US" dirty="0"/>
              <a:t>若说没奇缘，今生偏又遇着他；</a:t>
            </a:r>
            <a:br>
              <a:rPr lang="zh-CN" altLang="en-US" dirty="0"/>
            </a:br>
            <a:r>
              <a:rPr lang="zh-CN" altLang="en-US" dirty="0"/>
              <a:t>若说有奇缘，如何心事终虚化？</a:t>
            </a:r>
            <a:br>
              <a:rPr lang="zh-CN" altLang="en-US" dirty="0"/>
            </a:br>
            <a:r>
              <a:rPr lang="zh-CN" altLang="en-US" dirty="0"/>
              <a:t>一个枉自嗟呀，一个空劳牵挂。</a:t>
            </a:r>
            <a:br>
              <a:rPr lang="zh-CN" altLang="en-US" dirty="0"/>
            </a:br>
            <a:r>
              <a:rPr lang="zh-CN" altLang="en-US" dirty="0"/>
              <a:t>一个是水中月，一个是镜中花。</a:t>
            </a:r>
            <a:br>
              <a:rPr lang="zh-CN" altLang="en-US" dirty="0"/>
            </a:br>
            <a:r>
              <a:rPr lang="zh-CN" altLang="en-US" dirty="0"/>
              <a:t>想眼中能有多少泪珠儿，怎禁得秋流到冬尽，春流到夏！</a:t>
            </a:r>
            <a:endParaRPr lang="en-US" altLang="zh-CN" dirty="0"/>
          </a:p>
          <a:p>
            <a:r>
              <a:rPr lang="zh-CN" altLang="en-US" dirty="0"/>
              <a:t>游戏要求：</a:t>
            </a:r>
            <a:endParaRPr lang="en-US" altLang="zh-CN" dirty="0"/>
          </a:p>
          <a:p>
            <a:pPr marL="0" indent="0">
              <a:buNone/>
            </a:pPr>
            <a:r>
              <a:rPr lang="zh-CN" altLang="en-US" dirty="0"/>
              <a:t>（</a:t>
            </a:r>
            <a:r>
              <a:rPr lang="en-US" altLang="zh-CN" dirty="0"/>
              <a:t>1</a:t>
            </a:r>
            <a:r>
              <a:rPr lang="zh-CN" altLang="en-US" dirty="0"/>
              <a:t>）将每句歌词改成最通俗的大白话</a:t>
            </a:r>
            <a:endParaRPr lang="en-US" altLang="zh-CN" dirty="0"/>
          </a:p>
          <a:p>
            <a:pPr marL="0" indent="0">
              <a:buNone/>
            </a:pPr>
            <a:r>
              <a:rPr lang="zh-CN" altLang="en-US" dirty="0"/>
              <a:t>（</a:t>
            </a:r>
            <a:r>
              <a:rPr lang="en-US" altLang="zh-CN" dirty="0"/>
              <a:t>2</a:t>
            </a:r>
            <a:r>
              <a:rPr lang="zh-CN" altLang="en-US" dirty="0"/>
              <a:t>）唱出来</a:t>
            </a:r>
          </a:p>
        </p:txBody>
      </p:sp>
    </p:spTree>
    <p:extLst>
      <p:ext uri="{BB962C8B-B14F-4D97-AF65-F5344CB8AC3E}">
        <p14:creationId xmlns:p14="http://schemas.microsoft.com/office/powerpoint/2010/main" val="2009575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13885-9629-458B-B116-DE869534D592}"/>
              </a:ext>
            </a:extLst>
          </p:cNvPr>
          <p:cNvSpPr>
            <a:spLocks noGrp="1"/>
          </p:cNvSpPr>
          <p:nvPr>
            <p:ph type="title"/>
          </p:nvPr>
        </p:nvSpPr>
        <p:spPr/>
        <p:txBody>
          <a:bodyPr/>
          <a:lstStyle/>
          <a:p>
            <a:br>
              <a:rPr lang="en-US" altLang="zh-CN" sz="2800" dirty="0"/>
            </a:br>
            <a:br>
              <a:rPr lang="en-US" altLang="zh-CN" sz="2800" dirty="0"/>
            </a:br>
            <a:r>
              <a:rPr lang="zh-CN" altLang="en-US" sz="2800" dirty="0"/>
              <a:t>特点一：从世界文明、全球视野看文化</a:t>
            </a:r>
            <a:br>
              <a:rPr lang="zh-CN" altLang="en-US" dirty="0"/>
            </a:br>
            <a:endParaRPr lang="zh-CN" altLang="en-US" dirty="0"/>
          </a:p>
        </p:txBody>
      </p:sp>
      <p:sp>
        <p:nvSpPr>
          <p:cNvPr id="3" name="内容占位符 2">
            <a:extLst>
              <a:ext uri="{FF2B5EF4-FFF2-40B4-BE49-F238E27FC236}">
                <a16:creationId xmlns:a16="http://schemas.microsoft.com/office/drawing/2014/main" id="{9D6F7E4B-35C4-4665-924E-48FD6904720F}"/>
              </a:ext>
            </a:extLst>
          </p:cNvPr>
          <p:cNvSpPr>
            <a:spLocks noGrp="1"/>
          </p:cNvSpPr>
          <p:nvPr>
            <p:ph idx="1"/>
          </p:nvPr>
        </p:nvSpPr>
        <p:spPr>
          <a:xfrm>
            <a:off x="484711" y="1844824"/>
            <a:ext cx="7055379" cy="4195481"/>
          </a:xfrm>
        </p:spPr>
        <p:txBody>
          <a:bodyPr>
            <a:normAutofit fontScale="92500" lnSpcReduction="10000"/>
          </a:bodyPr>
          <a:lstStyle/>
          <a:p>
            <a:r>
              <a:rPr lang="zh-CN" altLang="en-US" dirty="0"/>
              <a:t>从人类历史特别是战后的国际经验看，对人类影响最深远的是文化。无论是古希腊文明，还是中华文明，其一直影响至今的还是作为精神文明的文化，是苏格拉底、柏拉图，是孔子、孟子等作为表征的思想。就人类现代史而言，一个国家的强盛，首先是经济实力的迅速增长，接着是军事实力的壮大，最后是文化影响力的持续。一个不争的事实是，在经济实力、科技实力与军事实力相当的情况下，比拼的恐怕就是文化影响力了。</a:t>
            </a:r>
            <a:endParaRPr lang="en-US" altLang="zh-CN" dirty="0"/>
          </a:p>
          <a:p>
            <a:r>
              <a:rPr lang="zh-CN" altLang="en-US" dirty="0"/>
              <a:t>知识</a:t>
            </a:r>
            <a:r>
              <a:rPr lang="en-US" altLang="zh-CN" dirty="0"/>
              <a:t>——</a:t>
            </a:r>
            <a:r>
              <a:rPr lang="zh-CN" altLang="en-US" dirty="0"/>
              <a:t>教育：</a:t>
            </a:r>
            <a:endParaRPr lang="en-US" altLang="zh-CN" dirty="0"/>
          </a:p>
          <a:p>
            <a:pPr marL="0" indent="0">
              <a:buNone/>
            </a:pPr>
            <a:r>
              <a:rPr lang="en-US" altLang="zh-CN" dirty="0"/>
              <a:t>     </a:t>
            </a:r>
            <a:r>
              <a:rPr lang="zh-CN" altLang="en-US" dirty="0"/>
              <a:t>美苏军事争霸</a:t>
            </a:r>
            <a:r>
              <a:rPr lang="en-US" altLang="zh-CN" dirty="0"/>
              <a:t>——</a:t>
            </a:r>
            <a:r>
              <a:rPr lang="zh-CN" altLang="en-US" dirty="0"/>
              <a:t>教育改革</a:t>
            </a:r>
            <a:r>
              <a:rPr lang="en-US" altLang="zh-CN" dirty="0"/>
              <a:t>——</a:t>
            </a:r>
            <a:r>
              <a:rPr lang="zh-CN" altLang="en-US" dirty="0"/>
              <a:t>再次争霸</a:t>
            </a:r>
            <a:r>
              <a:rPr lang="en-US" altLang="zh-CN" dirty="0"/>
              <a:t>——</a:t>
            </a:r>
            <a:r>
              <a:rPr lang="zh-CN" altLang="en-US" dirty="0"/>
              <a:t>教育再改革</a:t>
            </a:r>
          </a:p>
        </p:txBody>
      </p:sp>
    </p:spTree>
    <p:extLst>
      <p:ext uri="{BB962C8B-B14F-4D97-AF65-F5344CB8AC3E}">
        <p14:creationId xmlns:p14="http://schemas.microsoft.com/office/powerpoint/2010/main" val="63249738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E55FA-7588-4EE3-AD47-213D040ACAE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E3B1F4-9186-490B-A230-A8D03678ADE1}"/>
              </a:ext>
            </a:extLst>
          </p:cNvPr>
          <p:cNvSpPr>
            <a:spLocks noGrp="1"/>
          </p:cNvSpPr>
          <p:nvPr>
            <p:ph idx="1"/>
          </p:nvPr>
        </p:nvSpPr>
        <p:spPr>
          <a:xfrm>
            <a:off x="487801" y="1196752"/>
            <a:ext cx="7892446" cy="4715843"/>
          </a:xfrm>
        </p:spPr>
        <p:txBody>
          <a:bodyPr>
            <a:normAutofit/>
          </a:bodyPr>
          <a:lstStyle/>
          <a:p>
            <a:pPr>
              <a:lnSpc>
                <a:spcPct val="150000"/>
              </a:lnSpc>
            </a:pPr>
            <a:r>
              <a:rPr lang="en-US" altLang="zh-CN" dirty="0"/>
              <a:t>1983</a:t>
            </a:r>
            <a:r>
              <a:rPr lang="zh-CN" altLang="en-US" dirty="0"/>
              <a:t>年中央电视台筹拍</a:t>
            </a:r>
            <a:r>
              <a:rPr lang="en-US" altLang="zh-CN" dirty="0"/>
              <a:t>《</a:t>
            </a:r>
            <a:r>
              <a:rPr lang="zh-CN" altLang="en-US" dirty="0"/>
              <a:t>红楼梦</a:t>
            </a:r>
            <a:r>
              <a:rPr lang="en-US" altLang="zh-CN" dirty="0"/>
              <a:t>》</a:t>
            </a:r>
            <a:r>
              <a:rPr lang="zh-CN" altLang="en-US" dirty="0"/>
              <a:t>，需要建“荣国府”，原计划用</a:t>
            </a:r>
            <a:r>
              <a:rPr lang="en-US" altLang="zh-CN" dirty="0">
                <a:solidFill>
                  <a:srgbClr val="FFFF00"/>
                </a:solidFill>
              </a:rPr>
              <a:t>57</a:t>
            </a:r>
            <a:r>
              <a:rPr lang="zh-CN" altLang="en-US" dirty="0">
                <a:solidFill>
                  <a:srgbClr val="FFFF00"/>
                </a:solidFill>
              </a:rPr>
              <a:t>万元</a:t>
            </a:r>
            <a:r>
              <a:rPr lang="zh-CN" altLang="en-US" dirty="0"/>
              <a:t>置假景，拍完了事。正定县考虑建实景，作为旅游资源。但需要增加投资</a:t>
            </a:r>
            <a:r>
              <a:rPr lang="en-US" altLang="zh-CN" dirty="0">
                <a:solidFill>
                  <a:srgbClr val="FFFF00"/>
                </a:solidFill>
              </a:rPr>
              <a:t>300</a:t>
            </a:r>
            <a:r>
              <a:rPr lang="zh-CN" altLang="en-US" dirty="0">
                <a:solidFill>
                  <a:srgbClr val="FFFF00"/>
                </a:solidFill>
              </a:rPr>
              <a:t>多万元</a:t>
            </a:r>
            <a:r>
              <a:rPr lang="zh-CN" altLang="en-US" dirty="0"/>
              <a:t>，因此出现较大意见分歧。正定县委副书记吕玉兰当时在河北农业大学学习，大力支持习近平等人意见，认为“随着</a:t>
            </a:r>
            <a:r>
              <a:rPr lang="zh-CN" altLang="en-US" dirty="0">
                <a:solidFill>
                  <a:srgbClr val="FFFF00"/>
                </a:solidFill>
              </a:rPr>
              <a:t>经济的增长和人们文化生活的需要</a:t>
            </a:r>
            <a:r>
              <a:rPr lang="zh-CN" altLang="en-US" dirty="0"/>
              <a:t>，</a:t>
            </a:r>
            <a:r>
              <a:rPr lang="zh-CN" altLang="en-US" dirty="0">
                <a:solidFill>
                  <a:srgbClr val="FFFF00"/>
                </a:solidFill>
              </a:rPr>
              <a:t>旅游业肯定会有一个大的发展</a:t>
            </a:r>
            <a:r>
              <a:rPr lang="zh-CN" altLang="en-US" dirty="0"/>
              <a:t>，这个机会不能错过”。吕玉兰回县积极说服持反对意见的同志。</a:t>
            </a:r>
          </a:p>
        </p:txBody>
      </p:sp>
    </p:spTree>
    <p:extLst>
      <p:ext uri="{BB962C8B-B14F-4D97-AF65-F5344CB8AC3E}">
        <p14:creationId xmlns:p14="http://schemas.microsoft.com/office/powerpoint/2010/main" val="72908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5C90F-79E8-45C1-B973-D12F67C070E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DAC0DE2-C837-41DE-AEAB-DE503423243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CA20926-D88F-4C65-9CE1-BECDA1762136}"/>
              </a:ext>
            </a:extLst>
          </p:cNvPr>
          <p:cNvPicPr>
            <a:picLocks noChangeAspect="1"/>
          </p:cNvPicPr>
          <p:nvPr/>
        </p:nvPicPr>
        <p:blipFill>
          <a:blip r:embed="rId2"/>
          <a:stretch>
            <a:fillRect/>
          </a:stretch>
        </p:blipFill>
        <p:spPr>
          <a:xfrm>
            <a:off x="255264" y="188640"/>
            <a:ext cx="8633472" cy="6216642"/>
          </a:xfrm>
          <a:prstGeom prst="rect">
            <a:avLst/>
          </a:prstGeom>
        </p:spPr>
      </p:pic>
      <p:pic>
        <p:nvPicPr>
          <p:cNvPr id="5" name="图片 4">
            <a:extLst>
              <a:ext uri="{FF2B5EF4-FFF2-40B4-BE49-F238E27FC236}">
                <a16:creationId xmlns:a16="http://schemas.microsoft.com/office/drawing/2014/main" id="{ACAC58C3-23DB-42FA-909F-331341774DC7}"/>
              </a:ext>
            </a:extLst>
          </p:cNvPr>
          <p:cNvPicPr>
            <a:picLocks noChangeAspect="1"/>
          </p:cNvPicPr>
          <p:nvPr/>
        </p:nvPicPr>
        <p:blipFill>
          <a:blip r:embed="rId3"/>
          <a:stretch>
            <a:fillRect/>
          </a:stretch>
        </p:blipFill>
        <p:spPr>
          <a:xfrm>
            <a:off x="1313559" y="452718"/>
            <a:ext cx="7577848" cy="5952564"/>
          </a:xfrm>
          <a:prstGeom prst="rect">
            <a:avLst/>
          </a:prstGeom>
        </p:spPr>
      </p:pic>
      <p:sp>
        <p:nvSpPr>
          <p:cNvPr id="6" name="矩形 5">
            <a:extLst>
              <a:ext uri="{FF2B5EF4-FFF2-40B4-BE49-F238E27FC236}">
                <a16:creationId xmlns:a16="http://schemas.microsoft.com/office/drawing/2014/main" id="{2D611AE7-D4C9-4A42-9F08-6E82EF67A2CB}"/>
              </a:ext>
            </a:extLst>
          </p:cNvPr>
          <p:cNvSpPr/>
          <p:nvPr/>
        </p:nvSpPr>
        <p:spPr>
          <a:xfrm>
            <a:off x="6228184" y="116632"/>
            <a:ext cx="576064" cy="65527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76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45FB3-91F7-4D49-9DEC-393F37DAB05D}"/>
              </a:ext>
            </a:extLst>
          </p:cNvPr>
          <p:cNvSpPr>
            <a:spLocks noGrp="1"/>
          </p:cNvSpPr>
          <p:nvPr>
            <p:ph type="title"/>
          </p:nvPr>
        </p:nvSpPr>
        <p:spPr>
          <a:xfrm>
            <a:off x="827584" y="76098"/>
            <a:ext cx="7792853" cy="842682"/>
          </a:xfrm>
        </p:spPr>
        <p:txBody>
          <a:bodyPr/>
          <a:lstStyle/>
          <a:p>
            <a:endParaRPr lang="zh-CN" altLang="en-US"/>
          </a:p>
        </p:txBody>
      </p:sp>
      <p:sp>
        <p:nvSpPr>
          <p:cNvPr id="3" name="内容占位符 2">
            <a:extLst>
              <a:ext uri="{FF2B5EF4-FFF2-40B4-BE49-F238E27FC236}">
                <a16:creationId xmlns:a16="http://schemas.microsoft.com/office/drawing/2014/main" id="{0A7ADD74-63BB-4343-A61D-EA667969EB40}"/>
              </a:ext>
            </a:extLst>
          </p:cNvPr>
          <p:cNvSpPr>
            <a:spLocks noGrp="1"/>
          </p:cNvSpPr>
          <p:nvPr>
            <p:ph idx="1"/>
          </p:nvPr>
        </p:nvSpPr>
        <p:spPr>
          <a:xfrm>
            <a:off x="6185" y="2493226"/>
            <a:ext cx="4283968" cy="3528392"/>
          </a:xfrm>
        </p:spPr>
        <p:txBody>
          <a:bodyPr>
            <a:normAutofit/>
          </a:bodyPr>
          <a:lstStyle/>
          <a:p>
            <a:r>
              <a:rPr lang="zh-CN" altLang="en-US" dirty="0"/>
              <a:t>讲故事者：冯其庸，正定建荣国府的理由</a:t>
            </a:r>
            <a:endParaRPr lang="en-US" altLang="zh-CN" dirty="0"/>
          </a:p>
          <a:p>
            <a:r>
              <a:rPr lang="zh-CN" altLang="en-US" dirty="0"/>
              <a:t>曹雪芹的老家是正定的。因为他的祖先是北宋的开国大将曹彬。曹彬是真定灵寿人，真定就是现在的正定。正定府当时的范围包括河北的灵寿县，就在正定的隔壁。</a:t>
            </a:r>
          </a:p>
        </p:txBody>
      </p:sp>
      <p:pic>
        <p:nvPicPr>
          <p:cNvPr id="5" name="图片 4" descr="图片包含 服装, 人员&#10;&#10;描述已自动生成">
            <a:extLst>
              <a:ext uri="{FF2B5EF4-FFF2-40B4-BE49-F238E27FC236}">
                <a16:creationId xmlns:a16="http://schemas.microsoft.com/office/drawing/2014/main" id="{7F0FCD72-88AD-4D63-9D20-D1F9A8B49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135" y="3212976"/>
            <a:ext cx="4762500" cy="3276600"/>
          </a:xfrm>
          <a:prstGeom prst="rect">
            <a:avLst/>
          </a:prstGeom>
        </p:spPr>
      </p:pic>
      <p:sp>
        <p:nvSpPr>
          <p:cNvPr id="6" name="文本框 5">
            <a:extLst>
              <a:ext uri="{FF2B5EF4-FFF2-40B4-BE49-F238E27FC236}">
                <a16:creationId xmlns:a16="http://schemas.microsoft.com/office/drawing/2014/main" id="{20DB4A54-95A4-484A-9DB8-C87976A101B3}"/>
              </a:ext>
            </a:extLst>
          </p:cNvPr>
          <p:cNvSpPr txBox="1"/>
          <p:nvPr/>
        </p:nvSpPr>
        <p:spPr>
          <a:xfrm>
            <a:off x="-9524" y="497439"/>
            <a:ext cx="7992888" cy="2103140"/>
          </a:xfrm>
          <a:prstGeom prst="rect">
            <a:avLst/>
          </a:prstGeom>
          <a:noFill/>
        </p:spPr>
        <p:txBody>
          <a:bodyPr wrap="square" rtlCol="0">
            <a:spAutoFit/>
          </a:bodyPr>
          <a:lstStyle/>
          <a:p>
            <a:pPr marL="342906" indent="-342906" defTabSz="457207">
              <a:spcBef>
                <a:spcPts val="1000"/>
              </a:spcBef>
              <a:buClr>
                <a:schemeClr val="bg2">
                  <a:lumMod val="40000"/>
                  <a:lumOff val="60000"/>
                </a:schemeClr>
              </a:buClr>
              <a:buSzPct val="80000"/>
              <a:buFont typeface="Wingdings 3" charset="2"/>
              <a:buChar char=""/>
            </a:pPr>
            <a:r>
              <a:rPr lang="zh-CN" altLang="en-US" sz="2400" dirty="0">
                <a:latin typeface="+mj-lt"/>
                <a:ea typeface="+mj-ea"/>
                <a:cs typeface="+mj-cs"/>
              </a:rPr>
              <a:t>为什么要在正定搞？找根据。</a:t>
            </a:r>
            <a:endParaRPr lang="en-US" altLang="zh-CN" sz="2400" dirty="0">
              <a:latin typeface="+mj-lt"/>
              <a:ea typeface="+mj-ea"/>
              <a:cs typeface="+mj-cs"/>
            </a:endParaRPr>
          </a:p>
          <a:p>
            <a:pPr marL="342906" indent="-342906" defTabSz="457207">
              <a:spcBef>
                <a:spcPts val="1000"/>
              </a:spcBef>
              <a:buClr>
                <a:schemeClr val="bg2">
                  <a:lumMod val="40000"/>
                  <a:lumOff val="60000"/>
                </a:schemeClr>
              </a:buClr>
              <a:buSzPct val="80000"/>
              <a:buFont typeface="Wingdings 3" charset="2"/>
              <a:buChar char=""/>
            </a:pPr>
            <a:r>
              <a:rPr lang="zh-CN" altLang="en-US" sz="2400" dirty="0">
                <a:latin typeface="+mj-lt"/>
                <a:ea typeface="+mj-ea"/>
                <a:cs typeface="+mj-cs"/>
              </a:rPr>
              <a:t>“他们没有实际的荣国府、宁国府的图，但是我找到了。”</a:t>
            </a:r>
            <a:endParaRPr lang="en-US" altLang="zh-CN" sz="2400" dirty="0">
              <a:latin typeface="+mj-lt"/>
              <a:ea typeface="+mj-ea"/>
              <a:cs typeface="+mj-cs"/>
            </a:endParaRPr>
          </a:p>
          <a:p>
            <a:pPr marL="342906" indent="-342906" defTabSz="457207">
              <a:spcBef>
                <a:spcPts val="1000"/>
              </a:spcBef>
              <a:buClr>
                <a:schemeClr val="bg2">
                  <a:lumMod val="40000"/>
                  <a:lumOff val="60000"/>
                </a:schemeClr>
              </a:buClr>
              <a:buSzPct val="80000"/>
              <a:buFont typeface="Wingdings 3" charset="2"/>
              <a:buChar char=""/>
            </a:pPr>
            <a:r>
              <a:rPr lang="zh-CN" altLang="en-US" sz="2400" dirty="0">
                <a:latin typeface="+mj-lt"/>
                <a:ea typeface="+mj-ea"/>
                <a:cs typeface="+mj-cs"/>
              </a:rPr>
              <a:t>供图人：故宫博物院，专家王璞子（正定人）</a:t>
            </a:r>
            <a:endParaRPr lang="en-US" altLang="zh-CN" sz="2400" dirty="0">
              <a:latin typeface="+mj-lt"/>
              <a:ea typeface="+mj-ea"/>
              <a:cs typeface="+mj-cs"/>
            </a:endParaRPr>
          </a:p>
          <a:p>
            <a:endParaRPr lang="zh-CN" altLang="en-US" dirty="0"/>
          </a:p>
        </p:txBody>
      </p:sp>
    </p:spTree>
    <p:extLst>
      <p:ext uri="{BB962C8B-B14F-4D97-AF65-F5344CB8AC3E}">
        <p14:creationId xmlns:p14="http://schemas.microsoft.com/office/powerpoint/2010/main" val="34097468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09FD3-433F-49B6-A324-719269D1C1B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3810789-0D40-485D-BEBC-2A7BA7CF7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708" y="452718"/>
            <a:ext cx="8174583" cy="5712586"/>
          </a:xfrm>
        </p:spPr>
      </p:pic>
    </p:spTree>
    <p:extLst>
      <p:ext uri="{BB962C8B-B14F-4D97-AF65-F5344CB8AC3E}">
        <p14:creationId xmlns:p14="http://schemas.microsoft.com/office/powerpoint/2010/main" val="331207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F2878-AEA5-4A05-9330-D124281260AB}"/>
              </a:ext>
            </a:extLst>
          </p:cNvPr>
          <p:cNvSpPr>
            <a:spLocks noGrp="1"/>
          </p:cNvSpPr>
          <p:nvPr>
            <p:ph type="title"/>
          </p:nvPr>
        </p:nvSpPr>
        <p:spPr/>
        <p:txBody>
          <a:bodyPr/>
          <a:lstStyle/>
          <a:p>
            <a:endParaRPr lang="zh-CN" altLang="en-US"/>
          </a:p>
        </p:txBody>
      </p:sp>
      <p:pic>
        <p:nvPicPr>
          <p:cNvPr id="5" name="内容占位符 4" descr="图片包含 天空, 户外, 建筑物, 树&#10;&#10;描述已自动生成">
            <a:extLst>
              <a:ext uri="{FF2B5EF4-FFF2-40B4-BE49-F238E27FC236}">
                <a16:creationId xmlns:a16="http://schemas.microsoft.com/office/drawing/2014/main" id="{CB017F67-DD47-47E1-B77F-991F0C86B5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5" y="0"/>
            <a:ext cx="4762500" cy="3571875"/>
          </a:xfrm>
        </p:spPr>
      </p:pic>
      <p:pic>
        <p:nvPicPr>
          <p:cNvPr id="9" name="图片 8" descr="图片包含 地板, 室内, 餐桌, 建筑物&#10;&#10;描述已自动生成">
            <a:extLst>
              <a:ext uri="{FF2B5EF4-FFF2-40B4-BE49-F238E27FC236}">
                <a16:creationId xmlns:a16="http://schemas.microsoft.com/office/drawing/2014/main" id="{5586F8B7-717C-42A3-A1D8-040066A98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561" y="3236865"/>
            <a:ext cx="4762500" cy="3171825"/>
          </a:xfrm>
          <a:prstGeom prst="rect">
            <a:avLst/>
          </a:prstGeom>
        </p:spPr>
      </p:pic>
      <p:pic>
        <p:nvPicPr>
          <p:cNvPr id="11" name="图片 10" descr="图片包含 建筑物&#10;&#10;描述已自动生成">
            <a:extLst>
              <a:ext uri="{FF2B5EF4-FFF2-40B4-BE49-F238E27FC236}">
                <a16:creationId xmlns:a16="http://schemas.microsoft.com/office/drawing/2014/main" id="{576E387A-B1E0-4BEC-919A-9EA070911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424" y="-11153"/>
            <a:ext cx="4762500" cy="3181350"/>
          </a:xfrm>
          <a:prstGeom prst="rect">
            <a:avLst/>
          </a:prstGeom>
        </p:spPr>
      </p:pic>
      <p:pic>
        <p:nvPicPr>
          <p:cNvPr id="13" name="图片 12" descr="图片包含 树, 户外, 地面, 天空&#10;&#10;描述已自动生成">
            <a:extLst>
              <a:ext uri="{FF2B5EF4-FFF2-40B4-BE49-F238E27FC236}">
                <a16:creationId xmlns:a16="http://schemas.microsoft.com/office/drawing/2014/main" id="{388635B0-B459-41A6-8E7F-816CC8056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4762500" cy="3143250"/>
          </a:xfrm>
          <a:prstGeom prst="rect">
            <a:avLst/>
          </a:prstGeom>
        </p:spPr>
      </p:pic>
    </p:spTree>
    <p:extLst>
      <p:ext uri="{BB962C8B-B14F-4D97-AF65-F5344CB8AC3E}">
        <p14:creationId xmlns:p14="http://schemas.microsoft.com/office/powerpoint/2010/main" val="27254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70DAD-844F-4E2A-A58A-5005E071A15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0A1EE92-0F99-4AEF-B793-244DBA401E68}"/>
              </a:ext>
            </a:extLst>
          </p:cNvPr>
          <p:cNvSpPr>
            <a:spLocks noGrp="1"/>
          </p:cNvSpPr>
          <p:nvPr>
            <p:ph idx="1"/>
          </p:nvPr>
        </p:nvSpPr>
        <p:spPr>
          <a:xfrm>
            <a:off x="495978" y="548681"/>
            <a:ext cx="8163313" cy="2520279"/>
          </a:xfrm>
        </p:spPr>
        <p:txBody>
          <a:bodyPr/>
          <a:lstStyle/>
          <a:p>
            <a:r>
              <a:rPr lang="en-US" altLang="zh-CN" dirty="0"/>
              <a:t>1986</a:t>
            </a:r>
            <a:r>
              <a:rPr lang="zh-CN" altLang="en-US" dirty="0"/>
              <a:t>年</a:t>
            </a:r>
            <a:r>
              <a:rPr lang="en-US" altLang="zh-CN" dirty="0"/>
              <a:t>8</a:t>
            </a:r>
            <a:r>
              <a:rPr lang="zh-CN" altLang="en-US" dirty="0"/>
              <a:t>月，历时</a:t>
            </a:r>
            <a:r>
              <a:rPr lang="en-US" altLang="zh-CN" dirty="0"/>
              <a:t>1</a:t>
            </a:r>
            <a:r>
              <a:rPr lang="zh-CN" altLang="en-US" dirty="0"/>
              <a:t>年</a:t>
            </a:r>
            <a:r>
              <a:rPr lang="en-US" altLang="zh-CN" dirty="0"/>
              <a:t>8</a:t>
            </a:r>
            <a:r>
              <a:rPr lang="zh-CN" altLang="en-US" dirty="0"/>
              <a:t>个月，耗资</a:t>
            </a:r>
            <a:r>
              <a:rPr lang="en-US" altLang="zh-CN" dirty="0"/>
              <a:t>350</a:t>
            </a:r>
            <a:r>
              <a:rPr lang="zh-CN" altLang="en-US" dirty="0"/>
              <a:t>多万元、建筑面积</a:t>
            </a:r>
            <a:r>
              <a:rPr lang="en-US" altLang="zh-CN" dirty="0"/>
              <a:t>3.7</a:t>
            </a:r>
            <a:r>
              <a:rPr lang="zh-CN" altLang="en-US" dirty="0"/>
              <a:t>万平方米的“荣国府”竣工。</a:t>
            </a:r>
            <a:r>
              <a:rPr lang="en-US" altLang="zh-CN" dirty="0"/>
              <a:t>1987</a:t>
            </a:r>
            <a:r>
              <a:rPr lang="zh-CN" altLang="en-US" dirty="0"/>
              <a:t>年，随着电视剧</a:t>
            </a:r>
            <a:r>
              <a:rPr lang="en-US" altLang="zh-CN" dirty="0"/>
              <a:t>《</a:t>
            </a:r>
            <a:r>
              <a:rPr lang="zh-CN" altLang="en-US" dirty="0"/>
              <a:t>红楼梦</a:t>
            </a:r>
            <a:r>
              <a:rPr lang="en-US" altLang="zh-CN" dirty="0"/>
              <a:t>》</a:t>
            </a:r>
            <a:r>
              <a:rPr lang="zh-CN" altLang="en-US" dirty="0"/>
              <a:t>播出，正定知名度大大提高，当年吸引</a:t>
            </a:r>
            <a:r>
              <a:rPr lang="en-US" altLang="zh-CN" dirty="0"/>
              <a:t>130</a:t>
            </a:r>
            <a:r>
              <a:rPr lang="zh-CN" altLang="en-US" dirty="0"/>
              <a:t>万人次，门票收入</a:t>
            </a:r>
            <a:r>
              <a:rPr lang="en-US" altLang="zh-CN" dirty="0"/>
              <a:t>221</a:t>
            </a:r>
            <a:r>
              <a:rPr lang="zh-CN" altLang="en-US" dirty="0"/>
              <a:t>万元，旅游收入</a:t>
            </a:r>
            <a:r>
              <a:rPr lang="en-US" altLang="zh-CN" dirty="0"/>
              <a:t>1761</a:t>
            </a:r>
            <a:r>
              <a:rPr lang="zh-CN" altLang="en-US" dirty="0"/>
              <a:t>万元，很快收回投资。</a:t>
            </a:r>
            <a:endParaRPr lang="en-US" altLang="zh-CN" dirty="0"/>
          </a:p>
          <a:p>
            <a:r>
              <a:rPr lang="zh-CN" altLang="en-US" dirty="0"/>
              <a:t>产生了积极的文化效应。</a:t>
            </a:r>
          </a:p>
        </p:txBody>
      </p:sp>
      <p:pic>
        <p:nvPicPr>
          <p:cNvPr id="4" name="图片 3">
            <a:extLst>
              <a:ext uri="{FF2B5EF4-FFF2-40B4-BE49-F238E27FC236}">
                <a16:creationId xmlns:a16="http://schemas.microsoft.com/office/drawing/2014/main" id="{3EF90D7A-C878-4F72-93C8-7673A60CF027}"/>
              </a:ext>
            </a:extLst>
          </p:cNvPr>
          <p:cNvPicPr>
            <a:picLocks noChangeAspect="1"/>
          </p:cNvPicPr>
          <p:nvPr/>
        </p:nvPicPr>
        <p:blipFill>
          <a:blip r:embed="rId2"/>
          <a:stretch>
            <a:fillRect/>
          </a:stretch>
        </p:blipFill>
        <p:spPr>
          <a:xfrm>
            <a:off x="996759" y="2972997"/>
            <a:ext cx="6768752" cy="3672406"/>
          </a:xfrm>
          <a:prstGeom prst="rect">
            <a:avLst/>
          </a:prstGeom>
        </p:spPr>
      </p:pic>
    </p:spTree>
    <p:extLst>
      <p:ext uri="{BB962C8B-B14F-4D97-AF65-F5344CB8AC3E}">
        <p14:creationId xmlns:p14="http://schemas.microsoft.com/office/powerpoint/2010/main" val="39717572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3" name="Picture 32">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5" name="Oval 34">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7" name="Picture 36">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9" name="Picture 38">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41" name="Rectangle 40">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3" name="Rectangle 42">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7" name="Freeform: Shape 46">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C7831AC-EFEC-2642-9CA3-E1C8F8286144}"/>
              </a:ext>
            </a:extLst>
          </p:cNvPr>
          <p:cNvSpPr>
            <a:spLocks noGrp="1"/>
          </p:cNvSpPr>
          <p:nvPr>
            <p:ph type="title"/>
          </p:nvPr>
        </p:nvSpPr>
        <p:spPr>
          <a:xfrm>
            <a:off x="724128" y="1041271"/>
            <a:ext cx="7695743" cy="2284919"/>
          </a:xfrm>
        </p:spPr>
        <p:txBody>
          <a:bodyPr vert="horz" lIns="91440" tIns="45720" rIns="91440" bIns="45720" rtlCol="0" anchor="b">
            <a:normAutofit fontScale="90000"/>
          </a:bodyPr>
          <a:lstStyle/>
          <a:p>
            <a:pPr algn="ctr" defTabSz="457200"/>
            <a:r>
              <a:rPr lang="zh-CN" altLang="en-US" sz="3600" b="0" i="0" kern="1200" dirty="0">
                <a:solidFill>
                  <a:schemeClr val="tx2"/>
                </a:solidFill>
                <a:latin typeface="+mj-lt"/>
                <a:ea typeface="+mj-ea"/>
                <a:cs typeface="+mj-cs"/>
              </a:rPr>
              <a:t>对于同学们来说，这节</a:t>
            </a:r>
            <a:r>
              <a:rPr lang="zh-CN" altLang="en-US" sz="3600" dirty="0"/>
              <a:t>课，大家除了了解中国特色</a:t>
            </a:r>
            <a:r>
              <a:rPr lang="zh-CN" altLang="en-US" sz="3600" b="0" i="0" kern="1200" dirty="0">
                <a:solidFill>
                  <a:schemeClr val="tx2"/>
                </a:solidFill>
                <a:latin typeface="+mj-lt"/>
                <a:ea typeface="+mj-ea"/>
                <a:cs typeface="+mj-cs"/>
              </a:rPr>
              <a:t>社会主义文化建设的知识之外，在以后，还要做到以下两件事情：</a:t>
            </a:r>
            <a:endParaRPr lang="en-US" altLang="zh-CN" sz="3600" b="0" i="0" kern="1200" dirty="0">
              <a:solidFill>
                <a:schemeClr val="tx2"/>
              </a:solidFill>
              <a:latin typeface="+mj-lt"/>
              <a:ea typeface="+mj-ea"/>
              <a:cs typeface="+mj-cs"/>
            </a:endParaRPr>
          </a:p>
        </p:txBody>
      </p:sp>
      <p:sp>
        <p:nvSpPr>
          <p:cNvPr id="5" name="文本占位符 4">
            <a:extLst>
              <a:ext uri="{FF2B5EF4-FFF2-40B4-BE49-F238E27FC236}">
                <a16:creationId xmlns:a16="http://schemas.microsoft.com/office/drawing/2014/main" id="{9FC99F45-4BA3-544E-91F2-FD909ED93F3A}"/>
              </a:ext>
            </a:extLst>
          </p:cNvPr>
          <p:cNvSpPr>
            <a:spLocks noGrp="1"/>
          </p:cNvSpPr>
          <p:nvPr>
            <p:ph type="body" idx="1"/>
          </p:nvPr>
        </p:nvSpPr>
        <p:spPr>
          <a:xfrm>
            <a:off x="724128" y="4777380"/>
            <a:ext cx="7695743" cy="1209763"/>
          </a:xfrm>
        </p:spPr>
        <p:txBody>
          <a:bodyPr vert="horz" lIns="91440" tIns="45720" rIns="91440" bIns="45720" rtlCol="0" anchor="t">
            <a:normAutofit/>
          </a:bodyPr>
          <a:lstStyle/>
          <a:p>
            <a:pPr algn="ctr" defTabSz="457200"/>
            <a:endParaRPr lang="en-US" altLang="zh-CN" sz="2100" b="0" i="0" kern="1200" cap="all">
              <a:solidFill>
                <a:schemeClr val="bg2"/>
              </a:solidFill>
              <a:latin typeface="+mj-lt"/>
              <a:ea typeface="+mj-ea"/>
              <a:cs typeface="+mj-cs"/>
            </a:endParaRPr>
          </a:p>
        </p:txBody>
      </p:sp>
    </p:spTree>
    <p:extLst>
      <p:ext uri="{BB962C8B-B14F-4D97-AF65-F5344CB8AC3E}">
        <p14:creationId xmlns:p14="http://schemas.microsoft.com/office/powerpoint/2010/main" val="28302777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D6595-BF5A-AB4D-968D-7D3C783A4EE5}"/>
              </a:ext>
            </a:extLst>
          </p:cNvPr>
          <p:cNvSpPr>
            <a:spLocks noGrp="1"/>
          </p:cNvSpPr>
          <p:nvPr>
            <p:ph type="title"/>
          </p:nvPr>
        </p:nvSpPr>
        <p:spPr/>
        <p:txBody>
          <a:bodyPr/>
          <a:lstStyle/>
          <a:p>
            <a:r>
              <a:rPr kumimoji="1" lang="zh-CN" altLang="en-US" dirty="0"/>
              <a:t>严于律己</a:t>
            </a:r>
          </a:p>
        </p:txBody>
      </p:sp>
      <p:sp>
        <p:nvSpPr>
          <p:cNvPr id="3" name="内容占位符 2">
            <a:extLst>
              <a:ext uri="{FF2B5EF4-FFF2-40B4-BE49-F238E27FC236}">
                <a16:creationId xmlns:a16="http://schemas.microsoft.com/office/drawing/2014/main" id="{2ADC718A-F515-1B42-B91D-9FBFFD451EBF}"/>
              </a:ext>
            </a:extLst>
          </p:cNvPr>
          <p:cNvSpPr>
            <a:spLocks noGrp="1"/>
          </p:cNvSpPr>
          <p:nvPr>
            <p:ph idx="1"/>
          </p:nvPr>
        </p:nvSpPr>
        <p:spPr>
          <a:xfrm>
            <a:off x="495978" y="1593477"/>
            <a:ext cx="7964454" cy="4643835"/>
          </a:xfrm>
        </p:spPr>
        <p:txBody>
          <a:bodyPr>
            <a:normAutofit/>
          </a:bodyPr>
          <a:lstStyle/>
          <a:p>
            <a:r>
              <a:rPr kumimoji="1" lang="zh-CN" altLang="en-US" dirty="0"/>
              <a:t>自觉</a:t>
            </a:r>
            <a:r>
              <a:rPr kumimoji="1" lang="en-US" altLang="zh-CN" dirty="0"/>
              <a:t>·</a:t>
            </a:r>
            <a:r>
              <a:rPr kumimoji="1" lang="zh-CN" altLang="en-US" dirty="0"/>
              <a:t>自查</a:t>
            </a:r>
            <a:r>
              <a:rPr kumimoji="1" lang="en-US" altLang="zh-CN" dirty="0"/>
              <a:t>·</a:t>
            </a:r>
            <a:r>
              <a:rPr kumimoji="1" lang="zh-CN" altLang="en-US" dirty="0"/>
              <a:t>自省</a:t>
            </a:r>
            <a:endParaRPr kumimoji="1" lang="en-US" altLang="zh-CN" dirty="0"/>
          </a:p>
          <a:p>
            <a:r>
              <a:rPr kumimoji="1" lang="zh-CN" altLang="en-US" dirty="0"/>
              <a:t>树立正确的意识形态和“三观”</a:t>
            </a:r>
            <a:endParaRPr kumimoji="1" lang="en-US" altLang="zh-CN" dirty="0"/>
          </a:p>
          <a:p>
            <a:r>
              <a:rPr kumimoji="1" lang="zh-CN" altLang="en-US" dirty="0"/>
              <a:t>确立社会主义核心价值观</a:t>
            </a:r>
            <a:endParaRPr kumimoji="1" lang="en-US" altLang="zh-CN" dirty="0"/>
          </a:p>
          <a:p>
            <a:r>
              <a:rPr kumimoji="1" lang="zh-CN" altLang="en-US" dirty="0"/>
              <a:t>养成良好的私德、公德和职业道德</a:t>
            </a:r>
            <a:endParaRPr kumimoji="1" lang="en-US" altLang="zh-CN" dirty="0"/>
          </a:p>
          <a:p>
            <a:r>
              <a:rPr kumimoji="1" lang="zh-CN" altLang="en-US" dirty="0"/>
              <a:t>明确远大目标和近期目标，制定计划每日执行</a:t>
            </a:r>
            <a:endParaRPr kumimoji="1" lang="en-US" altLang="zh-CN" dirty="0"/>
          </a:p>
          <a:p>
            <a:r>
              <a:rPr kumimoji="1" lang="zh-CN" altLang="en-US" dirty="0"/>
              <a:t>每天都要“科学”锻炼身体，保证睡眠和积极心态</a:t>
            </a:r>
            <a:endParaRPr kumimoji="1" lang="en-US" altLang="zh-CN" dirty="0"/>
          </a:p>
          <a:p>
            <a:r>
              <a:rPr kumimoji="1" lang="zh-CN" altLang="en-US" dirty="0"/>
              <a:t>学习、研究、工作、休息</a:t>
            </a:r>
            <a:endParaRPr kumimoji="1" lang="en-US" altLang="zh-CN" dirty="0"/>
          </a:p>
          <a:p>
            <a:r>
              <a:rPr kumimoji="1" lang="zh-CN" altLang="en-US" dirty="0"/>
              <a:t>从自身优势出发可以尝试为社会主义文化建设做贡献，相比其他赛道，文创行业的门槛其实不高</a:t>
            </a:r>
          </a:p>
        </p:txBody>
      </p:sp>
    </p:spTree>
    <p:extLst>
      <p:ext uri="{BB962C8B-B14F-4D97-AF65-F5344CB8AC3E}">
        <p14:creationId xmlns:p14="http://schemas.microsoft.com/office/powerpoint/2010/main" val="30850089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D9DF6-2B4A-3945-8DDE-38A5475A92D0}"/>
              </a:ext>
            </a:extLst>
          </p:cNvPr>
          <p:cNvSpPr>
            <a:spLocks noGrp="1"/>
          </p:cNvSpPr>
          <p:nvPr>
            <p:ph type="title"/>
          </p:nvPr>
        </p:nvSpPr>
        <p:spPr/>
        <p:txBody>
          <a:bodyPr/>
          <a:lstStyle/>
          <a:p>
            <a:r>
              <a:rPr kumimoji="1" lang="zh-CN" altLang="en-US" dirty="0"/>
              <a:t>宽以待人</a:t>
            </a:r>
          </a:p>
        </p:txBody>
      </p:sp>
      <p:sp>
        <p:nvSpPr>
          <p:cNvPr id="3" name="内容占位符 2">
            <a:extLst>
              <a:ext uri="{FF2B5EF4-FFF2-40B4-BE49-F238E27FC236}">
                <a16:creationId xmlns:a16="http://schemas.microsoft.com/office/drawing/2014/main" id="{25B15825-041F-4443-B464-0381E3421217}"/>
              </a:ext>
            </a:extLst>
          </p:cNvPr>
          <p:cNvSpPr>
            <a:spLocks noGrp="1"/>
          </p:cNvSpPr>
          <p:nvPr>
            <p:ph idx="1"/>
          </p:nvPr>
        </p:nvSpPr>
        <p:spPr>
          <a:xfrm>
            <a:off x="495978" y="1593477"/>
            <a:ext cx="7964454" cy="4195481"/>
          </a:xfrm>
        </p:spPr>
        <p:txBody>
          <a:bodyPr/>
          <a:lstStyle/>
          <a:p>
            <a:r>
              <a:rPr kumimoji="1" lang="zh-CN" altLang="en-US" dirty="0"/>
              <a:t>了解、理解、容纳别人的文化，同样也试着让其理解你的文化和风俗习惯</a:t>
            </a:r>
            <a:endParaRPr kumimoji="1" lang="en-US" altLang="zh-CN" dirty="0"/>
          </a:p>
          <a:p>
            <a:r>
              <a:rPr kumimoji="1" lang="zh-CN" altLang="en-US" dirty="0"/>
              <a:t>内正外圆</a:t>
            </a:r>
            <a:endParaRPr kumimoji="1" lang="en-US" altLang="zh-CN" dirty="0"/>
          </a:p>
          <a:p>
            <a:r>
              <a:rPr kumimoji="1" lang="zh-CN" altLang="en-US" dirty="0"/>
              <a:t>说话、做事情，换位思考，让人容易接受、亲近</a:t>
            </a:r>
            <a:endParaRPr kumimoji="1" lang="en-US" altLang="zh-CN" dirty="0"/>
          </a:p>
          <a:p>
            <a:r>
              <a:rPr kumimoji="1" lang="zh-CN" altLang="en-US" dirty="0"/>
              <a:t>情越深切，话越需斟酌</a:t>
            </a:r>
            <a:endParaRPr kumimoji="1" lang="en-US" altLang="zh-CN" dirty="0"/>
          </a:p>
          <a:p>
            <a:r>
              <a:rPr kumimoji="1" lang="zh-CN" altLang="en-US" dirty="0"/>
              <a:t>如果实在想劝说他人，语言一定要委婉、婉转、温柔</a:t>
            </a:r>
          </a:p>
        </p:txBody>
      </p:sp>
    </p:spTree>
    <p:extLst>
      <p:ext uri="{BB962C8B-B14F-4D97-AF65-F5344CB8AC3E}">
        <p14:creationId xmlns:p14="http://schemas.microsoft.com/office/powerpoint/2010/main" val="313880377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useBgFill="1">
        <p:nvSpPr>
          <p:cNvPr id="26" name="Freeform: Shape 25">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1FA1AD00-A961-1043-AE4A-701EF16D0369}"/>
              </a:ext>
            </a:extLst>
          </p:cNvPr>
          <p:cNvSpPr>
            <a:spLocks noGrp="1"/>
          </p:cNvSpPr>
          <p:nvPr>
            <p:ph type="title"/>
          </p:nvPr>
        </p:nvSpPr>
        <p:spPr>
          <a:xfrm>
            <a:off x="724128" y="623571"/>
            <a:ext cx="7695743" cy="3523885"/>
          </a:xfrm>
        </p:spPr>
        <p:txBody>
          <a:bodyPr vert="horz" lIns="91440" tIns="45720" rIns="91440" bIns="45720" rtlCol="0" anchor="b">
            <a:normAutofit/>
          </a:bodyPr>
          <a:lstStyle/>
          <a:p>
            <a:pPr algn="ctr" defTabSz="457200"/>
            <a:r>
              <a:rPr lang="zh-CN" altLang="en-US" sz="7000" b="0" i="0" kern="1200" dirty="0">
                <a:solidFill>
                  <a:srgbClr val="FFFFFF"/>
                </a:solidFill>
                <a:latin typeface="+mj-lt"/>
                <a:ea typeface="+mj-ea"/>
                <a:cs typeface="+mj-cs"/>
              </a:rPr>
              <a:t>感谢大家！</a:t>
            </a:r>
            <a:br>
              <a:rPr lang="en-US" altLang="zh-CN" sz="7000" b="0" i="0" kern="1200">
                <a:solidFill>
                  <a:srgbClr val="FFFFFF"/>
                </a:solidFill>
                <a:latin typeface="+mj-lt"/>
                <a:ea typeface="+mj-ea"/>
                <a:cs typeface="+mj-cs"/>
              </a:rPr>
            </a:br>
            <a:endParaRPr lang="en-US" altLang="zh-CN" sz="7000" b="0" i="0" kern="1200" dirty="0">
              <a:solidFill>
                <a:srgbClr val="FFFFFF"/>
              </a:solidFill>
              <a:latin typeface="+mj-lt"/>
              <a:ea typeface="+mj-ea"/>
              <a:cs typeface="+mj-cs"/>
            </a:endParaRPr>
          </a:p>
        </p:txBody>
      </p:sp>
      <p:sp>
        <p:nvSpPr>
          <p:cNvPr id="5" name="文本占位符 4">
            <a:extLst>
              <a:ext uri="{FF2B5EF4-FFF2-40B4-BE49-F238E27FC236}">
                <a16:creationId xmlns:a16="http://schemas.microsoft.com/office/drawing/2014/main" id="{28315FD4-6F67-EC4D-9C6E-9E360DB865CB}"/>
              </a:ext>
            </a:extLst>
          </p:cNvPr>
          <p:cNvSpPr>
            <a:spLocks noGrp="1"/>
          </p:cNvSpPr>
          <p:nvPr>
            <p:ph type="body" idx="1"/>
          </p:nvPr>
        </p:nvSpPr>
        <p:spPr>
          <a:xfrm>
            <a:off x="724128" y="4777380"/>
            <a:ext cx="7695743" cy="1209763"/>
          </a:xfrm>
        </p:spPr>
        <p:txBody>
          <a:bodyPr vert="horz" lIns="91440" tIns="45720" rIns="91440" bIns="45720" rtlCol="0" anchor="t">
            <a:normAutofit/>
          </a:bodyPr>
          <a:lstStyle/>
          <a:p>
            <a:pPr algn="ctr" defTabSz="457200"/>
            <a:r>
              <a:rPr kumimoji="1" lang="en-US" altLang="zh-CN" sz="2100" dirty="0">
                <a:solidFill>
                  <a:schemeClr val="tx1"/>
                </a:solidFill>
              </a:rPr>
              <a:t>	</a:t>
            </a:r>
            <a:endParaRPr lang="en-US" altLang="zh-CN" sz="2100" b="0" i="0" kern="1200" cap="all" dirty="0">
              <a:solidFill>
                <a:schemeClr val="tx1"/>
              </a:solidFill>
              <a:latin typeface="+mj-lt"/>
              <a:ea typeface="+mj-ea"/>
              <a:cs typeface="+mj-cs"/>
            </a:endParaRPr>
          </a:p>
        </p:txBody>
      </p:sp>
    </p:spTree>
    <p:extLst>
      <p:ext uri="{BB962C8B-B14F-4D97-AF65-F5344CB8AC3E}">
        <p14:creationId xmlns:p14="http://schemas.microsoft.com/office/powerpoint/2010/main" val="424190768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9E418-08FC-44EB-ADBE-8F1914CE4FD9}"/>
              </a:ext>
            </a:extLst>
          </p:cNvPr>
          <p:cNvSpPr>
            <a:spLocks noGrp="1"/>
          </p:cNvSpPr>
          <p:nvPr>
            <p:ph type="title"/>
          </p:nvPr>
        </p:nvSpPr>
        <p:spPr/>
        <p:txBody>
          <a:bodyPr/>
          <a:lstStyle/>
          <a:p>
            <a:br>
              <a:rPr lang="en-US" altLang="zh-CN" sz="2800" dirty="0"/>
            </a:br>
            <a:r>
              <a:rPr lang="zh-CN" altLang="en-US" sz="2800" dirty="0"/>
              <a:t>特点二：在中国历史“长时段”中审视中国特色社会主义文化</a:t>
            </a:r>
          </a:p>
        </p:txBody>
      </p:sp>
      <p:sp>
        <p:nvSpPr>
          <p:cNvPr id="3" name="内容占位符 2">
            <a:extLst>
              <a:ext uri="{FF2B5EF4-FFF2-40B4-BE49-F238E27FC236}">
                <a16:creationId xmlns:a16="http://schemas.microsoft.com/office/drawing/2014/main" id="{AC09DABA-BCB4-4C8E-8192-19D5B07431AE}"/>
              </a:ext>
            </a:extLst>
          </p:cNvPr>
          <p:cNvSpPr>
            <a:spLocks noGrp="1"/>
          </p:cNvSpPr>
          <p:nvPr>
            <p:ph idx="1"/>
          </p:nvPr>
        </p:nvSpPr>
        <p:spPr>
          <a:xfrm>
            <a:off x="484710" y="1988840"/>
            <a:ext cx="7055379" cy="4195481"/>
          </a:xfrm>
        </p:spPr>
        <p:txBody>
          <a:bodyPr/>
          <a:lstStyle/>
          <a:p>
            <a:r>
              <a:rPr lang="zh-CN" altLang="en-US" dirty="0"/>
              <a:t>五千年的中华文明史和近代以来中国人民为民族复兴而艰辛探索而努力奋斗的历史</a:t>
            </a:r>
            <a:r>
              <a:rPr lang="en-US" altLang="zh-CN" dirty="0"/>
              <a:t>———</a:t>
            </a:r>
            <a:r>
              <a:rPr lang="zh-CN" altLang="en-US" dirty="0"/>
              <a:t>鸦片战争以来的历史、中国共产党历史、新中国历史、改革开放历史</a:t>
            </a:r>
            <a:r>
              <a:rPr lang="en-US" altLang="zh-CN" dirty="0"/>
              <a:t>———</a:t>
            </a:r>
            <a:r>
              <a:rPr lang="zh-CN" altLang="en-US" dirty="0"/>
              <a:t>贯通起来，把中华五千年文明史和中华民族伟大复兴的前景贯通起来，高屋建瓴，纵论古今，提升对文化重要性的认识，激发文化自豪感，砥砺文化发展与创新的时代感、责任感。</a:t>
            </a:r>
          </a:p>
        </p:txBody>
      </p:sp>
    </p:spTree>
    <p:extLst>
      <p:ext uri="{BB962C8B-B14F-4D97-AF65-F5344CB8AC3E}">
        <p14:creationId xmlns:p14="http://schemas.microsoft.com/office/powerpoint/2010/main" val="346640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D7D3A4-D2D9-4F7A-861A-F0C8596A5E88}"/>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C6F1C7D9-AF9F-4B0B-92F6-89D6679972CC}"/>
              </a:ext>
            </a:extLst>
          </p:cNvPr>
          <p:cNvGraphicFramePr>
            <a:graphicFrameLocks noGrp="1"/>
          </p:cNvGraphicFramePr>
          <p:nvPr>
            <p:ph idx="1"/>
            <p:extLst>
              <p:ext uri="{D42A27DB-BD31-4B8C-83A1-F6EECF244321}">
                <p14:modId xmlns:p14="http://schemas.microsoft.com/office/powerpoint/2010/main" val="661009243"/>
              </p:ext>
            </p:extLst>
          </p:nvPr>
        </p:nvGraphicFramePr>
        <p:xfrm>
          <a:off x="483974" y="452718"/>
          <a:ext cx="8175316" cy="6072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3234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2C9D1-1ED2-4A9A-AAFF-CC7D870A4774}"/>
              </a:ext>
            </a:extLst>
          </p:cNvPr>
          <p:cNvSpPr>
            <a:spLocks noGrp="1"/>
          </p:cNvSpPr>
          <p:nvPr>
            <p:ph type="title"/>
          </p:nvPr>
        </p:nvSpPr>
        <p:spPr/>
        <p:txBody>
          <a:bodyPr/>
          <a:lstStyle/>
          <a:p>
            <a:r>
              <a:rPr lang="en-US" altLang="zh-CN" dirty="0"/>
              <a:t>5.</a:t>
            </a:r>
            <a:r>
              <a:rPr lang="zh-CN" altLang="en-US" dirty="0"/>
              <a:t>文化的历史</a:t>
            </a:r>
          </a:p>
        </p:txBody>
      </p:sp>
      <p:sp>
        <p:nvSpPr>
          <p:cNvPr id="3" name="内容占位符 2">
            <a:extLst>
              <a:ext uri="{FF2B5EF4-FFF2-40B4-BE49-F238E27FC236}">
                <a16:creationId xmlns:a16="http://schemas.microsoft.com/office/drawing/2014/main" id="{9F4083B4-9FC4-4038-A2F5-E1255A32D6A6}"/>
              </a:ext>
            </a:extLst>
          </p:cNvPr>
          <p:cNvSpPr>
            <a:spLocks noGrp="1"/>
          </p:cNvSpPr>
          <p:nvPr>
            <p:ph idx="1"/>
          </p:nvPr>
        </p:nvSpPr>
        <p:spPr>
          <a:xfrm>
            <a:off x="323528" y="1295400"/>
            <a:ext cx="8568952" cy="5301951"/>
          </a:xfrm>
        </p:spPr>
        <p:txBody>
          <a:bodyPr>
            <a:normAutofit/>
          </a:bodyPr>
          <a:lstStyle/>
          <a:p>
            <a:r>
              <a:rPr lang="zh-CN" altLang="en-US" dirty="0"/>
              <a:t>中国文化史</a:t>
            </a:r>
            <a:endParaRPr lang="en-US" altLang="zh-CN" dirty="0"/>
          </a:p>
          <a:p>
            <a:pPr marL="0" indent="0">
              <a:buNone/>
            </a:pPr>
            <a:r>
              <a:rPr lang="zh-CN" altLang="en-US" dirty="0"/>
              <a:t>从传说中的伏羲八卦，仓颉造字，到甲骨文的出土；</a:t>
            </a:r>
            <a:endParaRPr lang="en-US" altLang="zh-CN" dirty="0"/>
          </a:p>
          <a:p>
            <a:pPr marL="0" indent="0">
              <a:buNone/>
            </a:pPr>
            <a:r>
              <a:rPr lang="zh-CN" altLang="en-US" dirty="0"/>
              <a:t>从夏商周的宗法礼制，到春秋战国诸子百家；</a:t>
            </a:r>
            <a:endParaRPr lang="en-US" altLang="zh-CN" dirty="0"/>
          </a:p>
          <a:p>
            <a:pPr marL="0" indent="0">
              <a:buNone/>
            </a:pPr>
            <a:r>
              <a:rPr lang="zh-CN" altLang="en-US" dirty="0"/>
              <a:t>从秦统一六国焚书坑儒，到汉武帝罢黜百家、独尊儒术；</a:t>
            </a:r>
            <a:endParaRPr lang="en-US" altLang="zh-CN" dirty="0"/>
          </a:p>
          <a:p>
            <a:pPr marL="0" indent="0">
              <a:buNone/>
            </a:pPr>
            <a:r>
              <a:rPr lang="zh-CN" altLang="en-US" dirty="0"/>
              <a:t>东汉后期道教兴起、佛教传入；</a:t>
            </a:r>
            <a:endParaRPr lang="en-US" altLang="zh-CN" dirty="0"/>
          </a:p>
          <a:p>
            <a:pPr marL="0" indent="0">
              <a:buNone/>
            </a:pPr>
            <a:r>
              <a:rPr lang="zh-CN" altLang="en-US" dirty="0"/>
              <a:t>晋魏隋唐时期门第、士族与科举；</a:t>
            </a:r>
            <a:endParaRPr lang="en-US" altLang="zh-CN" dirty="0"/>
          </a:p>
          <a:p>
            <a:pPr marL="0" indent="0">
              <a:buNone/>
            </a:pPr>
            <a:r>
              <a:rPr lang="zh-CN" altLang="en-US" dirty="0"/>
              <a:t>从宋元明清与外族的交战、交流与开放；</a:t>
            </a:r>
            <a:endParaRPr lang="en-US" altLang="zh-CN" dirty="0"/>
          </a:p>
          <a:p>
            <a:pPr marL="0" indent="0">
              <a:buNone/>
            </a:pPr>
            <a:r>
              <a:rPr lang="zh-CN" altLang="en-US" dirty="0"/>
              <a:t>到西方的近代科技、政治文化和马列主义带来了巨大的影响；</a:t>
            </a:r>
            <a:endParaRPr lang="en-US" altLang="zh-CN" dirty="0"/>
          </a:p>
          <a:p>
            <a:pPr marL="0" indent="0">
              <a:buNone/>
            </a:pPr>
            <a:r>
              <a:rPr lang="zh-CN" altLang="en-US" dirty="0"/>
              <a:t>目前进入马克思主义中国化阶段</a:t>
            </a:r>
            <a:r>
              <a:rPr lang="en-US" altLang="zh-CN" dirty="0"/>
              <a:t>——</a:t>
            </a:r>
            <a:r>
              <a:rPr lang="zh-CN" altLang="en-US" dirty="0"/>
              <a:t>马克思主义理论与中国的历史、传统和发展实际相结合的过程，深度参与国际事务和交流。</a:t>
            </a:r>
            <a:endParaRPr lang="en-US" altLang="zh-CN" dirty="0"/>
          </a:p>
          <a:p>
            <a:endParaRPr lang="zh-CN" altLang="en-US" dirty="0"/>
          </a:p>
        </p:txBody>
      </p:sp>
    </p:spTree>
    <p:extLst>
      <p:ext uri="{BB962C8B-B14F-4D97-AF65-F5344CB8AC3E}">
        <p14:creationId xmlns:p14="http://schemas.microsoft.com/office/powerpoint/2010/main" val="416882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D8A87-E44D-4AC6-B9E2-F39BB6101752}"/>
              </a:ext>
            </a:extLst>
          </p:cNvPr>
          <p:cNvSpPr>
            <a:spLocks noGrp="1"/>
          </p:cNvSpPr>
          <p:nvPr>
            <p:ph type="title"/>
          </p:nvPr>
        </p:nvSpPr>
        <p:spPr/>
        <p:txBody>
          <a:bodyPr/>
          <a:lstStyle/>
          <a:p>
            <a:endParaRPr lang="zh-CN" altLang="en-US"/>
          </a:p>
        </p:txBody>
      </p:sp>
      <p:pic>
        <p:nvPicPr>
          <p:cNvPr id="5" name="内容占位符 4" descr="图片包含 游戏机, 女王&#10;&#10;描述已自动生成">
            <a:extLst>
              <a:ext uri="{FF2B5EF4-FFF2-40B4-BE49-F238E27FC236}">
                <a16:creationId xmlns:a16="http://schemas.microsoft.com/office/drawing/2014/main" id="{502601A1-AF9D-4B49-9C2A-F6FA8CD8CD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295400"/>
            <a:ext cx="5797118" cy="4057982"/>
          </a:xfrm>
        </p:spPr>
      </p:pic>
      <p:sp>
        <p:nvSpPr>
          <p:cNvPr id="6" name="文本框 5">
            <a:extLst>
              <a:ext uri="{FF2B5EF4-FFF2-40B4-BE49-F238E27FC236}">
                <a16:creationId xmlns:a16="http://schemas.microsoft.com/office/drawing/2014/main" id="{0323D1DC-86D3-4318-B32C-48C516D10AB8}"/>
              </a:ext>
            </a:extLst>
          </p:cNvPr>
          <p:cNvSpPr txBox="1"/>
          <p:nvPr/>
        </p:nvSpPr>
        <p:spPr>
          <a:xfrm>
            <a:off x="6118047" y="766732"/>
            <a:ext cx="3199609" cy="5632311"/>
          </a:xfrm>
          <a:prstGeom prst="rect">
            <a:avLst/>
          </a:prstGeom>
          <a:noFill/>
        </p:spPr>
        <p:txBody>
          <a:bodyPr wrap="square" rtlCol="0">
            <a:spAutoFit/>
          </a:bodyPr>
          <a:lstStyle/>
          <a:p>
            <a:r>
              <a:rPr lang="en-US" altLang="zh-CN" sz="2000" dirty="0"/>
              <a:t>《</a:t>
            </a:r>
            <a:r>
              <a:rPr lang="zh-CN" altLang="en-US" sz="2000" dirty="0"/>
              <a:t>唱脸谱</a:t>
            </a:r>
            <a:r>
              <a:rPr lang="en-US" altLang="zh-CN" sz="2000" dirty="0"/>
              <a:t>》</a:t>
            </a:r>
          </a:p>
          <a:p>
            <a:r>
              <a:rPr lang="zh-CN" altLang="en-US" sz="2000" dirty="0"/>
              <a:t>作词：阎肃</a:t>
            </a:r>
            <a:endParaRPr lang="en-US" altLang="zh-CN" sz="2000" dirty="0"/>
          </a:p>
          <a:p>
            <a:endParaRPr lang="en-US" altLang="zh-CN" sz="2000" dirty="0"/>
          </a:p>
          <a:p>
            <a:r>
              <a:rPr lang="zh-CN" altLang="en-US" sz="2000" dirty="0"/>
              <a:t>外国人把那京戏叫做</a:t>
            </a:r>
            <a:r>
              <a:rPr lang="en-US" altLang="zh-CN" sz="2000" dirty="0"/>
              <a:t>Beijing Opera </a:t>
            </a:r>
            <a:r>
              <a:rPr lang="zh-CN" altLang="en-US" sz="2000" dirty="0"/>
              <a:t>，</a:t>
            </a:r>
            <a:endParaRPr lang="en-US" altLang="zh-CN" sz="2000" dirty="0"/>
          </a:p>
          <a:p>
            <a:r>
              <a:rPr lang="zh-CN" altLang="en-US" sz="2000" dirty="0"/>
              <a:t>没见过那五色的油彩愣往脸上画 ，</a:t>
            </a:r>
            <a:endParaRPr lang="en-US" altLang="zh-CN" sz="2000" dirty="0"/>
          </a:p>
          <a:p>
            <a:r>
              <a:rPr lang="zh-CN" altLang="en-US" sz="2000" dirty="0"/>
              <a:t>“四击头”一亮相，</a:t>
            </a:r>
            <a:endParaRPr lang="en-US" altLang="zh-CN" sz="2000" dirty="0"/>
          </a:p>
          <a:p>
            <a:r>
              <a:rPr lang="zh-CN" altLang="en-US" sz="2000" dirty="0"/>
              <a:t>美极啦，妙极啦，简直</a:t>
            </a:r>
            <a:r>
              <a:rPr lang="en-US" altLang="zh-CN" sz="2000" dirty="0"/>
              <a:t>OK</a:t>
            </a:r>
            <a:r>
              <a:rPr lang="zh-CN" altLang="en-US" sz="2000" dirty="0"/>
              <a:t>，顶呱呱 ！</a:t>
            </a:r>
            <a:endParaRPr lang="en-US" altLang="zh-CN" sz="2000" dirty="0"/>
          </a:p>
          <a:p>
            <a:endParaRPr lang="zh-CN" altLang="en-US" sz="2000" dirty="0"/>
          </a:p>
          <a:p>
            <a:r>
              <a:rPr lang="zh-CN" altLang="en-US" sz="2000" dirty="0"/>
              <a:t>蓝脸的窦尔敦盗御马，</a:t>
            </a:r>
          </a:p>
          <a:p>
            <a:endParaRPr lang="en-US" altLang="zh-CN" sz="2000" dirty="0"/>
          </a:p>
          <a:p>
            <a:r>
              <a:rPr lang="zh-CN" altLang="en-US" sz="2000" dirty="0"/>
              <a:t>红脸的关公战长沙，</a:t>
            </a:r>
          </a:p>
          <a:p>
            <a:endParaRPr lang="en-US" altLang="zh-CN" sz="2000" dirty="0"/>
          </a:p>
          <a:p>
            <a:r>
              <a:rPr lang="zh-CN" altLang="en-US" sz="2000" dirty="0"/>
              <a:t>黄脸的典韦， 白脸的曹操，</a:t>
            </a:r>
          </a:p>
          <a:p>
            <a:endParaRPr lang="en-US" altLang="zh-CN" sz="2000" dirty="0"/>
          </a:p>
          <a:p>
            <a:r>
              <a:rPr lang="zh-CN" altLang="en-US" sz="2000" dirty="0"/>
              <a:t>黑脸的张飞 叫喳喳！</a:t>
            </a:r>
          </a:p>
        </p:txBody>
      </p:sp>
    </p:spTree>
    <p:extLst>
      <p:ext uri="{BB962C8B-B14F-4D97-AF65-F5344CB8AC3E}">
        <p14:creationId xmlns:p14="http://schemas.microsoft.com/office/powerpoint/2010/main" val="589940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323D1DC-86D3-4318-B32C-48C516D10AB8}"/>
              </a:ext>
            </a:extLst>
          </p:cNvPr>
          <p:cNvSpPr txBox="1"/>
          <p:nvPr/>
        </p:nvSpPr>
        <p:spPr>
          <a:xfrm>
            <a:off x="578667" y="157418"/>
            <a:ext cx="3993333" cy="6247864"/>
          </a:xfrm>
          <a:prstGeom prst="rect">
            <a:avLst/>
          </a:prstGeom>
          <a:noFill/>
        </p:spPr>
        <p:txBody>
          <a:bodyPr wrap="square" rtlCol="0">
            <a:spAutoFit/>
          </a:bodyPr>
          <a:lstStyle/>
          <a:p>
            <a:r>
              <a:rPr lang="en-US" altLang="zh-CN" sz="2000" b="1" dirty="0"/>
              <a:t>《</a:t>
            </a:r>
            <a:r>
              <a:rPr lang="zh-CN" altLang="en-US" sz="2000" b="1" dirty="0"/>
              <a:t>说唱脸谱</a:t>
            </a:r>
            <a:r>
              <a:rPr lang="en-US" altLang="zh-CN" sz="2000" b="1" dirty="0"/>
              <a:t>》</a:t>
            </a:r>
          </a:p>
          <a:p>
            <a:r>
              <a:rPr lang="zh-CN" altLang="en-US" sz="2000" b="1" dirty="0"/>
              <a:t>作词：阎肃</a:t>
            </a:r>
            <a:endParaRPr lang="en-US" altLang="zh-CN" sz="2000" b="1" dirty="0"/>
          </a:p>
          <a:p>
            <a:r>
              <a:rPr lang="zh-CN" altLang="en-US" sz="2000" dirty="0"/>
              <a:t>那一天爷爷领我去把京戏看　　</a:t>
            </a:r>
            <a:endParaRPr lang="en-US" altLang="zh-CN" sz="2000" dirty="0"/>
          </a:p>
          <a:p>
            <a:r>
              <a:rPr lang="zh-CN" altLang="en-US" sz="2000" dirty="0"/>
              <a:t>看见那舞台上面好多大花脸</a:t>
            </a:r>
            <a:endParaRPr lang="en-US" altLang="zh-CN" sz="2000" dirty="0"/>
          </a:p>
          <a:p>
            <a:r>
              <a:rPr lang="zh-CN" altLang="en-US" sz="2000" dirty="0"/>
              <a:t>红白黄绿蓝咧嘴又瞪眼　　</a:t>
            </a:r>
            <a:endParaRPr lang="en-US" altLang="zh-CN" sz="2000" dirty="0"/>
          </a:p>
          <a:p>
            <a:r>
              <a:rPr lang="zh-CN" altLang="en-US" sz="2000" dirty="0"/>
              <a:t>一边唱一边喊 哇呀呀呀呀　　</a:t>
            </a:r>
            <a:endParaRPr lang="en-US" altLang="zh-CN" sz="2000" dirty="0"/>
          </a:p>
          <a:p>
            <a:r>
              <a:rPr lang="zh-CN" altLang="en-US" sz="2000" dirty="0"/>
              <a:t>好象炸雷 叽叽喳喳震响在耳边　　</a:t>
            </a:r>
            <a:endParaRPr lang="en-US" altLang="zh-CN" sz="2000" dirty="0"/>
          </a:p>
          <a:p>
            <a:r>
              <a:rPr lang="zh-CN" altLang="en-US" sz="2000" u="sng" dirty="0"/>
              <a:t>蓝脸的窦尔敦盗御马　　</a:t>
            </a:r>
            <a:endParaRPr lang="en-US" altLang="zh-CN" sz="2000" u="sng" dirty="0"/>
          </a:p>
          <a:p>
            <a:r>
              <a:rPr lang="zh-CN" altLang="en-US" sz="2000" u="sng" dirty="0"/>
              <a:t>红脸的关公战长沙</a:t>
            </a:r>
            <a:endParaRPr lang="en-US" altLang="zh-CN" sz="2000" u="sng" dirty="0"/>
          </a:p>
          <a:p>
            <a:r>
              <a:rPr lang="zh-CN" altLang="en-US" sz="2000" u="sng" dirty="0"/>
              <a:t>黄脸的典韦 白脸的曹操　　</a:t>
            </a:r>
            <a:endParaRPr lang="en-US" altLang="zh-CN" sz="2000" u="sng" dirty="0"/>
          </a:p>
          <a:p>
            <a:r>
              <a:rPr lang="zh-CN" altLang="en-US" sz="2000" u="sng" dirty="0"/>
              <a:t>黑脸的张飞 叫喳喳</a:t>
            </a:r>
            <a:r>
              <a:rPr lang="en-US" altLang="zh-CN" sz="2000" u="sng" dirty="0"/>
              <a:t>……</a:t>
            </a:r>
            <a:r>
              <a:rPr lang="zh-CN" altLang="en-US" sz="2000" u="sng" dirty="0"/>
              <a:t>　　</a:t>
            </a:r>
            <a:endParaRPr lang="en-US" altLang="zh-CN" sz="2000" u="sng" dirty="0"/>
          </a:p>
          <a:p>
            <a:r>
              <a:rPr lang="zh-CN" altLang="en-US" sz="2000" dirty="0"/>
              <a:t>说实话京剧脸谱本来确实挺好看　　</a:t>
            </a:r>
            <a:endParaRPr lang="en-US" altLang="zh-CN" sz="2000" dirty="0"/>
          </a:p>
          <a:p>
            <a:r>
              <a:rPr lang="zh-CN" altLang="en-US" sz="2000" dirty="0"/>
              <a:t>可唱的说的全是方言怎么听也不懂　　</a:t>
            </a:r>
            <a:endParaRPr lang="en-US" altLang="zh-CN" sz="2000" dirty="0"/>
          </a:p>
          <a:p>
            <a:r>
              <a:rPr lang="zh-CN" altLang="en-US" sz="2000" dirty="0"/>
              <a:t>慢慢腾腾咿咿呀呀哼上老半天　　乐队伴奏一听光是锣鼓家伙</a:t>
            </a:r>
            <a:endParaRPr lang="en-US" altLang="zh-CN" sz="2000" dirty="0"/>
          </a:p>
          <a:p>
            <a:r>
              <a:rPr lang="zh-CN" altLang="en-US" sz="2000" dirty="0"/>
              <a:t>咙个哩个三大件　　</a:t>
            </a:r>
            <a:endParaRPr lang="en-US" altLang="zh-CN" sz="2000" dirty="0"/>
          </a:p>
          <a:p>
            <a:r>
              <a:rPr lang="zh-CN" altLang="en-US" sz="2000" dirty="0"/>
              <a:t>这怎么能够跟上时代赶上潮流　　吸引当代小青年　　</a:t>
            </a:r>
            <a:endParaRPr lang="en-US" altLang="zh-CN" sz="2000" dirty="0"/>
          </a:p>
          <a:p>
            <a:r>
              <a:rPr lang="zh-CN" altLang="en-US" sz="2000" u="sng" dirty="0"/>
              <a:t>紫色的天王 托宝塔　　</a:t>
            </a:r>
            <a:endParaRPr lang="en-US" altLang="zh-CN" sz="2000" u="sng" dirty="0"/>
          </a:p>
          <a:p>
            <a:r>
              <a:rPr lang="zh-CN" altLang="en-US" sz="2000" u="sng" dirty="0"/>
              <a:t>绿色的魔鬼 斗夜叉　　</a:t>
            </a:r>
          </a:p>
        </p:txBody>
      </p:sp>
      <p:sp>
        <p:nvSpPr>
          <p:cNvPr id="7" name="文本框 6">
            <a:extLst>
              <a:ext uri="{FF2B5EF4-FFF2-40B4-BE49-F238E27FC236}">
                <a16:creationId xmlns:a16="http://schemas.microsoft.com/office/drawing/2014/main" id="{E753037A-A449-4008-A56B-7839A4D7D2A0}"/>
              </a:ext>
            </a:extLst>
          </p:cNvPr>
          <p:cNvSpPr txBox="1"/>
          <p:nvPr/>
        </p:nvSpPr>
        <p:spPr>
          <a:xfrm>
            <a:off x="4788024" y="305068"/>
            <a:ext cx="3993333" cy="6247864"/>
          </a:xfrm>
          <a:prstGeom prst="rect">
            <a:avLst/>
          </a:prstGeom>
          <a:noFill/>
        </p:spPr>
        <p:txBody>
          <a:bodyPr wrap="square" rtlCol="0">
            <a:spAutoFit/>
          </a:bodyPr>
          <a:lstStyle/>
          <a:p>
            <a:r>
              <a:rPr lang="zh-CN" altLang="en-US" sz="2000" u="sng" dirty="0"/>
              <a:t>金色的猴王 银色的妖怪　　</a:t>
            </a:r>
            <a:endParaRPr lang="en-US" altLang="zh-CN" sz="2000" u="sng" dirty="0"/>
          </a:p>
          <a:p>
            <a:r>
              <a:rPr lang="zh-CN" altLang="en-US" sz="2000" u="sng" dirty="0"/>
              <a:t>灰色的精灵 笑哈哈</a:t>
            </a:r>
            <a:r>
              <a:rPr lang="en-US" altLang="zh-CN" sz="2000" u="sng" dirty="0"/>
              <a:t>……</a:t>
            </a:r>
            <a:r>
              <a:rPr lang="zh-CN" altLang="en-US" sz="2000" u="sng" dirty="0"/>
              <a:t>　　</a:t>
            </a:r>
            <a:endParaRPr lang="en-US" altLang="zh-CN" sz="2000" u="sng" dirty="0"/>
          </a:p>
          <a:p>
            <a:r>
              <a:rPr lang="zh-CN" altLang="en-US" sz="2000" dirty="0"/>
              <a:t>我爷爷生气说我纯粹这是瞎捣乱　　</a:t>
            </a:r>
            <a:endParaRPr lang="en-US" altLang="zh-CN" sz="2000" dirty="0"/>
          </a:p>
          <a:p>
            <a:r>
              <a:rPr lang="zh-CN" altLang="en-US" sz="2000" dirty="0"/>
              <a:t>多美的精彩艺术中华瑰宝　　</a:t>
            </a:r>
            <a:endParaRPr lang="en-US" altLang="zh-CN" sz="2000" dirty="0"/>
          </a:p>
          <a:p>
            <a:r>
              <a:rPr lang="zh-CN" altLang="en-US" sz="2000" dirty="0"/>
              <a:t>就连外国人也拍手叫好　</a:t>
            </a:r>
            <a:endParaRPr lang="en-US" altLang="zh-CN" sz="2000" dirty="0"/>
          </a:p>
          <a:p>
            <a:r>
              <a:rPr lang="zh-CN" altLang="en-US" sz="2000" dirty="0"/>
              <a:t>一个劲的来称赞　　</a:t>
            </a:r>
            <a:endParaRPr lang="en-US" altLang="zh-CN" sz="2000" dirty="0"/>
          </a:p>
          <a:p>
            <a:r>
              <a:rPr lang="zh-CN" altLang="en-US" sz="2000" dirty="0"/>
              <a:t>生旦净末唱念做打</a:t>
            </a:r>
            <a:endParaRPr lang="en-US" altLang="zh-CN" sz="2000" dirty="0"/>
          </a:p>
          <a:p>
            <a:r>
              <a:rPr lang="zh-CN" altLang="en-US" sz="2000" dirty="0"/>
              <a:t>手眼身法功夫真是不简单　　</a:t>
            </a:r>
            <a:endParaRPr lang="en-US" altLang="zh-CN" sz="2000" dirty="0"/>
          </a:p>
          <a:p>
            <a:r>
              <a:rPr lang="zh-CN" altLang="en-US" sz="2000" dirty="0"/>
              <a:t>你不懂戏曲 胡说八道　　</a:t>
            </a:r>
            <a:endParaRPr lang="en-US" altLang="zh-CN" sz="2000" dirty="0"/>
          </a:p>
          <a:p>
            <a:r>
              <a:rPr lang="zh-CN" altLang="en-US" sz="2000" dirty="0"/>
              <a:t>气的爷爷胡子直往脸上翻　　</a:t>
            </a:r>
            <a:endParaRPr lang="en-US" altLang="zh-CN" sz="2000" dirty="0"/>
          </a:p>
          <a:p>
            <a:r>
              <a:rPr lang="zh-CN" altLang="en-US" sz="2000" dirty="0"/>
              <a:t>老爷爷你别生气  允许我申辨　　就算是山珍海味老吃也会烦　　</a:t>
            </a:r>
            <a:endParaRPr lang="en-US" altLang="zh-CN" sz="2000" dirty="0"/>
          </a:p>
          <a:p>
            <a:r>
              <a:rPr lang="zh-CN" altLang="en-US" sz="2000" dirty="0"/>
              <a:t>艺术与时代不能离太远</a:t>
            </a:r>
            <a:endParaRPr lang="en-US" altLang="zh-CN" sz="2000" dirty="0"/>
          </a:p>
          <a:p>
            <a:r>
              <a:rPr lang="zh-CN" altLang="en-US" sz="2000" dirty="0"/>
              <a:t>要创新要发展　　哇呀呀呀　　</a:t>
            </a:r>
            <a:endParaRPr lang="en-US" altLang="zh-CN" sz="2000" dirty="0"/>
          </a:p>
          <a:p>
            <a:r>
              <a:rPr lang="zh-CN" altLang="en-US" sz="2000" dirty="0"/>
              <a:t>让那老的少的男的女的大家都爱看　　</a:t>
            </a:r>
            <a:endParaRPr lang="en-US" altLang="zh-CN" sz="2000" dirty="0"/>
          </a:p>
          <a:p>
            <a:r>
              <a:rPr lang="zh-CN" altLang="en-US" sz="2000" dirty="0"/>
              <a:t>民族遗产一代一代往下传</a:t>
            </a:r>
            <a:endParaRPr lang="en-US" altLang="zh-CN" sz="2000" dirty="0"/>
          </a:p>
          <a:p>
            <a:r>
              <a:rPr lang="zh-CN" altLang="en-US" sz="2000" dirty="0"/>
              <a:t>一幅幅鲜明的  鸳鸯瓦　　</a:t>
            </a:r>
            <a:endParaRPr lang="en-US" altLang="zh-CN" sz="2000" dirty="0"/>
          </a:p>
          <a:p>
            <a:r>
              <a:rPr lang="zh-CN" altLang="en-US" sz="2000" dirty="0"/>
              <a:t>一群群生动的  活菩萨　　</a:t>
            </a:r>
            <a:endParaRPr lang="en-US" altLang="zh-CN" sz="2000" dirty="0"/>
          </a:p>
          <a:p>
            <a:r>
              <a:rPr lang="zh-CN" altLang="en-US" sz="2000" dirty="0"/>
              <a:t>一笔笔勾描  一点点夸大　　</a:t>
            </a:r>
            <a:endParaRPr lang="en-US" altLang="zh-CN" sz="2000" dirty="0"/>
          </a:p>
          <a:p>
            <a:r>
              <a:rPr lang="zh-CN" altLang="en-US" sz="2000" dirty="0"/>
              <a:t>一张张脸谱  美佳佳　　哈哈哈</a:t>
            </a:r>
          </a:p>
        </p:txBody>
      </p:sp>
    </p:spTree>
    <p:extLst>
      <p:ext uri="{BB962C8B-B14F-4D97-AF65-F5344CB8AC3E}">
        <p14:creationId xmlns:p14="http://schemas.microsoft.com/office/powerpoint/2010/main" val="685213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2C9D1-1ED2-4A9A-AAFF-CC7D870A4774}"/>
              </a:ext>
            </a:extLst>
          </p:cNvPr>
          <p:cNvSpPr>
            <a:spLocks noGrp="1"/>
          </p:cNvSpPr>
          <p:nvPr>
            <p:ph type="title"/>
          </p:nvPr>
        </p:nvSpPr>
        <p:spPr/>
        <p:txBody>
          <a:bodyPr/>
          <a:lstStyle/>
          <a:p>
            <a:r>
              <a:rPr lang="en-US" altLang="zh-CN" dirty="0"/>
              <a:t>5.</a:t>
            </a:r>
            <a:r>
              <a:rPr lang="zh-CN" altLang="en-US" dirty="0"/>
              <a:t>文化的历史</a:t>
            </a:r>
          </a:p>
        </p:txBody>
      </p:sp>
      <p:sp>
        <p:nvSpPr>
          <p:cNvPr id="3" name="内容占位符 2">
            <a:extLst>
              <a:ext uri="{FF2B5EF4-FFF2-40B4-BE49-F238E27FC236}">
                <a16:creationId xmlns:a16="http://schemas.microsoft.com/office/drawing/2014/main" id="{9F4083B4-9FC4-4038-A2F5-E1255A32D6A6}"/>
              </a:ext>
            </a:extLst>
          </p:cNvPr>
          <p:cNvSpPr>
            <a:spLocks noGrp="1"/>
          </p:cNvSpPr>
          <p:nvPr>
            <p:ph idx="1"/>
          </p:nvPr>
        </p:nvSpPr>
        <p:spPr>
          <a:xfrm>
            <a:off x="323528" y="1295400"/>
            <a:ext cx="8568952" cy="5301951"/>
          </a:xfrm>
        </p:spPr>
        <p:txBody>
          <a:bodyPr>
            <a:normAutofit/>
          </a:bodyPr>
          <a:lstStyle/>
          <a:p>
            <a:r>
              <a:rPr lang="zh-CN" altLang="en-US" dirty="0"/>
              <a:t>西方文化史</a:t>
            </a:r>
            <a:endParaRPr lang="en-US" altLang="zh-CN" dirty="0"/>
          </a:p>
          <a:p>
            <a:pPr marL="0" indent="0">
              <a:buNone/>
            </a:pPr>
            <a:r>
              <a:rPr lang="zh-CN" altLang="en-US" dirty="0"/>
              <a:t>古希腊</a:t>
            </a:r>
            <a:r>
              <a:rPr lang="en-US" altLang="zh-CN" dirty="0"/>
              <a:t>——</a:t>
            </a:r>
            <a:r>
              <a:rPr lang="zh-CN" altLang="en-US" dirty="0"/>
              <a:t>柏拉图、亚里士多德等，提出的政治、历史、哲学、医学、科学是西方文明的起源；</a:t>
            </a:r>
            <a:endParaRPr lang="en-US" altLang="zh-CN" dirty="0"/>
          </a:p>
          <a:p>
            <a:pPr marL="0" indent="0">
              <a:buNone/>
            </a:pPr>
            <a:r>
              <a:rPr lang="zh-CN" altLang="en-US" dirty="0"/>
              <a:t>罗马帝国时期的律法和基督教；</a:t>
            </a:r>
            <a:endParaRPr lang="en-US" altLang="zh-CN" dirty="0"/>
          </a:p>
          <a:p>
            <a:pPr marL="0" indent="0">
              <a:buNone/>
            </a:pPr>
            <a:r>
              <a:rPr lang="zh-CN" altLang="en-US" dirty="0"/>
              <a:t>中世纪的宗教统治；</a:t>
            </a:r>
            <a:endParaRPr lang="en-US" altLang="zh-CN" dirty="0"/>
          </a:p>
          <a:p>
            <a:pPr marL="0" indent="0">
              <a:buNone/>
            </a:pPr>
            <a:r>
              <a:rPr lang="zh-CN" altLang="en-US" dirty="0"/>
              <a:t>文艺复兴、宗教改革和启蒙运动的理性主义；</a:t>
            </a:r>
            <a:endParaRPr lang="en-US" altLang="zh-CN" dirty="0"/>
          </a:p>
          <a:p>
            <a:pPr marL="0" indent="0">
              <a:buNone/>
            </a:pPr>
            <a:r>
              <a:rPr lang="zh-CN" altLang="en-US" dirty="0"/>
              <a:t>科技革命、经济周期波动、世界大战；</a:t>
            </a:r>
            <a:endParaRPr lang="en-US" altLang="zh-CN" dirty="0"/>
          </a:p>
          <a:p>
            <a:pPr marL="0" indent="0">
              <a:buNone/>
            </a:pPr>
            <a:r>
              <a:rPr lang="zh-CN" altLang="en-US" dirty="0"/>
              <a:t>福利国家、凯恩斯主义等现代社会的多元文化</a:t>
            </a:r>
            <a:endParaRPr lang="en-US" altLang="zh-CN" dirty="0"/>
          </a:p>
        </p:txBody>
      </p:sp>
    </p:spTree>
    <p:extLst>
      <p:ext uri="{BB962C8B-B14F-4D97-AF65-F5344CB8AC3E}">
        <p14:creationId xmlns:p14="http://schemas.microsoft.com/office/powerpoint/2010/main" val="2346419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DB68C-A518-3D46-85B7-BC996C7288FD}"/>
              </a:ext>
            </a:extLst>
          </p:cNvPr>
          <p:cNvSpPr>
            <a:spLocks noGrp="1"/>
          </p:cNvSpPr>
          <p:nvPr>
            <p:ph type="title"/>
          </p:nvPr>
        </p:nvSpPr>
        <p:spPr/>
        <p:txBody>
          <a:bodyPr/>
          <a:lstStyle/>
          <a:p>
            <a:r>
              <a:rPr lang="en-US" altLang="zh-CN" dirty="0"/>
              <a:t>《</a:t>
            </a:r>
            <a:r>
              <a:rPr lang="zh-CN" altLang="en-US" dirty="0"/>
              <a:t>文明的冲突</a:t>
            </a:r>
            <a:r>
              <a:rPr lang="en-US" altLang="zh-CN" dirty="0"/>
              <a:t>》</a:t>
            </a:r>
            <a:br>
              <a:rPr lang="zh-CN" altLang="en-US" dirty="0"/>
            </a:br>
            <a:endParaRPr kumimoji="1" lang="zh-CN" altLang="en-US" dirty="0"/>
          </a:p>
        </p:txBody>
      </p:sp>
      <p:sp>
        <p:nvSpPr>
          <p:cNvPr id="3" name="内容占位符 2">
            <a:extLst>
              <a:ext uri="{FF2B5EF4-FFF2-40B4-BE49-F238E27FC236}">
                <a16:creationId xmlns:a16="http://schemas.microsoft.com/office/drawing/2014/main" id="{521B707B-5500-7843-9CC5-4D1A00ADF9D0}"/>
              </a:ext>
            </a:extLst>
          </p:cNvPr>
          <p:cNvSpPr>
            <a:spLocks noGrp="1"/>
          </p:cNvSpPr>
          <p:nvPr>
            <p:ph idx="1"/>
          </p:nvPr>
        </p:nvSpPr>
        <p:spPr>
          <a:xfrm>
            <a:off x="495978" y="1593477"/>
            <a:ext cx="7748430" cy="4195481"/>
          </a:xfrm>
        </p:spPr>
        <p:txBody>
          <a:bodyPr/>
          <a:lstStyle/>
          <a:p>
            <a:r>
              <a:rPr lang="zh-CN" altLang="en-US" dirty="0"/>
              <a:t>塞缪尔</a:t>
            </a:r>
            <a:r>
              <a:rPr lang="en-US" altLang="zh-CN" dirty="0"/>
              <a:t>·</a:t>
            </a:r>
            <a:r>
              <a:rPr lang="zh-CN" altLang="en-US" dirty="0"/>
              <a:t>亨廷顿，</a:t>
            </a:r>
            <a:r>
              <a:rPr lang="en-US" altLang="zh-CN" dirty="0"/>
              <a:t>1993</a:t>
            </a:r>
            <a:r>
              <a:rPr lang="zh-CN" altLang="en-US" dirty="0"/>
              <a:t>年夏发表文章，陆续成书</a:t>
            </a:r>
            <a:endParaRPr lang="en-US" altLang="zh-CN" dirty="0"/>
          </a:p>
          <a:p>
            <a:r>
              <a:rPr kumimoji="1" lang="zh-CN" altLang="en-US" dirty="0"/>
              <a:t>文化的冲突</a:t>
            </a:r>
            <a:endParaRPr kumimoji="1" lang="en-US" altLang="zh-CN" dirty="0"/>
          </a:p>
          <a:p>
            <a:r>
              <a:rPr kumimoji="1" lang="zh-CN" altLang="en-US" dirty="0"/>
              <a:t>作者核心观点：冷战后，世界格局的决定因素表现为七大或八大文明，即中华文明、日本文明、印度文明、伊斯兰文明、西方文明、东正教文明、拉美文明，还有可能存在的非洲文明。冲突的根源不再是意识形态，而是文化的差异，主宰全球的将是“文明的冲突”。</a:t>
            </a:r>
            <a:endParaRPr kumimoji="1" lang="en-US" altLang="zh-CN" dirty="0"/>
          </a:p>
          <a:p>
            <a:r>
              <a:rPr kumimoji="1" lang="zh-CN" altLang="en-US" dirty="0"/>
              <a:t>克己复礼、费孝通差序格局、祖先崇拜的华夏文明</a:t>
            </a:r>
            <a:endParaRPr kumimoji="1" lang="en-US" altLang="zh-CN" dirty="0"/>
          </a:p>
          <a:p>
            <a:pPr marL="0" indent="0">
              <a:buNone/>
            </a:pPr>
            <a:r>
              <a:rPr kumimoji="1" lang="zh-CN" altLang="en-US" dirty="0"/>
              <a:t>     </a:t>
            </a:r>
            <a:r>
              <a:rPr kumimoji="1" lang="en-US" altLang="zh-CN" dirty="0"/>
              <a:t>vs</a:t>
            </a:r>
            <a:r>
              <a:rPr kumimoji="1" lang="zh-CN" altLang="en-US" dirty="0"/>
              <a:t>个人英雄主义、爱冒险的美国精神</a:t>
            </a:r>
          </a:p>
        </p:txBody>
      </p:sp>
    </p:spTree>
    <p:extLst>
      <p:ext uri="{BB962C8B-B14F-4D97-AF65-F5344CB8AC3E}">
        <p14:creationId xmlns:p14="http://schemas.microsoft.com/office/powerpoint/2010/main" val="1832265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3EF16-EFB6-0F4E-9F97-F332E8E325BA}"/>
              </a:ext>
            </a:extLst>
          </p:cNvPr>
          <p:cNvSpPr>
            <a:spLocks noGrp="1"/>
          </p:cNvSpPr>
          <p:nvPr>
            <p:ph type="title"/>
          </p:nvPr>
        </p:nvSpPr>
        <p:spPr/>
        <p:txBody>
          <a:bodyPr/>
          <a:lstStyle/>
          <a:p>
            <a:r>
              <a:rPr kumimoji="1" lang="zh-CN" altLang="en-US" dirty="0"/>
              <a:t>二、我国社会主义文化理论与制度</a:t>
            </a:r>
          </a:p>
        </p:txBody>
      </p:sp>
      <p:sp>
        <p:nvSpPr>
          <p:cNvPr id="3" name="内容占位符 2">
            <a:extLst>
              <a:ext uri="{FF2B5EF4-FFF2-40B4-BE49-F238E27FC236}">
                <a16:creationId xmlns:a16="http://schemas.microsoft.com/office/drawing/2014/main" id="{42DBACFB-30B8-7645-B64C-1E99FF0D5C5A}"/>
              </a:ext>
            </a:extLst>
          </p:cNvPr>
          <p:cNvSpPr>
            <a:spLocks noGrp="1"/>
          </p:cNvSpPr>
          <p:nvPr>
            <p:ph idx="1"/>
          </p:nvPr>
        </p:nvSpPr>
        <p:spPr>
          <a:xfrm>
            <a:off x="495978" y="2348880"/>
            <a:ext cx="7055379" cy="3440078"/>
          </a:xfrm>
        </p:spPr>
        <p:txBody>
          <a:bodyPr/>
          <a:lstStyle/>
          <a:p>
            <a:r>
              <a:rPr kumimoji="1" lang="zh-CN" altLang="en-US" dirty="0"/>
              <a:t>中国特色社会主义文化构成</a:t>
            </a:r>
            <a:endParaRPr kumimoji="1" lang="en-US" altLang="zh-CN" dirty="0"/>
          </a:p>
          <a:p>
            <a:r>
              <a:rPr kumimoji="1" lang="zh-CN" altLang="en-US" dirty="0"/>
              <a:t>中国特色社会主义文化理论</a:t>
            </a:r>
            <a:endParaRPr kumimoji="1" lang="en-US" altLang="zh-CN" dirty="0"/>
          </a:p>
          <a:p>
            <a:r>
              <a:rPr kumimoji="1" lang="zh-CN" altLang="en-US" dirty="0"/>
              <a:t>中国特色社会主义文化制度</a:t>
            </a:r>
          </a:p>
        </p:txBody>
      </p:sp>
    </p:spTree>
    <p:extLst>
      <p:ext uri="{BB962C8B-B14F-4D97-AF65-F5344CB8AC3E}">
        <p14:creationId xmlns:p14="http://schemas.microsoft.com/office/powerpoint/2010/main" val="1481760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FBB3D-1402-3740-B50C-4EEC33328CA8}"/>
              </a:ext>
            </a:extLst>
          </p:cNvPr>
          <p:cNvSpPr>
            <a:spLocks noGrp="1"/>
          </p:cNvSpPr>
          <p:nvPr>
            <p:ph type="title"/>
          </p:nvPr>
        </p:nvSpPr>
        <p:spPr>
          <a:xfrm>
            <a:off x="179512" y="452718"/>
            <a:ext cx="7848872" cy="842682"/>
          </a:xfrm>
        </p:spPr>
        <p:txBody>
          <a:bodyPr/>
          <a:lstStyle/>
          <a:p>
            <a:r>
              <a:rPr kumimoji="1" lang="en-US" altLang="zh-CN" dirty="0"/>
              <a:t>1.</a:t>
            </a:r>
            <a:r>
              <a:rPr kumimoji="1" lang="zh-CN" altLang="en-US" dirty="0"/>
              <a:t>我国社会主义文化的构成与面向</a:t>
            </a:r>
          </a:p>
        </p:txBody>
      </p:sp>
      <p:sp>
        <p:nvSpPr>
          <p:cNvPr id="3" name="内容占位符 2">
            <a:extLst>
              <a:ext uri="{FF2B5EF4-FFF2-40B4-BE49-F238E27FC236}">
                <a16:creationId xmlns:a16="http://schemas.microsoft.com/office/drawing/2014/main" id="{29D1C57E-04BD-C741-8270-C1964BC81B73}"/>
              </a:ext>
            </a:extLst>
          </p:cNvPr>
          <p:cNvSpPr>
            <a:spLocks noGrp="1"/>
          </p:cNvSpPr>
          <p:nvPr>
            <p:ph idx="1"/>
          </p:nvPr>
        </p:nvSpPr>
        <p:spPr>
          <a:xfrm>
            <a:off x="495978" y="1593477"/>
            <a:ext cx="8180478" cy="4811805"/>
          </a:xfrm>
        </p:spPr>
        <p:txBody>
          <a:bodyPr>
            <a:normAutofit/>
          </a:bodyPr>
          <a:lstStyle/>
          <a:p>
            <a:r>
              <a:rPr kumimoji="1" lang="zh-CN" altLang="en-US" dirty="0"/>
              <a:t>中国特色社会主义文化，源自于中华民族五千多年文明历史所孕育的</a:t>
            </a:r>
            <a:r>
              <a:rPr kumimoji="1" lang="zh-CN" altLang="en-US" dirty="0">
                <a:solidFill>
                  <a:srgbClr val="FF0000"/>
                </a:solidFill>
              </a:rPr>
              <a:t>中华优秀传统文化</a:t>
            </a:r>
            <a:r>
              <a:rPr kumimoji="1" lang="zh-CN" altLang="en-US" dirty="0"/>
              <a:t>，熔铸于党领导人民在革命、建设、改革中创造的</a:t>
            </a:r>
            <a:r>
              <a:rPr kumimoji="1" lang="zh-CN" altLang="en-US" dirty="0">
                <a:solidFill>
                  <a:srgbClr val="FF0000"/>
                </a:solidFill>
              </a:rPr>
              <a:t>革命文化和社会主义先进文化</a:t>
            </a:r>
            <a:r>
              <a:rPr kumimoji="1" lang="zh-CN" altLang="en-US" dirty="0"/>
              <a:t>，植根于</a:t>
            </a:r>
            <a:r>
              <a:rPr kumimoji="1" lang="zh-CN" altLang="en-US" dirty="0">
                <a:solidFill>
                  <a:srgbClr val="FF0000"/>
                </a:solidFill>
              </a:rPr>
              <a:t>中国特色社会主义伟大实践</a:t>
            </a:r>
            <a:r>
              <a:rPr kumimoji="1" lang="zh-CN" altLang="en-US" dirty="0"/>
              <a:t>。发展中国特色社会主义文化，就是以马克思主义为指导，坚守中华文化立场，立足当代中国现实，结合当今时代条件，发展</a:t>
            </a:r>
            <a:r>
              <a:rPr kumimoji="1" lang="zh-CN" altLang="en-US" dirty="0">
                <a:solidFill>
                  <a:srgbClr val="FF0000"/>
                </a:solidFill>
              </a:rPr>
              <a:t>面向现代化、面向世界、面向未来的</a:t>
            </a:r>
            <a:r>
              <a:rPr kumimoji="1" lang="zh-CN" altLang="en-US" dirty="0"/>
              <a:t>，民族的科学的大众的社会主义文化，推动社会主义精神文明和物质文明协调发展。要坚持为人民服务、为社会主义服务，坚持百花齐放、百家争鸣，坚持创造性转化、创新性发展，不断铸就中华文化新辉煌。</a:t>
            </a:r>
            <a:endParaRPr kumimoji="1" lang="en-US" altLang="zh-CN" dirty="0"/>
          </a:p>
          <a:p>
            <a:pPr marL="0" indent="0" algn="r">
              <a:buNone/>
            </a:pPr>
            <a:r>
              <a:rPr kumimoji="1" lang="en-US" altLang="zh-CN" dirty="0"/>
              <a:t>——</a:t>
            </a:r>
            <a:r>
              <a:rPr kumimoji="1" lang="zh-CN" altLang="en-US" dirty="0"/>
              <a:t>十九大报告</a:t>
            </a:r>
          </a:p>
        </p:txBody>
      </p:sp>
    </p:spTree>
    <p:extLst>
      <p:ext uri="{BB962C8B-B14F-4D97-AF65-F5344CB8AC3E}">
        <p14:creationId xmlns:p14="http://schemas.microsoft.com/office/powerpoint/2010/main" val="1163620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BEB6F-13A2-4901-9BE1-06A25F85C798}"/>
              </a:ext>
            </a:extLst>
          </p:cNvPr>
          <p:cNvSpPr>
            <a:spLocks noGrp="1"/>
          </p:cNvSpPr>
          <p:nvPr>
            <p:ph type="title"/>
          </p:nvPr>
        </p:nvSpPr>
        <p:spPr>
          <a:xfrm>
            <a:off x="488001" y="629266"/>
            <a:ext cx="3601523" cy="1641986"/>
          </a:xfrm>
        </p:spPr>
        <p:txBody>
          <a:bodyPr>
            <a:normAutofit/>
          </a:bodyPr>
          <a:lstStyle/>
          <a:p>
            <a:endParaRPr lang="zh-CN" altLang="en-US"/>
          </a:p>
        </p:txBody>
      </p:sp>
      <p:pic>
        <p:nvPicPr>
          <p:cNvPr id="5" name="图片 4">
            <a:extLst>
              <a:ext uri="{FF2B5EF4-FFF2-40B4-BE49-F238E27FC236}">
                <a16:creationId xmlns:a16="http://schemas.microsoft.com/office/drawing/2014/main" id="{345149AB-225C-456E-8C57-9F6AF9C5A88C}"/>
              </a:ext>
            </a:extLst>
          </p:cNvPr>
          <p:cNvPicPr>
            <a:picLocks noChangeAspect="1"/>
          </p:cNvPicPr>
          <p:nvPr/>
        </p:nvPicPr>
        <p:blipFill rotWithShape="1">
          <a:blip r:embed="rId3">
            <a:extLst>
              <a:ext uri="{28A0092B-C50C-407E-A947-70E740481C1C}">
                <a14:useLocalDpi xmlns:a14="http://schemas.microsoft.com/office/drawing/2010/main" val="0"/>
              </a:ext>
            </a:extLst>
          </a:blip>
          <a:srcRect r="17206"/>
          <a:stretch/>
        </p:blipFill>
        <p:spPr>
          <a:xfrm>
            <a:off x="4575298" y="10"/>
            <a:ext cx="4570809" cy="6857990"/>
          </a:xfrm>
          <a:prstGeom prst="rect">
            <a:avLst/>
          </a:prstGeom>
        </p:spPr>
      </p:pic>
      <p:sp>
        <p:nvSpPr>
          <p:cNvPr id="10" name="Rectangle 9">
            <a:extLst>
              <a:ext uri="{FF2B5EF4-FFF2-40B4-BE49-F238E27FC236}">
                <a16:creationId xmlns:a16="http://schemas.microsoft.com/office/drawing/2014/main" id="{495DDCFA-D3DE-4CEB-8AFF-C6501187E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4A415FD2-EA8C-4278-A6D0-901422EB2720}"/>
              </a:ext>
            </a:extLst>
          </p:cNvPr>
          <p:cNvSpPr>
            <a:spLocks noGrp="1"/>
          </p:cNvSpPr>
          <p:nvPr>
            <p:ph idx="1"/>
          </p:nvPr>
        </p:nvSpPr>
        <p:spPr>
          <a:xfrm>
            <a:off x="488001" y="2438400"/>
            <a:ext cx="3601523" cy="3809999"/>
          </a:xfrm>
        </p:spPr>
        <p:txBody>
          <a:bodyPr>
            <a:normAutofit/>
          </a:bodyPr>
          <a:lstStyle/>
          <a:p>
            <a:r>
              <a:rPr lang="zh-CN" altLang="en-US" dirty="0"/>
              <a:t>若说有奇缘，如何心事终虚化？</a:t>
            </a:r>
            <a:br>
              <a:rPr lang="zh-CN" altLang="en-US" dirty="0"/>
            </a:br>
            <a:endParaRPr lang="en-US" altLang="zh-CN" dirty="0"/>
          </a:p>
          <a:p>
            <a:endParaRPr lang="en-US" altLang="zh-CN" dirty="0"/>
          </a:p>
          <a:p>
            <a:r>
              <a:rPr lang="zh-CN" altLang="en-US" dirty="0"/>
              <a:t>“如果有缘分，为啥想啥不来啥？”</a:t>
            </a:r>
            <a:br>
              <a:rPr lang="zh-CN" altLang="en-US" dirty="0"/>
            </a:br>
            <a:endParaRPr lang="zh-CN" altLang="en-US" dirty="0"/>
          </a:p>
        </p:txBody>
      </p:sp>
    </p:spTree>
    <p:extLst>
      <p:ext uri="{BB962C8B-B14F-4D97-AF65-F5344CB8AC3E}">
        <p14:creationId xmlns:p14="http://schemas.microsoft.com/office/powerpoint/2010/main" val="323881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heel(1)">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D4062-ECC5-2847-9908-CAD8A9D0D7FA}"/>
              </a:ext>
            </a:extLst>
          </p:cNvPr>
          <p:cNvSpPr>
            <a:spLocks noGrp="1"/>
          </p:cNvSpPr>
          <p:nvPr>
            <p:ph type="title"/>
          </p:nvPr>
        </p:nvSpPr>
        <p:spPr/>
        <p:txBody>
          <a:bodyPr/>
          <a:lstStyle/>
          <a:p>
            <a:r>
              <a:rPr kumimoji="1" lang="zh-CN" altLang="en-US" dirty="0"/>
              <a:t>中华优秀传统文化</a:t>
            </a:r>
          </a:p>
        </p:txBody>
      </p:sp>
      <p:sp>
        <p:nvSpPr>
          <p:cNvPr id="3" name="内容占位符 2">
            <a:extLst>
              <a:ext uri="{FF2B5EF4-FFF2-40B4-BE49-F238E27FC236}">
                <a16:creationId xmlns:a16="http://schemas.microsoft.com/office/drawing/2014/main" id="{1D841CEA-23A2-014B-B865-C3634776EF7A}"/>
              </a:ext>
            </a:extLst>
          </p:cNvPr>
          <p:cNvSpPr>
            <a:spLocks noGrp="1"/>
          </p:cNvSpPr>
          <p:nvPr>
            <p:ph idx="1"/>
          </p:nvPr>
        </p:nvSpPr>
        <p:spPr/>
        <p:txBody>
          <a:bodyPr/>
          <a:lstStyle/>
          <a:p>
            <a:r>
              <a:rPr kumimoji="1" lang="zh-CN" altLang="en-US" dirty="0"/>
              <a:t>中华民族</a:t>
            </a:r>
            <a:r>
              <a:rPr kumimoji="1" lang="en-US" altLang="zh-CN" dirty="0"/>
              <a:t>5000</a:t>
            </a:r>
            <a:r>
              <a:rPr kumimoji="1" lang="zh-CN" altLang="en-US" dirty="0"/>
              <a:t>多年文明历史所孕育</a:t>
            </a:r>
            <a:endParaRPr kumimoji="1" lang="en-US" altLang="zh-CN" dirty="0"/>
          </a:p>
          <a:p>
            <a:pPr>
              <a:buFont typeface="Wingdings" pitchFamily="2" charset="2"/>
              <a:buChar char="ü"/>
            </a:pPr>
            <a:r>
              <a:rPr kumimoji="1" lang="zh-CN" altLang="en-US" dirty="0"/>
              <a:t>尊老爱幼、孝顺父母</a:t>
            </a:r>
            <a:endParaRPr kumimoji="1" lang="en-US" altLang="zh-CN" dirty="0"/>
          </a:p>
          <a:p>
            <a:pPr>
              <a:buFont typeface="Wingdings" pitchFamily="2" charset="2"/>
              <a:buChar char="ü"/>
            </a:pPr>
            <a:r>
              <a:rPr kumimoji="1" lang="zh-CN" altLang="en-US" dirty="0"/>
              <a:t>仁、义、礼、智、信</a:t>
            </a:r>
            <a:endParaRPr kumimoji="1" lang="en-US" altLang="zh-CN" dirty="0"/>
          </a:p>
          <a:p>
            <a:pPr>
              <a:buFont typeface="Wingdings" pitchFamily="2" charset="2"/>
              <a:buChar char="ü"/>
            </a:pPr>
            <a:r>
              <a:rPr kumimoji="1" lang="zh-CN" altLang="en-US" dirty="0"/>
              <a:t>尊师重道、勤学好问</a:t>
            </a:r>
            <a:endParaRPr kumimoji="1" lang="en-US" altLang="zh-CN" dirty="0"/>
          </a:p>
          <a:p>
            <a:pPr>
              <a:buFont typeface="Wingdings" pitchFamily="2" charset="2"/>
              <a:buChar char="ü"/>
            </a:pPr>
            <a:r>
              <a:rPr kumimoji="1" lang="zh-CN" altLang="en-US" dirty="0"/>
              <a:t>勤俭持家、诚实守信</a:t>
            </a: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2285069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50633-F707-6147-A578-974BA70EC5F6}"/>
              </a:ext>
            </a:extLst>
          </p:cNvPr>
          <p:cNvSpPr>
            <a:spLocks noGrp="1"/>
          </p:cNvSpPr>
          <p:nvPr>
            <p:ph type="title"/>
          </p:nvPr>
        </p:nvSpPr>
        <p:spPr/>
        <p:txBody>
          <a:bodyPr/>
          <a:lstStyle/>
          <a:p>
            <a:r>
              <a:rPr kumimoji="1" lang="zh-CN" altLang="en-US" dirty="0"/>
              <a:t>革命文化和社会主义先进文化</a:t>
            </a:r>
          </a:p>
        </p:txBody>
      </p:sp>
      <p:sp>
        <p:nvSpPr>
          <p:cNvPr id="3" name="内容占位符 2">
            <a:extLst>
              <a:ext uri="{FF2B5EF4-FFF2-40B4-BE49-F238E27FC236}">
                <a16:creationId xmlns:a16="http://schemas.microsoft.com/office/drawing/2014/main" id="{2B12F251-C35D-424A-A671-F829906B13DD}"/>
              </a:ext>
            </a:extLst>
          </p:cNvPr>
          <p:cNvSpPr>
            <a:spLocks noGrp="1"/>
          </p:cNvSpPr>
          <p:nvPr>
            <p:ph idx="1"/>
          </p:nvPr>
        </p:nvSpPr>
        <p:spPr>
          <a:xfrm>
            <a:off x="495978" y="1593477"/>
            <a:ext cx="7676422" cy="4195481"/>
          </a:xfrm>
        </p:spPr>
        <p:txBody>
          <a:bodyPr/>
          <a:lstStyle/>
          <a:p>
            <a:r>
              <a:rPr kumimoji="1" lang="zh-CN" altLang="en-US" dirty="0"/>
              <a:t>革命年代、红色文化</a:t>
            </a:r>
            <a:endParaRPr kumimoji="1" lang="en-US" altLang="zh-CN" dirty="0"/>
          </a:p>
          <a:p>
            <a:pPr marL="0" indent="0">
              <a:buNone/>
            </a:pPr>
            <a:r>
              <a:rPr kumimoji="1" lang="zh-CN" altLang="en-US" dirty="0"/>
              <a:t>不怕牺牲、艰苦奋斗、永怀希望、救亡图存、勇敢向前、斗争智慧，红船精神、五四精神、井冈山精神、长征精神、延安精神、西柏坡精神，</a:t>
            </a:r>
            <a:r>
              <a:rPr kumimoji="1" lang="en-US" altLang="zh-CN" dirty="0"/>
              <a:t>《</a:t>
            </a:r>
            <a:r>
              <a:rPr kumimoji="1" lang="zh-CN" altLang="en-US" dirty="0"/>
              <a:t>红星照我去战斗</a:t>
            </a:r>
            <a:r>
              <a:rPr kumimoji="1" lang="en-US" altLang="zh-CN" dirty="0"/>
              <a:t>》《</a:t>
            </a:r>
            <a:r>
              <a:rPr kumimoji="1" lang="zh-CN" altLang="en-US" dirty="0"/>
              <a:t>红岩</a:t>
            </a:r>
            <a:r>
              <a:rPr kumimoji="1" lang="en-US" altLang="zh-CN" dirty="0"/>
              <a:t>》《</a:t>
            </a:r>
            <a:r>
              <a:rPr kumimoji="1" lang="zh-CN" altLang="en-US" dirty="0"/>
              <a:t>红色娘子军</a:t>
            </a:r>
            <a:r>
              <a:rPr kumimoji="1" lang="en-US" altLang="zh-CN" dirty="0"/>
              <a:t>》</a:t>
            </a:r>
          </a:p>
          <a:p>
            <a:r>
              <a:rPr kumimoji="1" lang="zh-CN" altLang="en-US" dirty="0"/>
              <a:t>社会主义先进文化</a:t>
            </a:r>
            <a:endParaRPr kumimoji="1" lang="en-US" altLang="zh-CN" dirty="0"/>
          </a:p>
          <a:p>
            <a:pPr marL="0" indent="0">
              <a:buNone/>
            </a:pPr>
            <a:r>
              <a:rPr kumimoji="1" lang="zh-CN" altLang="en-US" dirty="0"/>
              <a:t>雷锋精神、铁人精神、焦裕禄精神、海尔精神、</a:t>
            </a:r>
            <a:endParaRPr kumimoji="1" lang="en-US" altLang="zh-CN" dirty="0"/>
          </a:p>
          <a:p>
            <a:pPr marL="0" indent="0">
              <a:buNone/>
            </a:pPr>
            <a:r>
              <a:rPr kumimoji="1" lang="zh-CN" altLang="en-US" dirty="0"/>
              <a:t>“两弹一星”科学家、袁隆平、屠呦呦等</a:t>
            </a:r>
          </a:p>
        </p:txBody>
      </p:sp>
    </p:spTree>
    <p:extLst>
      <p:ext uri="{BB962C8B-B14F-4D97-AF65-F5344CB8AC3E}">
        <p14:creationId xmlns:p14="http://schemas.microsoft.com/office/powerpoint/2010/main" val="3344559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CDE46-9E88-4146-B663-B418ADA03EDB}"/>
              </a:ext>
            </a:extLst>
          </p:cNvPr>
          <p:cNvSpPr>
            <a:spLocks noGrp="1"/>
          </p:cNvSpPr>
          <p:nvPr>
            <p:ph type="title"/>
          </p:nvPr>
        </p:nvSpPr>
        <p:spPr/>
        <p:txBody>
          <a:bodyPr/>
          <a:lstStyle/>
          <a:p>
            <a:endParaRPr lang="zh-CN" altLang="en-US"/>
          </a:p>
        </p:txBody>
      </p:sp>
      <p:pic>
        <p:nvPicPr>
          <p:cNvPr id="4" name="WeChat_20190919090702">
            <a:hlinkClick r:id="" action="ppaction://media"/>
            <a:extLst>
              <a:ext uri="{FF2B5EF4-FFF2-40B4-BE49-F238E27FC236}">
                <a16:creationId xmlns:a16="http://schemas.microsoft.com/office/drawing/2014/main" id="{DEF35111-CE9C-4266-A93E-22901E5EC61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67744" y="764704"/>
            <a:ext cx="3600899" cy="5024909"/>
          </a:xfrm>
        </p:spPr>
      </p:pic>
    </p:spTree>
    <p:extLst>
      <p:ext uri="{BB962C8B-B14F-4D97-AF65-F5344CB8AC3E}">
        <p14:creationId xmlns:p14="http://schemas.microsoft.com/office/powerpoint/2010/main" val="82059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55707-610F-4EE7-B880-211519E114EF}"/>
              </a:ext>
            </a:extLst>
          </p:cNvPr>
          <p:cNvSpPr>
            <a:spLocks noGrp="1"/>
          </p:cNvSpPr>
          <p:nvPr>
            <p:ph type="title"/>
          </p:nvPr>
        </p:nvSpPr>
        <p:spPr>
          <a:xfrm>
            <a:off x="528283" y="776073"/>
            <a:ext cx="7792853" cy="842682"/>
          </a:xfrm>
        </p:spPr>
        <p:txBody>
          <a:bodyPr/>
          <a:lstStyle/>
          <a:p>
            <a:r>
              <a:rPr lang="zh-CN" altLang="en-US" dirty="0"/>
              <a:t>九一八：赵一曼的家书</a:t>
            </a:r>
          </a:p>
        </p:txBody>
      </p:sp>
      <p:sp>
        <p:nvSpPr>
          <p:cNvPr id="3" name="内容占位符 2">
            <a:extLst>
              <a:ext uri="{FF2B5EF4-FFF2-40B4-BE49-F238E27FC236}">
                <a16:creationId xmlns:a16="http://schemas.microsoft.com/office/drawing/2014/main" id="{6CC36432-6560-436F-92BE-C860A91DADBC}"/>
              </a:ext>
            </a:extLst>
          </p:cNvPr>
          <p:cNvSpPr>
            <a:spLocks noGrp="1"/>
          </p:cNvSpPr>
          <p:nvPr>
            <p:ph idx="1"/>
          </p:nvPr>
        </p:nvSpPr>
        <p:spPr>
          <a:xfrm>
            <a:off x="539552" y="1916832"/>
            <a:ext cx="7055379" cy="4195481"/>
          </a:xfrm>
        </p:spPr>
        <p:txBody>
          <a:bodyPr/>
          <a:lstStyle/>
          <a:p>
            <a:r>
              <a:rPr lang="en-US" altLang="zh-CN" dirty="0"/>
              <a:t>1931</a:t>
            </a:r>
            <a:r>
              <a:rPr lang="zh-CN" altLang="en-US" dirty="0"/>
              <a:t>年</a:t>
            </a:r>
            <a:r>
              <a:rPr lang="en-US" altLang="zh-CN" dirty="0"/>
              <a:t>9</a:t>
            </a:r>
            <a:r>
              <a:rPr lang="zh-CN" altLang="en-US" dirty="0"/>
              <a:t>月</a:t>
            </a:r>
            <a:r>
              <a:rPr lang="en-US" altLang="zh-CN" dirty="0"/>
              <a:t>18</a:t>
            </a:r>
            <a:r>
              <a:rPr lang="zh-CN" altLang="en-US" dirty="0"/>
              <a:t>日，震惊中外的九一八事变爆发。赵一曼受中国共产党的指派，前往东北开展抗日工作。牺牲前，她给八岁儿子留下了一封家书。</a:t>
            </a:r>
            <a:endParaRPr lang="en-US" altLang="zh-CN" dirty="0"/>
          </a:p>
          <a:p>
            <a:r>
              <a:rPr lang="zh-CN" altLang="en-US" dirty="0"/>
              <a:t>习近平总书记如何评价这份抗战家书（视频）</a:t>
            </a:r>
            <a:endParaRPr lang="en-US" altLang="zh-CN" dirty="0"/>
          </a:p>
        </p:txBody>
      </p:sp>
    </p:spTree>
    <p:extLst>
      <p:ext uri="{BB962C8B-B14F-4D97-AF65-F5344CB8AC3E}">
        <p14:creationId xmlns:p14="http://schemas.microsoft.com/office/powerpoint/2010/main" val="742030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E4E7B-E7E5-487D-ADF2-685C8337C235}"/>
              </a:ext>
            </a:extLst>
          </p:cNvPr>
          <p:cNvSpPr>
            <a:spLocks noGrp="1"/>
          </p:cNvSpPr>
          <p:nvPr>
            <p:ph type="title"/>
          </p:nvPr>
        </p:nvSpPr>
        <p:spPr/>
        <p:txBody>
          <a:bodyPr/>
          <a:lstStyle/>
          <a:p>
            <a:endParaRPr lang="zh-CN" altLang="en-US"/>
          </a:p>
        </p:txBody>
      </p:sp>
      <p:pic>
        <p:nvPicPr>
          <p:cNvPr id="5" name="内容占位符 4" descr="图片包含 文字, 白板&#10;&#10;描述已自动生成">
            <a:extLst>
              <a:ext uri="{FF2B5EF4-FFF2-40B4-BE49-F238E27FC236}">
                <a16:creationId xmlns:a16="http://schemas.microsoft.com/office/drawing/2014/main" id="{DE6DEDEC-3DE7-4910-B921-FBF22D83BD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0" y="631958"/>
            <a:ext cx="4353634" cy="5712586"/>
          </a:xfrm>
        </p:spPr>
      </p:pic>
      <p:pic>
        <p:nvPicPr>
          <p:cNvPr id="6" name="图片 5" descr="图片包含 文字&#10;&#10;描述已自动生成">
            <a:extLst>
              <a:ext uri="{FF2B5EF4-FFF2-40B4-BE49-F238E27FC236}">
                <a16:creationId xmlns:a16="http://schemas.microsoft.com/office/drawing/2014/main" id="{8400EFBD-1FCF-488F-8AE2-679E9E4FE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1" y="678810"/>
            <a:ext cx="4353634" cy="5618882"/>
          </a:xfrm>
          <a:prstGeom prst="rect">
            <a:avLst/>
          </a:prstGeom>
        </p:spPr>
      </p:pic>
    </p:spTree>
    <p:extLst>
      <p:ext uri="{BB962C8B-B14F-4D97-AF65-F5344CB8AC3E}">
        <p14:creationId xmlns:p14="http://schemas.microsoft.com/office/powerpoint/2010/main" val="3743520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C1032-BD4F-4A0A-973C-CA2981AB534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CB568FC-4511-4CE2-B702-7721D7A08B61}"/>
              </a:ext>
            </a:extLst>
          </p:cNvPr>
          <p:cNvSpPr>
            <a:spLocks noGrp="1"/>
          </p:cNvSpPr>
          <p:nvPr>
            <p:ph idx="1"/>
          </p:nvPr>
        </p:nvSpPr>
        <p:spPr>
          <a:xfrm>
            <a:off x="611560" y="1331259"/>
            <a:ext cx="7055379" cy="4195481"/>
          </a:xfrm>
        </p:spPr>
        <p:txBody>
          <a:bodyPr>
            <a:normAutofit fontScale="92500"/>
          </a:bodyPr>
          <a:lstStyle/>
          <a:p>
            <a:r>
              <a:rPr lang="zh-CN" altLang="en-US" dirty="0"/>
              <a:t>宁儿：</a:t>
            </a:r>
          </a:p>
          <a:p>
            <a:r>
              <a:rPr lang="zh-CN" altLang="en-US" dirty="0"/>
              <a:t>母亲对于你没有尽到教育的责任，实在是遗憾的事情。</a:t>
            </a:r>
          </a:p>
          <a:p>
            <a:r>
              <a:rPr lang="zh-CN" altLang="en-US" dirty="0"/>
              <a:t>母亲因为坚决地做了反满抗日的斗争，今天已经到了牺牲的前夕了！</a:t>
            </a:r>
          </a:p>
          <a:p>
            <a:r>
              <a:rPr lang="zh-CN" altLang="en-US" dirty="0"/>
              <a:t>母亲和你在生前是永远没有再见的机会了。希望你，宁儿啊！赶快成人，来安慰你地下的母亲！</a:t>
            </a:r>
          </a:p>
          <a:p>
            <a:r>
              <a:rPr lang="zh-CN" altLang="en-US" dirty="0"/>
              <a:t>我最亲爱的孩子啊！母亲不用千言万语来教育你，就用实行来教育你。</a:t>
            </a:r>
          </a:p>
          <a:p>
            <a:r>
              <a:rPr lang="zh-CN" altLang="en-US" dirty="0"/>
              <a:t>在你长大成人之后，希望你不要忘记你的母亲是为国而牺牲的！</a:t>
            </a:r>
          </a:p>
          <a:p>
            <a:endParaRPr lang="zh-CN" altLang="en-US" dirty="0"/>
          </a:p>
        </p:txBody>
      </p:sp>
    </p:spTree>
    <p:extLst>
      <p:ext uri="{BB962C8B-B14F-4D97-AF65-F5344CB8AC3E}">
        <p14:creationId xmlns:p14="http://schemas.microsoft.com/office/powerpoint/2010/main" val="123131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38BC1-808A-4551-B225-424EBF43F5CA}"/>
              </a:ext>
            </a:extLst>
          </p:cNvPr>
          <p:cNvSpPr>
            <a:spLocks noGrp="1"/>
          </p:cNvSpPr>
          <p:nvPr>
            <p:ph type="title"/>
          </p:nvPr>
        </p:nvSpPr>
        <p:spPr>
          <a:xfrm>
            <a:off x="488001" y="629266"/>
            <a:ext cx="2497746" cy="1641986"/>
          </a:xfrm>
        </p:spPr>
        <p:txBody>
          <a:bodyPr>
            <a:normAutofit/>
          </a:bodyPr>
          <a:lstStyle/>
          <a:p>
            <a:endParaRPr lang="zh-CN" altLang="en-US" dirty="0"/>
          </a:p>
        </p:txBody>
      </p:sp>
      <p:pic>
        <p:nvPicPr>
          <p:cNvPr id="5" name="内容占位符 4" descr="图片包含 文字, 白板&#10;&#10;描述已自动生成">
            <a:extLst>
              <a:ext uri="{FF2B5EF4-FFF2-40B4-BE49-F238E27FC236}">
                <a16:creationId xmlns:a16="http://schemas.microsoft.com/office/drawing/2014/main" id="{CCC9B869-5C71-48E1-A024-1D565363BCEC}"/>
              </a:ext>
            </a:extLst>
          </p:cNvPr>
          <p:cNvPicPr>
            <a:picLocks noChangeAspect="1"/>
          </p:cNvPicPr>
          <p:nvPr/>
        </p:nvPicPr>
        <p:blipFill rotWithShape="1">
          <a:blip r:embed="rId5">
            <a:extLst>
              <a:ext uri="{28A0092B-C50C-407E-A947-70E740481C1C}">
                <a14:useLocalDpi xmlns:a14="http://schemas.microsoft.com/office/drawing/2010/main" val="0"/>
              </a:ext>
            </a:extLst>
          </a:blip>
          <a:srcRect t="5949" r="-2" b="3337"/>
          <a:stretch/>
        </p:blipFill>
        <p:spPr>
          <a:xfrm>
            <a:off x="3476010" y="10"/>
            <a:ext cx="5670097" cy="6857990"/>
          </a:xfrm>
          <a:prstGeom prst="rect">
            <a:avLst/>
          </a:prstGeom>
        </p:spPr>
      </p:pic>
      <p:sp>
        <p:nvSpPr>
          <p:cNvPr id="24" name="Rectangle 11">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2F357E67-C0DA-4275-B923-959AB3DDBFFC}"/>
              </a:ext>
            </a:extLst>
          </p:cNvPr>
          <p:cNvSpPr>
            <a:spLocks noGrp="1"/>
          </p:cNvSpPr>
          <p:nvPr>
            <p:ph idx="1"/>
          </p:nvPr>
        </p:nvSpPr>
        <p:spPr>
          <a:xfrm>
            <a:off x="488001" y="2438400"/>
            <a:ext cx="2497746" cy="3809999"/>
          </a:xfrm>
        </p:spPr>
        <p:txBody>
          <a:bodyPr>
            <a:normAutofit/>
          </a:bodyPr>
          <a:lstStyle/>
          <a:p>
            <a:r>
              <a:rPr lang="zh-CN" altLang="en-US" dirty="0"/>
              <a:t>陈毅安写给未婚妻子李志强的信</a:t>
            </a:r>
            <a:endParaRPr lang="en-US" dirty="0"/>
          </a:p>
        </p:txBody>
      </p:sp>
      <p:pic>
        <p:nvPicPr>
          <p:cNvPr id="6" name="Bandari-The Song Sister 宋家王朝">
            <a:hlinkClick r:id="" action="ppaction://media"/>
            <a:extLst>
              <a:ext uri="{FF2B5EF4-FFF2-40B4-BE49-F238E27FC236}">
                <a16:creationId xmlns:a16="http://schemas.microsoft.com/office/drawing/2014/main" id="{5BDC742F-047A-4019-B2A7-B92B5D9128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V="1">
            <a:off x="4267200" y="3733800"/>
            <a:ext cx="609600" cy="487288"/>
          </a:xfrm>
          <a:prstGeom prst="rect">
            <a:avLst/>
          </a:prstGeom>
        </p:spPr>
      </p:pic>
    </p:spTree>
    <p:extLst>
      <p:ext uri="{BB962C8B-B14F-4D97-AF65-F5344CB8AC3E}">
        <p14:creationId xmlns:p14="http://schemas.microsoft.com/office/powerpoint/2010/main" val="413413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1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050B1040-A0D6-4646-9D7D-DF9FC34518A4}"/>
              </a:ext>
            </a:extLst>
          </p:cNvPr>
          <p:cNvSpPr>
            <a:spLocks noGrp="1"/>
          </p:cNvSpPr>
          <p:nvPr>
            <p:ph type="title"/>
          </p:nvPr>
        </p:nvSpPr>
        <p:spPr>
          <a:xfrm>
            <a:off x="485775" y="1454964"/>
            <a:ext cx="2504461" cy="3308840"/>
          </a:xfrm>
        </p:spPr>
        <p:txBody>
          <a:bodyPr vert="horz" lIns="91440" tIns="45720" rIns="91440" bIns="45720" rtlCol="0" anchor="b">
            <a:normAutofit/>
          </a:bodyPr>
          <a:lstStyle/>
          <a:p>
            <a:pPr defTabSz="457200"/>
            <a:endParaRPr lang="en-US" altLang="zh-CN" sz="5200"/>
          </a:p>
        </p:txBody>
      </p:sp>
      <p:pic>
        <p:nvPicPr>
          <p:cNvPr id="5" name="内容占位符 4" descr="图片包含 文字&#10;&#10;描述已自动生成">
            <a:extLst>
              <a:ext uri="{FF2B5EF4-FFF2-40B4-BE49-F238E27FC236}">
                <a16:creationId xmlns:a16="http://schemas.microsoft.com/office/drawing/2014/main" id="{0A9B7CC4-E6BF-44E8-9D67-6E12F4C16882}"/>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t="9254" r="-2" b="-2"/>
          <a:stretch/>
        </p:blipFill>
        <p:spPr>
          <a:xfrm>
            <a:off x="1101886" y="188640"/>
            <a:ext cx="6937845" cy="8394454"/>
          </a:xfrm>
          <a:prstGeom prst="rect">
            <a:avLst/>
          </a:prstGeom>
        </p:spPr>
      </p:pic>
      <p:sp>
        <p:nvSpPr>
          <p:cNvPr id="22" name="Rectangle 21">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74350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A888844A-8A99-4B8A-B3AC-E4539CD83CE9}"/>
              </a:ext>
            </a:extLst>
          </p:cNvPr>
          <p:cNvSpPr>
            <a:spLocks noGrp="1"/>
          </p:cNvSpPr>
          <p:nvPr>
            <p:ph type="title"/>
          </p:nvPr>
        </p:nvSpPr>
        <p:spPr>
          <a:xfrm>
            <a:off x="485775" y="1454964"/>
            <a:ext cx="2504461" cy="3308840"/>
          </a:xfrm>
        </p:spPr>
        <p:txBody>
          <a:bodyPr vert="horz" lIns="91440" tIns="45720" rIns="91440" bIns="45720" rtlCol="0" anchor="b">
            <a:normAutofit/>
          </a:bodyPr>
          <a:lstStyle/>
          <a:p>
            <a:pPr defTabSz="457200"/>
            <a:endParaRPr lang="en-US" altLang="zh-CN" sz="5200"/>
          </a:p>
        </p:txBody>
      </p:sp>
      <p:pic>
        <p:nvPicPr>
          <p:cNvPr id="5" name="内容占位符 4" descr="图片包含 文字&#10;&#10;描述已自动生成">
            <a:extLst>
              <a:ext uri="{FF2B5EF4-FFF2-40B4-BE49-F238E27FC236}">
                <a16:creationId xmlns:a16="http://schemas.microsoft.com/office/drawing/2014/main" id="{A008F437-DAF9-43A4-AE1B-6E9D9D82FE03}"/>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t="9254" r="-2" b="-2"/>
          <a:stretch/>
        </p:blipFill>
        <p:spPr>
          <a:xfrm>
            <a:off x="3476011" y="10"/>
            <a:ext cx="5667989" cy="6857990"/>
          </a:xfrm>
          <a:prstGeom prst="rect">
            <a:avLst/>
          </a:prstGeom>
        </p:spPr>
      </p:pic>
      <p:sp>
        <p:nvSpPr>
          <p:cNvPr id="22" name="Rectangle 21">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12092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52217-67B5-4C2A-A88B-19092C8A8DC9}"/>
              </a:ext>
            </a:extLst>
          </p:cNvPr>
          <p:cNvSpPr>
            <a:spLocks noGrp="1"/>
          </p:cNvSpPr>
          <p:nvPr>
            <p:ph type="title"/>
          </p:nvPr>
        </p:nvSpPr>
        <p:spPr/>
        <p:txBody>
          <a:bodyPr/>
          <a:lstStyle/>
          <a:p>
            <a:endParaRPr lang="zh-CN" altLang="en-US"/>
          </a:p>
        </p:txBody>
      </p:sp>
      <p:pic>
        <p:nvPicPr>
          <p:cNvPr id="4" name="mda-jf9jkj7sawqjgfxw">
            <a:hlinkClick r:id="" action="ppaction://media"/>
            <a:extLst>
              <a:ext uri="{FF2B5EF4-FFF2-40B4-BE49-F238E27FC236}">
                <a16:creationId xmlns:a16="http://schemas.microsoft.com/office/drawing/2014/main" id="{47D1889F-A23A-49CE-B482-DC394DB0A74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5300" y="1706562"/>
            <a:ext cx="7927642" cy="4458741"/>
          </a:xfrm>
        </p:spPr>
      </p:pic>
    </p:spTree>
    <p:extLst>
      <p:ext uri="{BB962C8B-B14F-4D97-AF65-F5344CB8AC3E}">
        <p14:creationId xmlns:p14="http://schemas.microsoft.com/office/powerpoint/2010/main" val="162181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91AC0E-1AD4-4881-BB66-FAB3B956A6FB}"/>
              </a:ext>
            </a:extLst>
          </p:cNvPr>
          <p:cNvSpPr>
            <a:spLocks noGrp="1"/>
          </p:cNvSpPr>
          <p:nvPr>
            <p:ph idx="1"/>
          </p:nvPr>
        </p:nvSpPr>
        <p:spPr>
          <a:xfrm>
            <a:off x="4689743" y="432166"/>
            <a:ext cx="4104456" cy="5993668"/>
          </a:xfrm>
        </p:spPr>
        <p:txBody>
          <a:bodyPr>
            <a:normAutofit fontScale="92500" lnSpcReduction="20000"/>
          </a:bodyPr>
          <a:lstStyle/>
          <a:p>
            <a:pPr marL="0" indent="0">
              <a:lnSpc>
                <a:spcPct val="170000"/>
              </a:lnSpc>
              <a:buNone/>
            </a:pPr>
            <a:r>
              <a:rPr lang="zh-CN" altLang="en-US" dirty="0"/>
              <a:t>文化是民族生存和发展的重要力量，是一个国家、一个民族的灵魂</a:t>
            </a:r>
            <a:r>
              <a:rPr lang="en-US" altLang="zh-CN" dirty="0"/>
              <a:t>; </a:t>
            </a:r>
            <a:r>
              <a:rPr lang="zh-CN" altLang="en-US" dirty="0"/>
              <a:t>一个国家、一个民族的强盛，总是以文化兴盛为支撑的，没有先进文化的积极引领，没有人民精神世界的极大丰富，没有民族精神力量的不断增强，一个国家、一个民族不可能屹立于世界民族之林。</a:t>
            </a:r>
            <a:endParaRPr lang="en-US" altLang="zh-CN" dirty="0"/>
          </a:p>
          <a:p>
            <a:pPr marL="0" indent="0">
              <a:lnSpc>
                <a:spcPct val="170000"/>
              </a:lnSpc>
              <a:buNone/>
            </a:pPr>
            <a:r>
              <a:rPr lang="en-US" altLang="zh-CN" sz="1800" dirty="0"/>
              <a:t>——</a:t>
            </a:r>
            <a:r>
              <a:rPr lang="zh-CN" altLang="en-US" sz="1800" dirty="0"/>
              <a:t>习近平． 在同各界优秀青年代表座谈时的讲话</a:t>
            </a:r>
            <a:r>
              <a:rPr lang="en-US" altLang="zh-CN" sz="1800" dirty="0"/>
              <a:t>. </a:t>
            </a:r>
            <a:r>
              <a:rPr lang="zh-CN" altLang="en-US" sz="1800" dirty="0"/>
              <a:t>十八大以来重要文献选编</a:t>
            </a:r>
            <a:r>
              <a:rPr lang="en-US" altLang="zh-CN" sz="1800" dirty="0"/>
              <a:t>: </a:t>
            </a:r>
            <a:r>
              <a:rPr lang="zh-CN" altLang="en-US" sz="1800" dirty="0"/>
              <a:t>上． 北京</a:t>
            </a:r>
            <a:r>
              <a:rPr lang="en-US" altLang="zh-CN" sz="1800" dirty="0"/>
              <a:t>: </a:t>
            </a:r>
            <a:r>
              <a:rPr lang="zh-CN" altLang="en-US" sz="1800" dirty="0"/>
              <a:t>中央文献出版社， </a:t>
            </a:r>
            <a:r>
              <a:rPr lang="en-US" altLang="zh-CN" sz="1800" dirty="0"/>
              <a:t>2014</a:t>
            </a:r>
            <a:r>
              <a:rPr lang="zh-CN" altLang="en-US" sz="1800" dirty="0"/>
              <a:t>．</a:t>
            </a:r>
          </a:p>
        </p:txBody>
      </p:sp>
      <p:pic>
        <p:nvPicPr>
          <p:cNvPr id="4" name="图片 3">
            <a:extLst>
              <a:ext uri="{FF2B5EF4-FFF2-40B4-BE49-F238E27FC236}">
                <a16:creationId xmlns:a16="http://schemas.microsoft.com/office/drawing/2014/main" id="{CDA56FFA-E61A-4B2E-A951-4FDE511BE9A5}"/>
              </a:ext>
            </a:extLst>
          </p:cNvPr>
          <p:cNvPicPr>
            <a:picLocks noChangeAspect="1"/>
          </p:cNvPicPr>
          <p:nvPr/>
        </p:nvPicPr>
        <p:blipFill rotWithShape="1">
          <a:blip r:embed="rId2"/>
          <a:srcRect l="6723" r="6725" b="2"/>
          <a:stretch/>
        </p:blipFill>
        <p:spPr>
          <a:xfrm>
            <a:off x="349801" y="1431031"/>
            <a:ext cx="4256767" cy="399593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683338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FA612-6574-4B21-A7AE-BA14536021F2}"/>
              </a:ext>
            </a:extLst>
          </p:cNvPr>
          <p:cNvSpPr>
            <a:spLocks noGrp="1"/>
          </p:cNvSpPr>
          <p:nvPr>
            <p:ph type="title"/>
          </p:nvPr>
        </p:nvSpPr>
        <p:spPr/>
        <p:txBody>
          <a:bodyPr/>
          <a:lstStyle/>
          <a:p>
            <a:endParaRPr lang="zh-CN" altLang="en-US"/>
          </a:p>
        </p:txBody>
      </p:sp>
      <p:pic>
        <p:nvPicPr>
          <p:cNvPr id="4" name="金刚连">
            <a:hlinkClick r:id="" action="ppaction://media"/>
            <a:extLst>
              <a:ext uri="{FF2B5EF4-FFF2-40B4-BE49-F238E27FC236}">
                <a16:creationId xmlns:a16="http://schemas.microsoft.com/office/drawing/2014/main" id="{53958E77-DF9E-4B26-A03E-379E53370A2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204054"/>
            <a:ext cx="8928735" cy="6937310"/>
          </a:xfrm>
        </p:spPr>
      </p:pic>
    </p:spTree>
    <p:extLst>
      <p:ext uri="{BB962C8B-B14F-4D97-AF65-F5344CB8AC3E}">
        <p14:creationId xmlns:p14="http://schemas.microsoft.com/office/powerpoint/2010/main" val="8788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5F2F9-D646-654D-A5DB-965292996AF0}"/>
              </a:ext>
            </a:extLst>
          </p:cNvPr>
          <p:cNvSpPr>
            <a:spLocks noGrp="1"/>
          </p:cNvSpPr>
          <p:nvPr>
            <p:ph type="title"/>
          </p:nvPr>
        </p:nvSpPr>
        <p:spPr/>
        <p:txBody>
          <a:bodyPr/>
          <a:lstStyle/>
          <a:p>
            <a:r>
              <a:rPr kumimoji="1" lang="zh-CN" altLang="en-US" dirty="0"/>
              <a:t>中国特色社会主义伟大实践</a:t>
            </a:r>
          </a:p>
        </p:txBody>
      </p:sp>
      <p:sp>
        <p:nvSpPr>
          <p:cNvPr id="3" name="内容占位符 2">
            <a:extLst>
              <a:ext uri="{FF2B5EF4-FFF2-40B4-BE49-F238E27FC236}">
                <a16:creationId xmlns:a16="http://schemas.microsoft.com/office/drawing/2014/main" id="{8196326D-3F43-6044-9979-3BC2CC2C4F3B}"/>
              </a:ext>
            </a:extLst>
          </p:cNvPr>
          <p:cNvSpPr>
            <a:spLocks noGrp="1"/>
          </p:cNvSpPr>
          <p:nvPr>
            <p:ph idx="1"/>
          </p:nvPr>
        </p:nvSpPr>
        <p:spPr>
          <a:xfrm>
            <a:off x="495978" y="1593477"/>
            <a:ext cx="7460398" cy="4195481"/>
          </a:xfrm>
        </p:spPr>
        <p:txBody>
          <a:bodyPr/>
          <a:lstStyle/>
          <a:p>
            <a:r>
              <a:rPr kumimoji="1" lang="zh-CN" altLang="en-US" dirty="0"/>
              <a:t>改革、创新</a:t>
            </a:r>
            <a:endParaRPr kumimoji="1" lang="en-US" altLang="zh-CN" dirty="0"/>
          </a:p>
          <a:p>
            <a:r>
              <a:rPr kumimoji="1" lang="zh-CN" altLang="en-US" dirty="0"/>
              <a:t>我们能够看到“新四大发明”（高铁、扫码支付、共享单车和网购），阿里巴巴、京东、拼多多、小米的上市。</a:t>
            </a:r>
            <a:endParaRPr kumimoji="1" lang="en-US" altLang="zh-CN" dirty="0"/>
          </a:p>
          <a:p>
            <a:r>
              <a:rPr kumimoji="1" lang="zh-CN" altLang="en-US" dirty="0"/>
              <a:t>我们同时要看到</a:t>
            </a:r>
            <a:r>
              <a:rPr kumimoji="1" lang="en-US" altLang="zh-CN" dirty="0"/>
              <a:t>《</a:t>
            </a:r>
            <a:r>
              <a:rPr kumimoji="1" lang="zh-CN" altLang="en-US" dirty="0"/>
              <a:t>科技日报</a:t>
            </a:r>
            <a:r>
              <a:rPr kumimoji="1" lang="en-US" altLang="zh-CN" dirty="0"/>
              <a:t>》“</a:t>
            </a:r>
            <a:r>
              <a:rPr kumimoji="1" lang="zh-CN" altLang="en-US" dirty="0"/>
              <a:t>亟待攻克的核心技术”专栏，介绍了大量“卡脖子”技术：如短舱制造、起落架钢材、飞机设计软件</a:t>
            </a:r>
          </a:p>
        </p:txBody>
      </p:sp>
    </p:spTree>
    <p:extLst>
      <p:ext uri="{BB962C8B-B14F-4D97-AF65-F5344CB8AC3E}">
        <p14:creationId xmlns:p14="http://schemas.microsoft.com/office/powerpoint/2010/main" val="3337631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D3090-EE06-46AA-B718-9F80700E16A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61C7B86-5066-4B86-A05D-D3AE014E386F}"/>
              </a:ext>
            </a:extLst>
          </p:cNvPr>
          <p:cNvSpPr>
            <a:spLocks noGrp="1"/>
          </p:cNvSpPr>
          <p:nvPr>
            <p:ph idx="1"/>
          </p:nvPr>
        </p:nvSpPr>
        <p:spPr>
          <a:xfrm>
            <a:off x="495978" y="836712"/>
            <a:ext cx="7781584" cy="5400599"/>
          </a:xfrm>
        </p:spPr>
        <p:txBody>
          <a:bodyPr>
            <a:normAutofit lnSpcReduction="10000"/>
          </a:bodyPr>
          <a:lstStyle/>
          <a:p>
            <a:r>
              <a:rPr lang="zh-CN" altLang="en-US" dirty="0">
                <a:solidFill>
                  <a:srgbClr val="FFFF00"/>
                </a:solidFill>
              </a:rPr>
              <a:t>“</a:t>
            </a:r>
            <a:r>
              <a:rPr lang="zh-CN" altLang="en-US" b="1" dirty="0">
                <a:solidFill>
                  <a:srgbClr val="FFFF00"/>
                </a:solidFill>
              </a:rPr>
              <a:t>中国有多少数学家投入到人工智能的基础算法研究中？</a:t>
            </a:r>
            <a:r>
              <a:rPr lang="zh-CN" altLang="en-US" dirty="0">
                <a:solidFill>
                  <a:srgbClr val="FFFF00"/>
                </a:solidFill>
              </a:rPr>
              <a:t>”</a:t>
            </a:r>
            <a:r>
              <a:rPr lang="zh-CN" altLang="en-US" dirty="0"/>
              <a:t>五一前上海召开院士沙龙活动，中国工程院院士徐匡迪等多位院士的发问引发业界共鸣，被称为“徐匡迪之问”。这一对当下中国人工智能直击核心的提问，不但表明了当下中国人工智能发展的短板，同时也揭去了披在当下所谓“人工智能”算法外表华丽的面纱。</a:t>
            </a:r>
          </a:p>
          <a:p>
            <a:endParaRPr lang="zh-CN" altLang="en-US" dirty="0"/>
          </a:p>
          <a:p>
            <a:r>
              <a:rPr lang="zh-CN" altLang="en-US" dirty="0">
                <a:solidFill>
                  <a:srgbClr val="FFFF00"/>
                </a:solidFill>
              </a:rPr>
              <a:t>“</a:t>
            </a:r>
            <a:r>
              <a:rPr lang="zh-CN" altLang="en-US" b="1" dirty="0">
                <a:solidFill>
                  <a:srgbClr val="FFFF00"/>
                </a:solidFill>
              </a:rPr>
              <a:t>我国人工智能领域真正搞算法的科学家凤毛麟角</a:t>
            </a:r>
            <a:r>
              <a:rPr lang="zh-CN" altLang="en-US" dirty="0">
                <a:solidFill>
                  <a:srgbClr val="FFFF00"/>
                </a:solidFill>
              </a:rPr>
              <a:t>。”</a:t>
            </a:r>
            <a:r>
              <a:rPr lang="en-US" altLang="zh-CN" dirty="0"/>
              <a:t>4</a:t>
            </a:r>
            <a:r>
              <a:rPr lang="zh-CN" altLang="en-US" dirty="0"/>
              <a:t>月</a:t>
            </a:r>
            <a:r>
              <a:rPr lang="en-US" altLang="zh-CN" dirty="0"/>
              <a:t>28</a:t>
            </a:r>
            <a:r>
              <a:rPr lang="zh-CN" altLang="en-US" dirty="0"/>
              <a:t>日超声大数据与人工智能应用与推广大会，东南大学生物科学与医学工程学院教授万遂人表示，“徐匡迪之问”直击我国人工智能发展的核心关键问题，“如果这种情况不改变，我国人工智能应用很难走向深入、也很难获得重大成果”。</a:t>
            </a:r>
          </a:p>
          <a:p>
            <a:endParaRPr lang="zh-CN" altLang="en-US" dirty="0"/>
          </a:p>
        </p:txBody>
      </p:sp>
    </p:spTree>
    <p:extLst>
      <p:ext uri="{BB962C8B-B14F-4D97-AF65-F5344CB8AC3E}">
        <p14:creationId xmlns:p14="http://schemas.microsoft.com/office/powerpoint/2010/main" val="68573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9E33A-91EF-45B4-9C2A-A2B8DFCD8F0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A3AF64D-15B0-4E02-8B54-E6770F932D0E}"/>
              </a:ext>
            </a:extLst>
          </p:cNvPr>
          <p:cNvSpPr>
            <a:spLocks noGrp="1"/>
          </p:cNvSpPr>
          <p:nvPr>
            <p:ph idx="1"/>
          </p:nvPr>
        </p:nvSpPr>
        <p:spPr>
          <a:xfrm>
            <a:off x="495978" y="1052737"/>
            <a:ext cx="7964454" cy="5352546"/>
          </a:xfrm>
        </p:spPr>
        <p:txBody>
          <a:bodyPr>
            <a:normAutofit fontScale="92500" lnSpcReduction="10000"/>
          </a:bodyPr>
          <a:lstStyle/>
          <a:p>
            <a:r>
              <a:rPr lang="zh-CN" altLang="en-US" b="1" dirty="0">
                <a:solidFill>
                  <a:srgbClr val="FFFF00"/>
                </a:solidFill>
              </a:rPr>
              <a:t>人工智能是计算机技术发展到高级阶段</a:t>
            </a:r>
            <a:r>
              <a:rPr lang="zh-CN" altLang="en-US" dirty="0">
                <a:solidFill>
                  <a:srgbClr val="FFFF00"/>
                </a:solidFill>
              </a:rPr>
              <a:t>，融合了数学、统计学、概率、逻辑、伦理等多学科于一身的复杂系统。</a:t>
            </a:r>
            <a:r>
              <a:rPr lang="zh-CN" altLang="en-US" dirty="0"/>
              <a:t>是当下所有信息技术所不能达到的高级应用。其最为核心的技术便是人工智能算法。如何让计算机能像人类一样进行思考，如同人一样利用现有的知识进行学习并实现合乎逻辑的推理，是人工智能算法试图实现的目标。其技术绝不是一般公司能够轻轻松松实现的。当下国际社会公认的人工智能研发顶尖公司，如</a:t>
            </a:r>
            <a:r>
              <a:rPr lang="en-US" altLang="zh-CN" dirty="0"/>
              <a:t>Google</a:t>
            </a:r>
            <a:r>
              <a:rPr lang="zh-CN" altLang="en-US" dirty="0"/>
              <a:t>和</a:t>
            </a:r>
            <a:r>
              <a:rPr lang="en-US" altLang="zh-CN" dirty="0"/>
              <a:t>IBM</a:t>
            </a:r>
            <a:r>
              <a:rPr lang="zh-CN" altLang="en-US" dirty="0"/>
              <a:t>等投入了海量资源，动用了顶尖的数学科学家、计算机专家，能实现了计算机程序的一定程度智能化，但距离真正的</a:t>
            </a:r>
            <a:r>
              <a:rPr lang="en-US" altLang="zh-CN" dirty="0"/>
              <a:t>AI</a:t>
            </a:r>
            <a:r>
              <a:rPr lang="zh-CN" altLang="en-US" dirty="0"/>
              <a:t>仍然相差很远。</a:t>
            </a:r>
          </a:p>
          <a:p>
            <a:endParaRPr lang="zh-CN" altLang="en-US" dirty="0"/>
          </a:p>
          <a:p>
            <a:r>
              <a:rPr lang="zh-CN" altLang="en-US" dirty="0"/>
              <a:t>进入</a:t>
            </a:r>
            <a:r>
              <a:rPr lang="en-US" altLang="zh-CN" dirty="0"/>
              <a:t>2018</a:t>
            </a:r>
            <a:r>
              <a:rPr lang="zh-CN" altLang="en-US" dirty="0"/>
              <a:t>年，中国人工智能产业“忽如一夜春风来，千树万树梨花开”，一下子出现了无数人工智能研发公司，并都号称到得了显著技术进步。比如基于人工智能的医学图像识别系统，对于某个疾病的识别率高达</a:t>
            </a:r>
            <a:r>
              <a:rPr lang="en-US" altLang="zh-CN" dirty="0"/>
              <a:t>95%</a:t>
            </a:r>
            <a:r>
              <a:rPr lang="zh-CN" altLang="en-US" dirty="0"/>
              <a:t>以上，远远高于人工判读。</a:t>
            </a:r>
            <a:r>
              <a:rPr lang="zh-CN" altLang="en-US" b="1" dirty="0">
                <a:solidFill>
                  <a:srgbClr val="FFFF00"/>
                </a:solidFill>
              </a:rPr>
              <a:t>中国人工智能真实如此繁荣吗</a:t>
            </a:r>
            <a:r>
              <a:rPr lang="zh-CN" altLang="en-US" dirty="0">
                <a:solidFill>
                  <a:srgbClr val="FFFF00"/>
                </a:solidFill>
              </a:rPr>
              <a:t>？</a:t>
            </a:r>
          </a:p>
          <a:p>
            <a:endParaRPr lang="zh-CN" altLang="en-US" dirty="0"/>
          </a:p>
        </p:txBody>
      </p:sp>
    </p:spTree>
    <p:extLst>
      <p:ext uri="{BB962C8B-B14F-4D97-AF65-F5344CB8AC3E}">
        <p14:creationId xmlns:p14="http://schemas.microsoft.com/office/powerpoint/2010/main" val="2093949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AE9A0-EDB6-4823-9278-2C0C94A7EC6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AE6BD4E-C77D-4249-B982-97CD0B4C4641}"/>
              </a:ext>
            </a:extLst>
          </p:cNvPr>
          <p:cNvSpPr>
            <a:spLocks noGrp="1"/>
          </p:cNvSpPr>
          <p:nvPr>
            <p:ph idx="1"/>
          </p:nvPr>
        </p:nvSpPr>
        <p:spPr>
          <a:xfrm>
            <a:off x="495978" y="1052736"/>
            <a:ext cx="8108470" cy="4931867"/>
          </a:xfrm>
        </p:spPr>
        <p:txBody>
          <a:bodyPr>
            <a:normAutofit/>
          </a:bodyPr>
          <a:lstStyle/>
          <a:p>
            <a:r>
              <a:rPr lang="zh-CN" altLang="en-US" sz="2200" b="1" dirty="0"/>
              <a:t>中国人工智能产业界研发现状</a:t>
            </a:r>
            <a:endParaRPr lang="zh-CN" altLang="en-US" sz="2200" dirty="0"/>
          </a:p>
          <a:p>
            <a:br>
              <a:rPr lang="zh-CN" altLang="en-US" sz="2200" dirty="0"/>
            </a:br>
            <a:r>
              <a:rPr lang="zh-CN" altLang="en-US" sz="2200" dirty="0"/>
              <a:t>某业内人士有幸了解过国内某大型互联网企业制作的人工智能应用。其定位于利用</a:t>
            </a:r>
            <a:r>
              <a:rPr lang="en-US" altLang="zh-CN" sz="2200" dirty="0"/>
              <a:t>AI</a:t>
            </a:r>
            <a:r>
              <a:rPr lang="zh-CN" altLang="en-US" sz="2200" dirty="0"/>
              <a:t>程序判读</a:t>
            </a:r>
            <a:r>
              <a:rPr lang="en-US" altLang="zh-CN" sz="2200" dirty="0"/>
              <a:t>CT</a:t>
            </a:r>
            <a:r>
              <a:rPr lang="zh-CN" altLang="en-US" sz="2200" dirty="0"/>
              <a:t>图像，利用算法实现对病灶的判读，提高医生的效率并降低负担。</a:t>
            </a:r>
          </a:p>
          <a:p>
            <a:endParaRPr lang="zh-CN" altLang="en-US" sz="2200" dirty="0"/>
          </a:p>
          <a:p>
            <a:r>
              <a:rPr lang="zh-CN" altLang="en-US" sz="2200" dirty="0"/>
              <a:t>当问到其核心的人工智能算法的时候，</a:t>
            </a:r>
            <a:r>
              <a:rPr lang="zh-CN" altLang="en-US" sz="2200" b="1" dirty="0"/>
              <a:t>企业倒也是直言不讳</a:t>
            </a:r>
            <a:r>
              <a:rPr lang="zh-CN" altLang="en-US" sz="2200" dirty="0"/>
              <a:t>，其核心技术是使用了国际上开源的人工智能算法。在被引入后进行针对特定目的进行了二次开发，并最后整体打包成为一套完整的人工智能应用。正是因为使用了开源的人工智能算法，才出现了许多应用明显能力不足的情况。</a:t>
            </a:r>
          </a:p>
          <a:p>
            <a:endParaRPr lang="zh-CN" altLang="en-US" dirty="0"/>
          </a:p>
        </p:txBody>
      </p:sp>
    </p:spTree>
    <p:extLst>
      <p:ext uri="{BB962C8B-B14F-4D97-AF65-F5344CB8AC3E}">
        <p14:creationId xmlns:p14="http://schemas.microsoft.com/office/powerpoint/2010/main" val="4040625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93B10-EE4F-4E85-9AD2-3536076FE55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6AF2658-D05F-4D7B-8DBE-6EBE79D16711}"/>
              </a:ext>
            </a:extLst>
          </p:cNvPr>
          <p:cNvSpPr>
            <a:spLocks noGrp="1"/>
          </p:cNvSpPr>
          <p:nvPr>
            <p:ph idx="1"/>
          </p:nvPr>
        </p:nvSpPr>
        <p:spPr>
          <a:xfrm>
            <a:off x="495978" y="1593477"/>
            <a:ext cx="8108470" cy="4195481"/>
          </a:xfrm>
        </p:spPr>
        <p:txBody>
          <a:bodyPr/>
          <a:lstStyle/>
          <a:p>
            <a:r>
              <a:rPr lang="zh-CN" altLang="en-US" b="1" dirty="0"/>
              <a:t>浙江大学应用数学研究所所长孔德兴教授清清楚楚说明白了这个问题</a:t>
            </a:r>
            <a:r>
              <a:rPr lang="zh-CN" altLang="en-US" dirty="0"/>
              <a:t>。因为公司使用的都是开源算法。开源人工智能算法能力是不足的，根本无法实现预期的能力。人工智能算法堪称信息行业的核武器。如此威力庞大的算法怎么样可会在网上被开源出来？可以认为开源的人工智能算法相当于玩具水平的东西。想借助这种低水平的算法，来实现真正的人工智能应用怎么可能实现呢？</a:t>
            </a:r>
            <a:endParaRPr lang="en-US" altLang="zh-CN" dirty="0"/>
          </a:p>
          <a:p>
            <a:endParaRPr lang="zh-CN" altLang="en-US" dirty="0"/>
          </a:p>
        </p:txBody>
      </p:sp>
    </p:spTree>
    <p:extLst>
      <p:ext uri="{BB962C8B-B14F-4D97-AF65-F5344CB8AC3E}">
        <p14:creationId xmlns:p14="http://schemas.microsoft.com/office/powerpoint/2010/main" val="617933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1E811-8CCC-471D-8FFB-D12E3FFC6DA7}"/>
              </a:ext>
            </a:extLst>
          </p:cNvPr>
          <p:cNvSpPr>
            <a:spLocks noGrp="1"/>
          </p:cNvSpPr>
          <p:nvPr>
            <p:ph type="title"/>
          </p:nvPr>
        </p:nvSpPr>
        <p:spPr>
          <a:xfrm>
            <a:off x="486696" y="1450259"/>
            <a:ext cx="2815200" cy="1442153"/>
          </a:xfrm>
        </p:spPr>
        <p:txBody>
          <a:bodyPr>
            <a:normAutofit/>
          </a:bodyPr>
          <a:lstStyle/>
          <a:p>
            <a:endParaRPr lang="zh-CN" altLang="en-US" sz="3100"/>
          </a:p>
        </p:txBody>
      </p:sp>
      <p:sp>
        <p:nvSpPr>
          <p:cNvPr id="3" name="内容占位符 2">
            <a:extLst>
              <a:ext uri="{FF2B5EF4-FFF2-40B4-BE49-F238E27FC236}">
                <a16:creationId xmlns:a16="http://schemas.microsoft.com/office/drawing/2014/main" id="{49F84BCA-3B5E-4552-8A4B-DD6B15EAD3A3}"/>
              </a:ext>
            </a:extLst>
          </p:cNvPr>
          <p:cNvSpPr>
            <a:spLocks noGrp="1"/>
          </p:cNvSpPr>
          <p:nvPr>
            <p:ph idx="1"/>
          </p:nvPr>
        </p:nvSpPr>
        <p:spPr>
          <a:xfrm>
            <a:off x="485774" y="188641"/>
            <a:ext cx="3006105" cy="5831160"/>
          </a:xfrm>
        </p:spPr>
        <p:txBody>
          <a:bodyPr>
            <a:normAutofit/>
          </a:bodyPr>
          <a:lstStyle/>
          <a:p>
            <a:r>
              <a:rPr lang="zh-CN" altLang="en-US" sz="2200" b="1" dirty="0"/>
              <a:t>开源算法唯一好处在于人人都可获得</a:t>
            </a:r>
            <a:r>
              <a:rPr lang="zh-CN" altLang="en-US" sz="2200" dirty="0"/>
              <a:t>，门槛非常低。所以大量公司从网上下载了开源算法，然后以其为核心研发出一套</a:t>
            </a:r>
            <a:r>
              <a:rPr lang="en-US" altLang="zh-CN" sz="2200" dirty="0"/>
              <a:t>AI</a:t>
            </a:r>
            <a:r>
              <a:rPr lang="zh-CN" altLang="en-US" sz="2200" dirty="0"/>
              <a:t>应用，再披上华丽的面纱，唬的普通用户奉若神明。这也在突然间中国出现了如此多的人工智能公司的原因之一吧。</a:t>
            </a:r>
          </a:p>
        </p:txBody>
      </p:sp>
      <p:pic>
        <p:nvPicPr>
          <p:cNvPr id="8" name="图片 7">
            <a:extLst>
              <a:ext uri="{FF2B5EF4-FFF2-40B4-BE49-F238E27FC236}">
                <a16:creationId xmlns:a16="http://schemas.microsoft.com/office/drawing/2014/main" id="{D83134F1-0EEE-4E4B-8985-F386B4F6D471}"/>
              </a:ext>
            </a:extLst>
          </p:cNvPr>
          <p:cNvPicPr>
            <a:picLocks noChangeAspect="1"/>
          </p:cNvPicPr>
          <p:nvPr/>
        </p:nvPicPr>
        <p:blipFill rotWithShape="1">
          <a:blip r:embed="rId3"/>
          <a:srcRect l="19607" r="18608" b="1"/>
          <a:stretch/>
        </p:blipFill>
        <p:spPr>
          <a:xfrm>
            <a:off x="3787791" y="1447799"/>
            <a:ext cx="4870433" cy="4572001"/>
          </a:xfrm>
          <a:prstGeom prst="rect">
            <a:avLst/>
          </a:prstGeom>
          <a:effectLst>
            <a:outerShdw blurRad="50800" dist="38100" dir="5400000" algn="t" rotWithShape="0">
              <a:prstClr val="black">
                <a:alpha val="43000"/>
              </a:prstClr>
            </a:outerShdw>
          </a:effectLst>
        </p:spPr>
      </p:pic>
      <p:sp>
        <p:nvSpPr>
          <p:cNvPr id="4" name="AutoShape 2">
            <a:extLst>
              <a:ext uri="{FF2B5EF4-FFF2-40B4-BE49-F238E27FC236}">
                <a16:creationId xmlns:a16="http://schemas.microsoft.com/office/drawing/2014/main" id="{1B69D122-D846-475C-BF1B-A8353C448A9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a:extLst>
              <a:ext uri="{FF2B5EF4-FFF2-40B4-BE49-F238E27FC236}">
                <a16:creationId xmlns:a16="http://schemas.microsoft.com/office/drawing/2014/main" id="{43835A27-C084-41D5-A643-BA53D1EE4972}"/>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76434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753EE-38F7-454C-BA80-CB153E0E506F}"/>
              </a:ext>
            </a:extLst>
          </p:cNvPr>
          <p:cNvSpPr>
            <a:spLocks noGrp="1"/>
          </p:cNvSpPr>
          <p:nvPr>
            <p:ph type="title"/>
          </p:nvPr>
        </p:nvSpPr>
        <p:spPr/>
        <p:txBody>
          <a:bodyPr/>
          <a:lstStyle/>
          <a:p>
            <a:r>
              <a:rPr kumimoji="1" lang="zh-CN" altLang="en-US" dirty="0"/>
              <a:t>三个面向</a:t>
            </a:r>
          </a:p>
        </p:txBody>
      </p:sp>
      <p:sp>
        <p:nvSpPr>
          <p:cNvPr id="3" name="内容占位符 2">
            <a:extLst>
              <a:ext uri="{FF2B5EF4-FFF2-40B4-BE49-F238E27FC236}">
                <a16:creationId xmlns:a16="http://schemas.microsoft.com/office/drawing/2014/main" id="{1E19F985-4F03-594D-8EF1-33A2A939EA01}"/>
              </a:ext>
            </a:extLst>
          </p:cNvPr>
          <p:cNvSpPr>
            <a:spLocks noGrp="1"/>
          </p:cNvSpPr>
          <p:nvPr>
            <p:ph idx="1"/>
          </p:nvPr>
        </p:nvSpPr>
        <p:spPr>
          <a:xfrm>
            <a:off x="495978" y="1593477"/>
            <a:ext cx="8108470" cy="4195481"/>
          </a:xfrm>
        </p:spPr>
        <p:txBody>
          <a:bodyPr/>
          <a:lstStyle/>
          <a:p>
            <a:r>
              <a:rPr kumimoji="1" lang="zh-CN" altLang="en-US" dirty="0"/>
              <a:t>面向现代化</a:t>
            </a:r>
            <a:endParaRPr kumimoji="1" lang="en-US" altLang="zh-CN" dirty="0"/>
          </a:p>
          <a:p>
            <a:pPr marL="0" indent="0">
              <a:buNone/>
            </a:pPr>
            <a:r>
              <a:rPr kumimoji="1" lang="zh-CN" altLang="en-US" dirty="0"/>
              <a:t>高度工业化、信息化、集成化下的文化，如更加理性</a:t>
            </a:r>
            <a:endParaRPr kumimoji="1" lang="en-US" altLang="zh-CN" dirty="0"/>
          </a:p>
          <a:p>
            <a:r>
              <a:rPr kumimoji="1" lang="zh-CN" altLang="en-US" dirty="0"/>
              <a:t>面向世界</a:t>
            </a:r>
            <a:endParaRPr kumimoji="1" lang="en-US" altLang="zh-CN" dirty="0"/>
          </a:p>
          <a:p>
            <a:pPr marL="0" indent="0">
              <a:buNone/>
            </a:pPr>
            <a:r>
              <a:rPr kumimoji="1" lang="zh-CN" altLang="en-US" dirty="0"/>
              <a:t>了解、熟悉、吸收、借鉴世界优秀文化，如对人体美的欣赏</a:t>
            </a:r>
            <a:endParaRPr kumimoji="1" lang="en-US" altLang="zh-CN" dirty="0"/>
          </a:p>
          <a:p>
            <a:r>
              <a:rPr kumimoji="1" lang="zh-CN" altLang="en-US" dirty="0"/>
              <a:t>面向未来的</a:t>
            </a:r>
            <a:endParaRPr kumimoji="1" lang="en-US" altLang="zh-CN" dirty="0"/>
          </a:p>
          <a:p>
            <a:pPr marL="0" indent="0">
              <a:buNone/>
            </a:pPr>
            <a:r>
              <a:rPr kumimoji="1" lang="zh-CN" altLang="en-US" dirty="0"/>
              <a:t>对未来的思考和创造赋予了我们非凡的生命意义，如未来科技改变生活产生新的文化。</a:t>
            </a:r>
          </a:p>
        </p:txBody>
      </p:sp>
    </p:spTree>
    <p:extLst>
      <p:ext uri="{BB962C8B-B14F-4D97-AF65-F5344CB8AC3E}">
        <p14:creationId xmlns:p14="http://schemas.microsoft.com/office/powerpoint/2010/main" val="273627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AB164-21BF-4B76-BA94-4AE987FF6F5C}"/>
              </a:ext>
            </a:extLst>
          </p:cNvPr>
          <p:cNvSpPr>
            <a:spLocks noGrp="1"/>
          </p:cNvSpPr>
          <p:nvPr>
            <p:ph type="title"/>
          </p:nvPr>
        </p:nvSpPr>
        <p:spPr/>
        <p:txBody>
          <a:bodyPr/>
          <a:lstStyle/>
          <a:p>
            <a:r>
              <a:rPr lang="en-US" altLang="zh-CN" dirty="0"/>
              <a:t>2.</a:t>
            </a:r>
            <a:r>
              <a:rPr lang="zh-CN" altLang="en-US" dirty="0"/>
              <a:t>中国特色社会主义文化理论</a:t>
            </a:r>
          </a:p>
        </p:txBody>
      </p:sp>
      <p:graphicFrame>
        <p:nvGraphicFramePr>
          <p:cNvPr id="4" name="内容占位符 3">
            <a:extLst>
              <a:ext uri="{FF2B5EF4-FFF2-40B4-BE49-F238E27FC236}">
                <a16:creationId xmlns:a16="http://schemas.microsoft.com/office/drawing/2014/main" id="{EAA59215-F5E4-4E38-A21C-BC530EC92DA2}"/>
              </a:ext>
            </a:extLst>
          </p:cNvPr>
          <p:cNvGraphicFramePr>
            <a:graphicFrameLocks noGrp="1"/>
          </p:cNvGraphicFramePr>
          <p:nvPr>
            <p:ph idx="1"/>
          </p:nvPr>
        </p:nvGraphicFramePr>
        <p:xfrm>
          <a:off x="827088" y="1340768"/>
          <a:ext cx="7489328" cy="4907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8309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6FBE3-1941-EE4F-B853-7B18BF04C98F}"/>
              </a:ext>
            </a:extLst>
          </p:cNvPr>
          <p:cNvSpPr>
            <a:spLocks noGrp="1"/>
          </p:cNvSpPr>
          <p:nvPr>
            <p:ph type="title"/>
          </p:nvPr>
        </p:nvSpPr>
        <p:spPr/>
        <p:txBody>
          <a:bodyPr/>
          <a:lstStyle/>
          <a:p>
            <a:r>
              <a:rPr lang="en-US" altLang="zh-CN" dirty="0"/>
              <a:t>2.2.1</a:t>
            </a:r>
            <a:r>
              <a:rPr lang="zh-CN" altLang="en-US" dirty="0"/>
              <a:t>文化自信理论</a:t>
            </a:r>
            <a:br>
              <a:rPr lang="zh-CN" altLang="en-US" dirty="0"/>
            </a:br>
            <a:endParaRPr kumimoji="1" lang="zh-CN" altLang="en-US" dirty="0"/>
          </a:p>
        </p:txBody>
      </p:sp>
      <p:sp>
        <p:nvSpPr>
          <p:cNvPr id="3" name="内容占位符 2">
            <a:extLst>
              <a:ext uri="{FF2B5EF4-FFF2-40B4-BE49-F238E27FC236}">
                <a16:creationId xmlns:a16="http://schemas.microsoft.com/office/drawing/2014/main" id="{D865FB9C-13B4-5C4C-9FA2-B6E34F2C42E6}"/>
              </a:ext>
            </a:extLst>
          </p:cNvPr>
          <p:cNvSpPr>
            <a:spLocks noGrp="1"/>
          </p:cNvSpPr>
          <p:nvPr>
            <p:ph idx="1"/>
          </p:nvPr>
        </p:nvSpPr>
        <p:spPr/>
        <p:txBody>
          <a:bodyPr/>
          <a:lstStyle/>
          <a:p>
            <a:r>
              <a:rPr kumimoji="1" lang="zh-CN" altLang="en-US" dirty="0"/>
              <a:t>坚定中国特色社会主义道路自信、理论自信、制度自信，最根本的是坚定中国特色社会主义文化自信。</a:t>
            </a:r>
            <a:endParaRPr kumimoji="1" lang="en-US" altLang="zh-CN" dirty="0"/>
          </a:p>
          <a:p>
            <a:r>
              <a:rPr kumimoji="1" lang="zh-CN" altLang="en-US" dirty="0"/>
              <a:t>纪录片：</a:t>
            </a:r>
            <a:r>
              <a:rPr kumimoji="1" lang="en-US" altLang="zh-CN" dirty="0"/>
              <a:t>《</a:t>
            </a:r>
            <a:r>
              <a:rPr kumimoji="1" lang="zh-CN" altLang="en-US" dirty="0"/>
              <a:t>厉害了我的国</a:t>
            </a:r>
            <a:r>
              <a:rPr kumimoji="1" lang="en-US" altLang="zh-CN" dirty="0"/>
              <a:t>》《</a:t>
            </a:r>
            <a:r>
              <a:rPr kumimoji="1" lang="zh-CN" altLang="en-US" dirty="0"/>
              <a:t>大国重器</a:t>
            </a:r>
            <a:r>
              <a:rPr kumimoji="1" lang="en-US" altLang="zh-CN" dirty="0"/>
              <a:t>》《</a:t>
            </a:r>
            <a:r>
              <a:rPr kumimoji="1" lang="zh-CN" altLang="en-US" dirty="0"/>
              <a:t>创新中国</a:t>
            </a:r>
            <a:r>
              <a:rPr kumimoji="1" lang="en-US" altLang="zh-CN" dirty="0"/>
              <a:t>》《</a:t>
            </a:r>
            <a:r>
              <a:rPr kumimoji="1" lang="zh-CN" altLang="en-US" dirty="0"/>
              <a:t>在一起</a:t>
            </a:r>
            <a:r>
              <a:rPr kumimoji="1" lang="en-US" altLang="zh-CN" dirty="0"/>
              <a:t>》</a:t>
            </a:r>
          </a:p>
          <a:p>
            <a:r>
              <a:rPr kumimoji="1" lang="zh-CN" altLang="en-US" dirty="0"/>
              <a:t>科技日报：外国垄断的</a:t>
            </a:r>
            <a:r>
              <a:rPr kumimoji="1" lang="en-US" altLang="zh-CN" dirty="0"/>
              <a:t>35</a:t>
            </a:r>
            <a:r>
              <a:rPr kumimoji="1" lang="zh-CN" altLang="en-US" dirty="0"/>
              <a:t>项卡脖子技术</a:t>
            </a:r>
          </a:p>
        </p:txBody>
      </p:sp>
    </p:spTree>
    <p:extLst>
      <p:ext uri="{BB962C8B-B14F-4D97-AF65-F5344CB8AC3E}">
        <p14:creationId xmlns:p14="http://schemas.microsoft.com/office/powerpoint/2010/main" val="616823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7F471-FE0E-A140-9213-1977DB5EF913}"/>
              </a:ext>
            </a:extLst>
          </p:cNvPr>
          <p:cNvSpPr>
            <a:spLocks noGrp="1"/>
          </p:cNvSpPr>
          <p:nvPr>
            <p:ph type="title"/>
          </p:nvPr>
        </p:nvSpPr>
        <p:spPr/>
        <p:txBody>
          <a:bodyPr/>
          <a:lstStyle/>
          <a:p>
            <a:r>
              <a:rPr kumimoji="1" lang="zh-CN" altLang="en-US" dirty="0"/>
              <a:t>党的十九大报告</a:t>
            </a:r>
          </a:p>
        </p:txBody>
      </p:sp>
      <p:sp>
        <p:nvSpPr>
          <p:cNvPr id="3" name="内容占位符 2">
            <a:extLst>
              <a:ext uri="{FF2B5EF4-FFF2-40B4-BE49-F238E27FC236}">
                <a16:creationId xmlns:a16="http://schemas.microsoft.com/office/drawing/2014/main" id="{ACA46FDA-9A2E-5D4D-B77F-A8230D6A1244}"/>
              </a:ext>
            </a:extLst>
          </p:cNvPr>
          <p:cNvSpPr>
            <a:spLocks noGrp="1"/>
          </p:cNvSpPr>
          <p:nvPr>
            <p:ph idx="1"/>
          </p:nvPr>
        </p:nvSpPr>
        <p:spPr>
          <a:xfrm>
            <a:off x="495978" y="1593477"/>
            <a:ext cx="8180478" cy="4195481"/>
          </a:xfrm>
        </p:spPr>
        <p:txBody>
          <a:bodyPr/>
          <a:lstStyle/>
          <a:p>
            <a:r>
              <a:rPr kumimoji="1" lang="zh-CN" altLang="en-US" dirty="0"/>
              <a:t>文化部分位于经济、政治之后的第三部分，位于民生、生态之前，足见其重要性。</a:t>
            </a:r>
            <a:endParaRPr kumimoji="1" lang="en-US" altLang="zh-CN" dirty="0"/>
          </a:p>
          <a:p>
            <a:r>
              <a:rPr kumimoji="1" lang="zh-CN" altLang="en-US" dirty="0"/>
              <a:t>“文化是一个国家、一个民族的灵魂。文化兴国运兴，文化强民族强。没有高度的文化自信，没有文化的繁荣兴盛，就没有中华民族伟大复兴。要坚持中国特色社会主义文化发展道路，激发全民族文化创新创造活力，建设社会主义文化强国。”</a:t>
            </a:r>
            <a:endParaRPr kumimoji="1" lang="en-US" altLang="zh-CN" dirty="0"/>
          </a:p>
          <a:p>
            <a:r>
              <a:rPr kumimoji="1" lang="zh-CN" altLang="en-US" dirty="0"/>
              <a:t>报告中从意识形态工作、核心价值观、思想道德建设、繁荣发展文艺、推动文化产业五个方面阐述文化建设。</a:t>
            </a:r>
          </a:p>
        </p:txBody>
      </p:sp>
    </p:spTree>
    <p:extLst>
      <p:ext uri="{BB962C8B-B14F-4D97-AF65-F5344CB8AC3E}">
        <p14:creationId xmlns:p14="http://schemas.microsoft.com/office/powerpoint/2010/main" val="4270778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B7AD0-E78F-4D27-A5E0-84AEF4205D4D}"/>
              </a:ext>
            </a:extLst>
          </p:cNvPr>
          <p:cNvSpPr>
            <a:spLocks noGrp="1"/>
          </p:cNvSpPr>
          <p:nvPr>
            <p:ph type="title"/>
          </p:nvPr>
        </p:nvSpPr>
        <p:spPr/>
        <p:txBody>
          <a:bodyPr/>
          <a:lstStyle/>
          <a:p>
            <a:endParaRPr lang="zh-CN" altLang="en-US"/>
          </a:p>
        </p:txBody>
      </p:sp>
      <p:pic>
        <p:nvPicPr>
          <p:cNvPr id="5" name="内容占位符 4" descr="图片包含 服装, 杯子, 桌子, 游戏机&#10;&#10;描述已自动生成">
            <a:extLst>
              <a:ext uri="{FF2B5EF4-FFF2-40B4-BE49-F238E27FC236}">
                <a16:creationId xmlns:a16="http://schemas.microsoft.com/office/drawing/2014/main" id="{3ED7E12D-798E-428D-9C6A-AD1D6E8517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2955925"/>
          </a:xfrm>
        </p:spPr>
      </p:pic>
      <p:pic>
        <p:nvPicPr>
          <p:cNvPr id="7" name="图片 6" descr="人的脸被修图&#10;&#10;描述已自动生成">
            <a:extLst>
              <a:ext uri="{FF2B5EF4-FFF2-40B4-BE49-F238E27FC236}">
                <a16:creationId xmlns:a16="http://schemas.microsoft.com/office/drawing/2014/main" id="{6DE4EB9E-9B3D-4747-9BE7-6088D1D24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240" y="2852936"/>
            <a:ext cx="2860760" cy="4005064"/>
          </a:xfrm>
          <a:prstGeom prst="rect">
            <a:avLst/>
          </a:prstGeom>
        </p:spPr>
      </p:pic>
      <p:pic>
        <p:nvPicPr>
          <p:cNvPr id="9" name="图片 8" descr="人的脸被修图&#10;&#10;描述已自动生成">
            <a:extLst>
              <a:ext uri="{FF2B5EF4-FFF2-40B4-BE49-F238E27FC236}">
                <a16:creationId xmlns:a16="http://schemas.microsoft.com/office/drawing/2014/main" id="{5DD94ED7-85B6-4ED6-93BB-FB0FFA89B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08920"/>
            <a:ext cx="2963628" cy="4149080"/>
          </a:xfrm>
          <a:prstGeom prst="rect">
            <a:avLst/>
          </a:prstGeom>
        </p:spPr>
      </p:pic>
      <p:pic>
        <p:nvPicPr>
          <p:cNvPr id="11" name="图片 10">
            <a:extLst>
              <a:ext uri="{FF2B5EF4-FFF2-40B4-BE49-F238E27FC236}">
                <a16:creationId xmlns:a16="http://schemas.microsoft.com/office/drawing/2014/main" id="{92627818-7D5D-41FC-A2DF-4927809698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557" y="2879868"/>
            <a:ext cx="4181754" cy="2090877"/>
          </a:xfrm>
          <a:prstGeom prst="rect">
            <a:avLst/>
          </a:prstGeom>
        </p:spPr>
      </p:pic>
      <p:pic>
        <p:nvPicPr>
          <p:cNvPr id="13" name="图片 12" descr="图片包含 图形用户界面&#10;&#10;描述已自动生成">
            <a:extLst>
              <a:ext uri="{FF2B5EF4-FFF2-40B4-BE49-F238E27FC236}">
                <a16:creationId xmlns:a16="http://schemas.microsoft.com/office/drawing/2014/main" id="{464962E0-6477-410B-9661-D0B70168BC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0314" y="4966178"/>
            <a:ext cx="4886240" cy="1891821"/>
          </a:xfrm>
          <a:prstGeom prst="rect">
            <a:avLst/>
          </a:prstGeom>
        </p:spPr>
      </p:pic>
    </p:spTree>
    <p:extLst>
      <p:ext uri="{BB962C8B-B14F-4D97-AF65-F5344CB8AC3E}">
        <p14:creationId xmlns:p14="http://schemas.microsoft.com/office/powerpoint/2010/main" val="1490977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80C15-BC8B-4ECE-8C6F-01A454BDD85F}"/>
              </a:ext>
            </a:extLst>
          </p:cNvPr>
          <p:cNvSpPr>
            <a:spLocks noGrp="1"/>
          </p:cNvSpPr>
          <p:nvPr>
            <p:ph type="title"/>
          </p:nvPr>
        </p:nvSpPr>
        <p:spPr/>
        <p:txBody>
          <a:bodyPr/>
          <a:lstStyle/>
          <a:p>
            <a:r>
              <a:rPr lang="zh-CN" altLang="en-US" dirty="0"/>
              <a:t>文化自信</a:t>
            </a:r>
            <a:br>
              <a:rPr lang="en-US" altLang="zh-CN" dirty="0"/>
            </a:br>
            <a:r>
              <a:rPr lang="en-US" altLang="zh-CN" dirty="0"/>
              <a:t>        ——</a:t>
            </a:r>
            <a:r>
              <a:rPr lang="zh-CN" altLang="en-US" dirty="0"/>
              <a:t>大国担当</a:t>
            </a:r>
          </a:p>
        </p:txBody>
      </p:sp>
      <p:sp>
        <p:nvSpPr>
          <p:cNvPr id="3" name="内容占位符 2">
            <a:extLst>
              <a:ext uri="{FF2B5EF4-FFF2-40B4-BE49-F238E27FC236}">
                <a16:creationId xmlns:a16="http://schemas.microsoft.com/office/drawing/2014/main" id="{C36EFDEE-7171-48D7-96E6-3A3E2A832A96}"/>
              </a:ext>
            </a:extLst>
          </p:cNvPr>
          <p:cNvSpPr>
            <a:spLocks noGrp="1"/>
          </p:cNvSpPr>
          <p:nvPr>
            <p:ph idx="1"/>
          </p:nvPr>
        </p:nvSpPr>
        <p:spPr>
          <a:xfrm>
            <a:off x="828436" y="2230834"/>
            <a:ext cx="6711654" cy="4195481"/>
          </a:xfrm>
        </p:spPr>
        <p:txBody>
          <a:bodyPr/>
          <a:lstStyle/>
          <a:p>
            <a:r>
              <a:rPr lang="zh-CN" altLang="en-US" dirty="0"/>
              <a:t>中国的经济实力、科技实力、军事实力和由此构成的综合国力已经居于世界前列。中华民族比任何时候都更接近也更有能力和信心实现伟大复兴的中国梦。</a:t>
            </a:r>
            <a:endParaRPr lang="en-US" altLang="zh-CN" dirty="0"/>
          </a:p>
          <a:p>
            <a:r>
              <a:rPr lang="zh-CN" altLang="en-US" dirty="0"/>
              <a:t>这是一个需要用宏阔的国际视野审视当代中国文化发展的时代，中国也有资格和实力以全球视野谋划当代中国文化建设与发展。</a:t>
            </a:r>
            <a:endParaRPr lang="en-US" altLang="zh-CN" dirty="0"/>
          </a:p>
        </p:txBody>
      </p:sp>
    </p:spTree>
    <p:extLst>
      <p:ext uri="{BB962C8B-B14F-4D97-AF65-F5344CB8AC3E}">
        <p14:creationId xmlns:p14="http://schemas.microsoft.com/office/powerpoint/2010/main" val="3712232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5B48BFC-5D53-455C-A3A5-A823BF96C2A8}"/>
              </a:ext>
            </a:extLst>
          </p:cNvPr>
          <p:cNvPicPr>
            <a:picLocks noChangeAspect="1"/>
          </p:cNvPicPr>
          <p:nvPr/>
        </p:nvPicPr>
        <p:blipFill rotWithShape="1">
          <a:blip r:embed="rId2"/>
          <a:srcRect l="9552" r="19896" b="2"/>
          <a:stretch/>
        </p:blipFill>
        <p:spPr>
          <a:xfrm>
            <a:off x="4577567" y="-2"/>
            <a:ext cx="4565278" cy="3429461"/>
          </a:xfrm>
          <a:prstGeom prst="rect">
            <a:avLst/>
          </a:prstGeom>
        </p:spPr>
      </p:pic>
      <p:sp>
        <p:nvSpPr>
          <p:cNvPr id="3" name="内容占位符 2">
            <a:extLst>
              <a:ext uri="{FF2B5EF4-FFF2-40B4-BE49-F238E27FC236}">
                <a16:creationId xmlns:a16="http://schemas.microsoft.com/office/drawing/2014/main" id="{7BAB7E2A-B59A-455B-AB00-263598A47BA5}"/>
              </a:ext>
            </a:extLst>
          </p:cNvPr>
          <p:cNvSpPr>
            <a:spLocks noGrp="1"/>
          </p:cNvSpPr>
          <p:nvPr>
            <p:ph idx="1"/>
          </p:nvPr>
        </p:nvSpPr>
        <p:spPr>
          <a:xfrm>
            <a:off x="466988" y="188640"/>
            <a:ext cx="3573184" cy="6631487"/>
          </a:xfrm>
        </p:spPr>
        <p:txBody>
          <a:bodyPr>
            <a:normAutofit/>
          </a:bodyPr>
          <a:lstStyle/>
          <a:p>
            <a:pPr>
              <a:lnSpc>
                <a:spcPct val="90000"/>
              </a:lnSpc>
            </a:pPr>
            <a:r>
              <a:rPr lang="zh-CN" altLang="en-US" dirty="0"/>
              <a:t>要坚定中国特色社会主义道路自信、理论自信、制度自信，说到底是要坚定文化自信。</a:t>
            </a:r>
            <a:endParaRPr lang="en-US" altLang="zh-CN" dirty="0"/>
          </a:p>
          <a:p>
            <a:pPr>
              <a:lnSpc>
                <a:spcPct val="90000"/>
              </a:lnSpc>
            </a:pPr>
            <a:r>
              <a:rPr lang="zh-CN" altLang="en-US" dirty="0"/>
              <a:t>文化自信是更基础、更广泛、更深厚的自信，是更基本、更深沉、更持久的力量</a:t>
            </a:r>
            <a:r>
              <a:rPr lang="en-US" altLang="zh-CN" dirty="0"/>
              <a:t>; </a:t>
            </a:r>
            <a:r>
              <a:rPr lang="zh-CN" altLang="en-US" dirty="0"/>
              <a:t>坚定文化自信事关国运兴衰</a:t>
            </a:r>
            <a:r>
              <a:rPr lang="en-US" altLang="zh-CN" dirty="0"/>
              <a:t>; </a:t>
            </a:r>
            <a:r>
              <a:rPr lang="zh-CN" altLang="en-US" dirty="0"/>
              <a:t>历史和现实都表明，一个抛弃了或者背叛了自己历史文化的民族，不仅不可能发展起来，而且很可能上演一场历史悲剧。</a:t>
            </a:r>
            <a:endParaRPr lang="en-US" altLang="zh-CN" dirty="0"/>
          </a:p>
          <a:p>
            <a:pPr>
              <a:lnSpc>
                <a:spcPct val="90000"/>
              </a:lnSpc>
            </a:pPr>
            <a:r>
              <a:rPr lang="zh-CN" altLang="en-US" dirty="0"/>
              <a:t>香港占中事件、</a:t>
            </a:r>
            <a:r>
              <a:rPr lang="en-US" altLang="zh-CN" dirty="0"/>
              <a:t>8</a:t>
            </a:r>
            <a:r>
              <a:rPr lang="zh-CN" altLang="en-US" dirty="0"/>
              <a:t>月暴乱</a:t>
            </a:r>
          </a:p>
        </p:txBody>
      </p:sp>
      <p:pic>
        <p:nvPicPr>
          <p:cNvPr id="4" name="图片 3">
            <a:extLst>
              <a:ext uri="{FF2B5EF4-FFF2-40B4-BE49-F238E27FC236}">
                <a16:creationId xmlns:a16="http://schemas.microsoft.com/office/drawing/2014/main" id="{A4E59AF6-FD2A-42C3-AE9B-2888F5D1C9AD}"/>
              </a:ext>
            </a:extLst>
          </p:cNvPr>
          <p:cNvPicPr>
            <a:picLocks noChangeAspect="1"/>
          </p:cNvPicPr>
          <p:nvPr/>
        </p:nvPicPr>
        <p:blipFill rotWithShape="1">
          <a:blip r:embed="rId3"/>
          <a:srcRect l="3802" r="6316" b="-2"/>
          <a:stretch/>
        </p:blipFill>
        <p:spPr>
          <a:xfrm>
            <a:off x="4577567" y="3429460"/>
            <a:ext cx="4565278" cy="3428540"/>
          </a:xfrm>
          <a:prstGeom prst="rect">
            <a:avLst/>
          </a:prstGeom>
        </p:spPr>
      </p:pic>
    </p:spTree>
    <p:extLst>
      <p:ext uri="{BB962C8B-B14F-4D97-AF65-F5344CB8AC3E}">
        <p14:creationId xmlns:p14="http://schemas.microsoft.com/office/powerpoint/2010/main" val="3364835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44EE02A-F0F8-4A23-B21D-CF2066B65D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6" name="Picture 15">
            <a:extLst>
              <a:ext uri="{FF2B5EF4-FFF2-40B4-BE49-F238E27FC236}">
                <a16:creationId xmlns:a16="http://schemas.microsoft.com/office/drawing/2014/main" id="{99F13062-7BB6-4A97-B661-CDE2EDEAE7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23" name="Oval 17">
            <a:extLst>
              <a:ext uri="{FF2B5EF4-FFF2-40B4-BE49-F238E27FC236}">
                <a16:creationId xmlns:a16="http://schemas.microsoft.com/office/drawing/2014/main" id="{44F3197D-248B-46C5-B6EE-003F4E0C6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 name="Picture 19">
            <a:extLst>
              <a:ext uri="{FF2B5EF4-FFF2-40B4-BE49-F238E27FC236}">
                <a16:creationId xmlns:a16="http://schemas.microsoft.com/office/drawing/2014/main" id="{FFC3E649-106F-4B41-9FF5-327536E4CF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2" name="Picture 21">
            <a:extLst>
              <a:ext uri="{FF2B5EF4-FFF2-40B4-BE49-F238E27FC236}">
                <a16:creationId xmlns:a16="http://schemas.microsoft.com/office/drawing/2014/main" id="{79F6731C-42C0-45DB-9F9A-B831CBEC51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4" name="Rectangle 23">
            <a:extLst>
              <a:ext uri="{FF2B5EF4-FFF2-40B4-BE49-F238E27FC236}">
                <a16:creationId xmlns:a16="http://schemas.microsoft.com/office/drawing/2014/main" id="{040549E2-C5A5-4ED5-80AB-070FEBDF5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标题 1">
            <a:extLst>
              <a:ext uri="{FF2B5EF4-FFF2-40B4-BE49-F238E27FC236}">
                <a16:creationId xmlns:a16="http://schemas.microsoft.com/office/drawing/2014/main" id="{AE60EEEF-0FFC-4FFE-A3A5-78937C567D6C}"/>
              </a:ext>
            </a:extLst>
          </p:cNvPr>
          <p:cNvSpPr>
            <a:spLocks noGrp="1"/>
          </p:cNvSpPr>
          <p:nvPr>
            <p:ph type="title"/>
          </p:nvPr>
        </p:nvSpPr>
        <p:spPr>
          <a:xfrm>
            <a:off x="517002" y="5071092"/>
            <a:ext cx="7805701" cy="868026"/>
          </a:xfrm>
        </p:spPr>
        <p:txBody>
          <a:bodyPr vert="horz" lIns="91440" tIns="45720" rIns="91440" bIns="45720" rtlCol="0" anchor="b">
            <a:normAutofit fontScale="90000"/>
          </a:bodyPr>
          <a:lstStyle/>
          <a:p>
            <a:pPr defTabSz="457200"/>
            <a:r>
              <a:rPr lang="zh-CN" altLang="en-US" dirty="0"/>
              <a:t>“</a:t>
            </a:r>
            <a:r>
              <a:rPr lang="en-US" altLang="zh-CN" dirty="0"/>
              <a:t>9.18”</a:t>
            </a:r>
            <a:r>
              <a:rPr lang="zh-CN" altLang="en-US" dirty="0"/>
              <a:t>前夜 他们把被污损香港抗日纪念碑清洗干净</a:t>
            </a:r>
            <a:endParaRPr lang="en-US" altLang="zh-CN" sz="4200" dirty="0">
              <a:solidFill>
                <a:srgbClr val="EBEBEB"/>
              </a:solidFill>
            </a:endParaRPr>
          </a:p>
        </p:txBody>
      </p:sp>
      <p:pic>
        <p:nvPicPr>
          <p:cNvPr id="9" name="图片 8" descr="图片包含 建筑物, 时钟, 户外&#10;&#10;描述已自动生成">
            <a:extLst>
              <a:ext uri="{FF2B5EF4-FFF2-40B4-BE49-F238E27FC236}">
                <a16:creationId xmlns:a16="http://schemas.microsoft.com/office/drawing/2014/main" id="{6D7B9823-148F-4DBC-A5A4-D402037D6856}"/>
              </a:ext>
            </a:extLst>
          </p:cNvPr>
          <p:cNvPicPr>
            <a:picLocks noChangeAspect="1"/>
          </p:cNvPicPr>
          <p:nvPr/>
        </p:nvPicPr>
        <p:blipFill rotWithShape="1">
          <a:blip r:embed="rId8">
            <a:extLst>
              <a:ext uri="{28A0092B-C50C-407E-A947-70E740481C1C}">
                <a14:useLocalDpi xmlns:a14="http://schemas.microsoft.com/office/drawing/2010/main" val="0"/>
              </a:ext>
            </a:extLst>
          </a:blip>
          <a:srcRect l="8336" r="2818" b="2"/>
          <a:stretch/>
        </p:blipFill>
        <p:spPr>
          <a:xfrm>
            <a:off x="6056441" y="9143"/>
            <a:ext cx="3053979" cy="4583093"/>
          </a:xfrm>
          <a:custGeom>
            <a:avLst/>
            <a:gdLst>
              <a:gd name="connsiteX0" fmla="*/ 0 w 4071972"/>
              <a:gd name="connsiteY0" fmla="*/ 0 h 4583103"/>
              <a:gd name="connsiteX1" fmla="*/ 4071972 w 4071972"/>
              <a:gd name="connsiteY1" fmla="*/ 0 h 4583103"/>
              <a:gd name="connsiteX2" fmla="*/ 4071972 w 4071972"/>
              <a:gd name="connsiteY2" fmla="*/ 4542358 h 4583103"/>
              <a:gd name="connsiteX3" fmla="*/ 4011042 w 4071972"/>
              <a:gd name="connsiteY3" fmla="*/ 4545620 h 4583103"/>
              <a:gd name="connsiteX4" fmla="*/ 3745263 w 4071972"/>
              <a:gd name="connsiteY4" fmla="*/ 4555779 h 4583103"/>
              <a:gd name="connsiteX5" fmla="*/ 3479483 w 4071972"/>
              <a:gd name="connsiteY5" fmla="*/ 4564537 h 4583103"/>
              <a:gd name="connsiteX6" fmla="*/ 3216143 w 4071972"/>
              <a:gd name="connsiteY6" fmla="*/ 4572944 h 4583103"/>
              <a:gd name="connsiteX7" fmla="*/ 2956461 w 4071972"/>
              <a:gd name="connsiteY7" fmla="*/ 4576798 h 4583103"/>
              <a:gd name="connsiteX8" fmla="*/ 2696778 w 4071972"/>
              <a:gd name="connsiteY8" fmla="*/ 4581001 h 4583103"/>
              <a:gd name="connsiteX9" fmla="*/ 2440752 w 4071972"/>
              <a:gd name="connsiteY9" fmla="*/ 4583103 h 4583103"/>
              <a:gd name="connsiteX10" fmla="*/ 2187164 w 4071972"/>
              <a:gd name="connsiteY10" fmla="*/ 4581001 h 4583103"/>
              <a:gd name="connsiteX11" fmla="*/ 1936015 w 4071972"/>
              <a:gd name="connsiteY11" fmla="*/ 4581001 h 4583103"/>
              <a:gd name="connsiteX12" fmla="*/ 1687305 w 4071972"/>
              <a:gd name="connsiteY12" fmla="*/ 4576798 h 4583103"/>
              <a:gd name="connsiteX13" fmla="*/ 1443471 w 4071972"/>
              <a:gd name="connsiteY13" fmla="*/ 4570492 h 4583103"/>
              <a:gd name="connsiteX14" fmla="*/ 1202077 w 4071972"/>
              <a:gd name="connsiteY14" fmla="*/ 4564537 h 4583103"/>
              <a:gd name="connsiteX15" fmla="*/ 965557 w 4071972"/>
              <a:gd name="connsiteY15" fmla="*/ 4557881 h 4583103"/>
              <a:gd name="connsiteX16" fmla="*/ 730256 w 4071972"/>
              <a:gd name="connsiteY16" fmla="*/ 4547722 h 4583103"/>
              <a:gd name="connsiteX17" fmla="*/ 498615 w 4071972"/>
              <a:gd name="connsiteY17" fmla="*/ 4536862 h 4583103"/>
              <a:gd name="connsiteX18" fmla="*/ 271848 w 4071972"/>
              <a:gd name="connsiteY18" fmla="*/ 4527054 h 4583103"/>
              <a:gd name="connsiteX19" fmla="*/ 0 w 4071972"/>
              <a:gd name="connsiteY19" fmla="*/ 4510054 h 458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71972" h="4583103">
                <a:moveTo>
                  <a:pt x="0" y="0"/>
                </a:moveTo>
                <a:lnTo>
                  <a:pt x="4071972" y="0"/>
                </a:lnTo>
                <a:lnTo>
                  <a:pt x="4071972" y="4542358"/>
                </a:lnTo>
                <a:lnTo>
                  <a:pt x="4011042" y="4545620"/>
                </a:lnTo>
                <a:lnTo>
                  <a:pt x="3745263" y="4555779"/>
                </a:lnTo>
                <a:lnTo>
                  <a:pt x="3479483" y="4564537"/>
                </a:lnTo>
                <a:lnTo>
                  <a:pt x="3216143" y="4572944"/>
                </a:lnTo>
                <a:lnTo>
                  <a:pt x="2956461" y="4576798"/>
                </a:lnTo>
                <a:lnTo>
                  <a:pt x="2696778" y="4581001"/>
                </a:lnTo>
                <a:lnTo>
                  <a:pt x="2440752" y="4583103"/>
                </a:lnTo>
                <a:lnTo>
                  <a:pt x="2187164" y="4581001"/>
                </a:lnTo>
                <a:lnTo>
                  <a:pt x="1936015" y="4581001"/>
                </a:lnTo>
                <a:lnTo>
                  <a:pt x="1687305" y="4576798"/>
                </a:lnTo>
                <a:lnTo>
                  <a:pt x="1443471" y="4570492"/>
                </a:lnTo>
                <a:lnTo>
                  <a:pt x="1202077" y="4564537"/>
                </a:lnTo>
                <a:lnTo>
                  <a:pt x="965557" y="4557881"/>
                </a:lnTo>
                <a:lnTo>
                  <a:pt x="730256" y="4547722"/>
                </a:lnTo>
                <a:lnTo>
                  <a:pt x="498615" y="4536862"/>
                </a:lnTo>
                <a:lnTo>
                  <a:pt x="271848" y="4527054"/>
                </a:lnTo>
                <a:lnTo>
                  <a:pt x="0" y="4510054"/>
                </a:lnTo>
                <a:close/>
              </a:path>
            </a:pathLst>
          </a:custGeom>
        </p:spPr>
      </p:pic>
      <p:pic>
        <p:nvPicPr>
          <p:cNvPr id="11" name="图片 10" descr="图片包含 树, 户外, 地面, 时钟&#10;&#10;描述已自动生成">
            <a:extLst>
              <a:ext uri="{FF2B5EF4-FFF2-40B4-BE49-F238E27FC236}">
                <a16:creationId xmlns:a16="http://schemas.microsoft.com/office/drawing/2014/main" id="{F4D86BA5-4CDC-450A-ADE3-312B8F1117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 y="0"/>
            <a:ext cx="5449730" cy="4581525"/>
          </a:xfrm>
          <a:prstGeom prst="rect">
            <a:avLst/>
          </a:prstGeom>
        </p:spPr>
      </p:pic>
      <p:pic>
        <p:nvPicPr>
          <p:cNvPr id="7" name="图片 6" descr="图片包含 树, 户外, 时钟, 站立&#10;&#10;描述已自动生成">
            <a:extLst>
              <a:ext uri="{FF2B5EF4-FFF2-40B4-BE49-F238E27FC236}">
                <a16:creationId xmlns:a16="http://schemas.microsoft.com/office/drawing/2014/main" id="{EE670EE9-12E0-4AC3-8896-E4E8DD9C7340}"/>
              </a:ext>
            </a:extLst>
          </p:cNvPr>
          <p:cNvPicPr>
            <a:picLocks noChangeAspect="1"/>
          </p:cNvPicPr>
          <p:nvPr/>
        </p:nvPicPr>
        <p:blipFill rotWithShape="1">
          <a:blip r:embed="rId10">
            <a:extLst>
              <a:ext uri="{28A0092B-C50C-407E-A947-70E740481C1C}">
                <a14:useLocalDpi xmlns:a14="http://schemas.microsoft.com/office/drawing/2010/main" val="0"/>
              </a:ext>
            </a:extLst>
          </a:blip>
          <a:srcRect l="5800" r="4826" b="1"/>
          <a:stretch/>
        </p:blipFill>
        <p:spPr>
          <a:xfrm>
            <a:off x="3037776" y="9143"/>
            <a:ext cx="3044782" cy="4636308"/>
          </a:xfrm>
          <a:custGeom>
            <a:avLst/>
            <a:gdLst>
              <a:gd name="connsiteX0" fmla="*/ 0 w 4059709"/>
              <a:gd name="connsiteY0" fmla="*/ 0 h 4542350"/>
              <a:gd name="connsiteX1" fmla="*/ 4059709 w 4059709"/>
              <a:gd name="connsiteY1" fmla="*/ 0 h 4542350"/>
              <a:gd name="connsiteX2" fmla="*/ 4059709 w 4059709"/>
              <a:gd name="connsiteY2" fmla="*/ 4057991 h 4542350"/>
              <a:gd name="connsiteX3" fmla="*/ 3782959 w 4059709"/>
              <a:gd name="connsiteY3" fmla="*/ 4110187 h 4542350"/>
              <a:gd name="connsiteX4" fmla="*/ 3507426 w 4059709"/>
              <a:gd name="connsiteY4" fmla="*/ 4159931 h 4542350"/>
              <a:gd name="connsiteX5" fmla="*/ 3230675 w 4059709"/>
              <a:gd name="connsiteY5" fmla="*/ 4208624 h 4542350"/>
              <a:gd name="connsiteX6" fmla="*/ 2952704 w 4059709"/>
              <a:gd name="connsiteY6" fmla="*/ 4250310 h 4542350"/>
              <a:gd name="connsiteX7" fmla="*/ 2675953 w 4059709"/>
              <a:gd name="connsiteY7" fmla="*/ 4292347 h 4542350"/>
              <a:gd name="connsiteX8" fmla="*/ 2397982 w 4059709"/>
              <a:gd name="connsiteY8" fmla="*/ 4331582 h 4542350"/>
              <a:gd name="connsiteX9" fmla="*/ 2123669 w 4059709"/>
              <a:gd name="connsiteY9" fmla="*/ 4365211 h 4542350"/>
              <a:gd name="connsiteX10" fmla="*/ 1845698 w 4059709"/>
              <a:gd name="connsiteY10" fmla="*/ 4397089 h 4542350"/>
              <a:gd name="connsiteX11" fmla="*/ 1568947 w 4059709"/>
              <a:gd name="connsiteY11" fmla="*/ 4426165 h 4542350"/>
              <a:gd name="connsiteX12" fmla="*/ 1297072 w 4059709"/>
              <a:gd name="connsiteY12" fmla="*/ 4451387 h 4542350"/>
              <a:gd name="connsiteX13" fmla="*/ 1021540 w 4059709"/>
              <a:gd name="connsiteY13" fmla="*/ 4476609 h 4542350"/>
              <a:gd name="connsiteX14" fmla="*/ 749665 w 4059709"/>
              <a:gd name="connsiteY14" fmla="*/ 4497628 h 4542350"/>
              <a:gd name="connsiteX15" fmla="*/ 477790 w 4059709"/>
              <a:gd name="connsiteY15" fmla="*/ 4514092 h 4542350"/>
              <a:gd name="connsiteX16" fmla="*/ 207135 w 4059709"/>
              <a:gd name="connsiteY16" fmla="*/ 4531258 h 4542350"/>
              <a:gd name="connsiteX17" fmla="*/ 0 w 4059709"/>
              <a:gd name="connsiteY17" fmla="*/ 4542350 h 454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59709" h="4542350">
                <a:moveTo>
                  <a:pt x="0" y="0"/>
                </a:moveTo>
                <a:lnTo>
                  <a:pt x="4059709" y="0"/>
                </a:lnTo>
                <a:lnTo>
                  <a:pt x="4059709" y="4057991"/>
                </a:lnTo>
                <a:lnTo>
                  <a:pt x="3782959" y="4110187"/>
                </a:lnTo>
                <a:lnTo>
                  <a:pt x="3507426" y="4159931"/>
                </a:lnTo>
                <a:lnTo>
                  <a:pt x="3230675" y="4208624"/>
                </a:lnTo>
                <a:lnTo>
                  <a:pt x="2952704" y="4250310"/>
                </a:lnTo>
                <a:lnTo>
                  <a:pt x="2675953" y="4292347"/>
                </a:lnTo>
                <a:lnTo>
                  <a:pt x="2397982" y="4331582"/>
                </a:lnTo>
                <a:lnTo>
                  <a:pt x="2123669" y="4365211"/>
                </a:lnTo>
                <a:lnTo>
                  <a:pt x="1845698" y="4397089"/>
                </a:lnTo>
                <a:lnTo>
                  <a:pt x="1568947" y="4426165"/>
                </a:lnTo>
                <a:lnTo>
                  <a:pt x="1297072" y="4451387"/>
                </a:lnTo>
                <a:lnTo>
                  <a:pt x="1021540" y="4476609"/>
                </a:lnTo>
                <a:lnTo>
                  <a:pt x="749665" y="4497628"/>
                </a:lnTo>
                <a:lnTo>
                  <a:pt x="477790" y="4514092"/>
                </a:lnTo>
                <a:lnTo>
                  <a:pt x="207135" y="4531258"/>
                </a:lnTo>
                <a:lnTo>
                  <a:pt x="0" y="4542350"/>
                </a:lnTo>
                <a:close/>
              </a:path>
            </a:pathLst>
          </a:custGeom>
        </p:spPr>
      </p:pic>
    </p:spTree>
    <p:extLst>
      <p:ext uri="{BB962C8B-B14F-4D97-AF65-F5344CB8AC3E}">
        <p14:creationId xmlns:p14="http://schemas.microsoft.com/office/powerpoint/2010/main" val="398758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99C04-384E-4621-9CC2-31BD4266AD5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281707F-3B2A-4EE6-AE1C-B0C2DA5FAF83}"/>
              </a:ext>
            </a:extLst>
          </p:cNvPr>
          <p:cNvSpPr>
            <a:spLocks noGrp="1"/>
          </p:cNvSpPr>
          <p:nvPr>
            <p:ph idx="1"/>
          </p:nvPr>
        </p:nvSpPr>
        <p:spPr/>
        <p:txBody>
          <a:bodyPr/>
          <a:lstStyle/>
          <a:p>
            <a:endParaRPr lang="zh-CN" altLang="en-US" dirty="0"/>
          </a:p>
        </p:txBody>
      </p:sp>
      <p:pic>
        <p:nvPicPr>
          <p:cNvPr id="4" name="内容占位符 3" descr="webwxgetmsgimg">
            <a:extLst>
              <a:ext uri="{FF2B5EF4-FFF2-40B4-BE49-F238E27FC236}">
                <a16:creationId xmlns:a16="http://schemas.microsoft.com/office/drawing/2014/main" id="{9906C95D-3FF7-46DF-9756-D9A09A68626D}"/>
              </a:ext>
            </a:extLst>
          </p:cNvPr>
          <p:cNvPicPr>
            <a:picLocks noChangeAspect="1"/>
          </p:cNvPicPr>
          <p:nvPr/>
        </p:nvPicPr>
        <p:blipFill>
          <a:blip r:embed="rId2"/>
          <a:stretch>
            <a:fillRect/>
          </a:stretch>
        </p:blipFill>
        <p:spPr>
          <a:xfrm>
            <a:off x="199881" y="116632"/>
            <a:ext cx="5376545" cy="4032250"/>
          </a:xfrm>
          <a:prstGeom prst="rect">
            <a:avLst/>
          </a:prstGeom>
        </p:spPr>
      </p:pic>
      <p:pic>
        <p:nvPicPr>
          <p:cNvPr id="5" name="内容占位符 4">
            <a:extLst>
              <a:ext uri="{FF2B5EF4-FFF2-40B4-BE49-F238E27FC236}">
                <a16:creationId xmlns:a16="http://schemas.microsoft.com/office/drawing/2014/main" id="{CB413790-D99A-4480-9BC9-634763EA9C0E}"/>
              </a:ext>
            </a:extLst>
          </p:cNvPr>
          <p:cNvPicPr>
            <a:picLocks noChangeAspect="1"/>
          </p:cNvPicPr>
          <p:nvPr/>
        </p:nvPicPr>
        <p:blipFill>
          <a:blip r:embed="rId3"/>
          <a:stretch>
            <a:fillRect/>
          </a:stretch>
        </p:blipFill>
        <p:spPr>
          <a:xfrm>
            <a:off x="3567574" y="2564904"/>
            <a:ext cx="5376545" cy="4032250"/>
          </a:xfrm>
          <a:prstGeom prst="rect">
            <a:avLst/>
          </a:prstGeom>
        </p:spPr>
      </p:pic>
    </p:spTree>
    <p:extLst>
      <p:ext uri="{BB962C8B-B14F-4D97-AF65-F5344CB8AC3E}">
        <p14:creationId xmlns:p14="http://schemas.microsoft.com/office/powerpoint/2010/main" val="185762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16F24-5E54-499B-BD06-0F432166809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C0142A3-6417-4E78-AAE2-73EB03B4DC9F}"/>
              </a:ext>
            </a:extLst>
          </p:cNvPr>
          <p:cNvSpPr>
            <a:spLocks noGrp="1"/>
          </p:cNvSpPr>
          <p:nvPr>
            <p:ph idx="1"/>
          </p:nvPr>
        </p:nvSpPr>
        <p:spPr>
          <a:xfrm>
            <a:off x="484709" y="1052737"/>
            <a:ext cx="8191747" cy="5472608"/>
          </a:xfrm>
        </p:spPr>
        <p:txBody>
          <a:bodyPr>
            <a:normAutofit fontScale="92500" lnSpcReduction="20000"/>
          </a:bodyPr>
          <a:lstStyle/>
          <a:p>
            <a:r>
              <a:rPr lang="zh-CN" altLang="en-US" dirty="0"/>
              <a:t>香港是“购物天堂”、自由港和旅游天堂，在这些自由和繁荣背后，人们想不到香港还是一个“逃犯天堂”。</a:t>
            </a:r>
          </a:p>
          <a:p>
            <a:r>
              <a:rPr lang="zh-CN" altLang="en-US" dirty="0"/>
              <a:t>由于</a:t>
            </a:r>
            <a:r>
              <a:rPr lang="zh-CN" altLang="en-US" dirty="0">
                <a:solidFill>
                  <a:srgbClr val="FFFF00"/>
                </a:solidFill>
              </a:rPr>
              <a:t>香港未能建立与内地、澳门、台湾及其他一些司法管辖区的逃犯移交互助协议</a:t>
            </a:r>
            <a:r>
              <a:rPr lang="zh-CN" altLang="en-US" dirty="0"/>
              <a:t>，亦未能建立一种确保效率和信任的个案移交制度，导致香港与外部司法管辖区的逃犯移交陷入某种制度洼地。这对于香港的法治、安全及国际司法合作构成不利影响。</a:t>
            </a:r>
          </a:p>
          <a:p>
            <a:r>
              <a:rPr lang="zh-CN" altLang="en-US" dirty="0">
                <a:solidFill>
                  <a:srgbClr val="FFFF00"/>
                </a:solidFill>
              </a:rPr>
              <a:t>陈同佳案</a:t>
            </a:r>
            <a:r>
              <a:rPr lang="zh-CN" altLang="en-US" dirty="0"/>
              <a:t>，一起香港居民杀害香港女友的刑事案件，由于港台之间缺乏逃犯移交协议，也缺乏有效的个案移交制度，导致嫌疑人迟迟不能受审伏法。由于司法证据的完整性与唯一性，如果逃犯不能及时移交，即便在香港提起诉讼亦难以获得足够证据支撑定罪量刑，最终仍然放纵犯罪。</a:t>
            </a:r>
          </a:p>
          <a:p>
            <a:r>
              <a:rPr lang="zh-CN" altLang="en-US" dirty="0">
                <a:solidFill>
                  <a:srgbClr val="FFFF00"/>
                </a:solidFill>
              </a:rPr>
              <a:t>特区政府本于弥补本港法治漏洞的单纯动机，启动对本港逃犯条例之修订</a:t>
            </a:r>
            <a:r>
              <a:rPr lang="zh-CN" altLang="en-US" dirty="0"/>
              <a:t>，试图在“协议移交”之外创设</a:t>
            </a:r>
            <a:r>
              <a:rPr lang="zh-CN" altLang="en-US" dirty="0">
                <a:solidFill>
                  <a:srgbClr val="FFFF00"/>
                </a:solidFill>
              </a:rPr>
              <a:t>“个案移交”</a:t>
            </a:r>
            <a:r>
              <a:rPr lang="zh-CN" altLang="en-US" dirty="0"/>
              <a:t>制度，以便利香港与未签署移交协议的司法管辖区之间开展逃犯移交互助合作。此次修例由个案引发，但其意义确实在于填补香港法治的固有漏洞。 </a:t>
            </a:r>
          </a:p>
        </p:txBody>
      </p:sp>
    </p:spTree>
    <p:extLst>
      <p:ext uri="{BB962C8B-B14F-4D97-AF65-F5344CB8AC3E}">
        <p14:creationId xmlns:p14="http://schemas.microsoft.com/office/powerpoint/2010/main" val="1613491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D7435-25F8-4B65-8C9B-46B7E900964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47F7CC0-7EA6-4FDB-8828-B3D8C1921B8E}"/>
              </a:ext>
            </a:extLst>
          </p:cNvPr>
          <p:cNvSpPr>
            <a:spLocks noGrp="1"/>
          </p:cNvSpPr>
          <p:nvPr>
            <p:ph idx="1"/>
          </p:nvPr>
        </p:nvSpPr>
        <p:spPr>
          <a:xfrm>
            <a:off x="495978" y="1593477"/>
            <a:ext cx="7964454" cy="4499819"/>
          </a:xfrm>
        </p:spPr>
        <p:txBody>
          <a:bodyPr>
            <a:normAutofit lnSpcReduction="10000"/>
          </a:bodyPr>
          <a:lstStyle/>
          <a:p>
            <a:r>
              <a:rPr lang="zh-CN" altLang="en-US" dirty="0"/>
              <a:t>这种港式恐怖感的来源正是</a:t>
            </a:r>
            <a:r>
              <a:rPr lang="en-US" altLang="zh-CN" dirty="0"/>
              <a:t>150</a:t>
            </a:r>
            <a:r>
              <a:rPr lang="zh-CN" altLang="en-US" dirty="0"/>
              <a:t>余年的“殖民史观”对回归</a:t>
            </a:r>
            <a:r>
              <a:rPr lang="en-US" altLang="zh-CN" dirty="0"/>
              <a:t>20</a:t>
            </a:r>
            <a:r>
              <a:rPr lang="zh-CN" altLang="en-US" dirty="0"/>
              <a:t>余年之“爱国爱港史观”的绝对优势。</a:t>
            </a:r>
          </a:p>
          <a:p>
            <a:endParaRPr lang="zh-CN" altLang="en-US" dirty="0"/>
          </a:p>
          <a:p>
            <a:r>
              <a:rPr lang="zh-CN" altLang="en-US" dirty="0"/>
              <a:t>作为香港人，对内地的记忆和理解受到殖民史、内地革命运动史、全球化民主史、香港本土主义等多重因素的长期影响和塑造，对国家的不信任已深埋于历史深处及意识形态之中。</a:t>
            </a:r>
          </a:p>
          <a:p>
            <a:endParaRPr lang="zh-CN" altLang="en-US" dirty="0"/>
          </a:p>
          <a:p>
            <a:r>
              <a:rPr lang="zh-CN" altLang="en-US" dirty="0"/>
              <a:t>“一国两制”：香港的“去殖民化” 、主权秩序的宪制设计、回归后的“人心不归”、香港精英层与西方势力的紧密利益与价值联盟关系。</a:t>
            </a:r>
          </a:p>
          <a:p>
            <a:endParaRPr lang="zh-CN" altLang="en-US" dirty="0"/>
          </a:p>
        </p:txBody>
      </p:sp>
    </p:spTree>
    <p:extLst>
      <p:ext uri="{BB962C8B-B14F-4D97-AF65-F5344CB8AC3E}">
        <p14:creationId xmlns:p14="http://schemas.microsoft.com/office/powerpoint/2010/main" val="358574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327DE-2465-9745-B561-49FF603FEA1C}"/>
              </a:ext>
            </a:extLst>
          </p:cNvPr>
          <p:cNvSpPr>
            <a:spLocks noGrp="1"/>
          </p:cNvSpPr>
          <p:nvPr>
            <p:ph type="title"/>
          </p:nvPr>
        </p:nvSpPr>
        <p:spPr/>
        <p:txBody>
          <a:bodyPr/>
          <a:lstStyle/>
          <a:p>
            <a:r>
              <a:rPr kumimoji="1" lang="en-US" altLang="zh-CN" dirty="0"/>
              <a:t>2.2.2</a:t>
            </a:r>
            <a:r>
              <a:rPr kumimoji="1" lang="zh-CN" altLang="en-US" dirty="0"/>
              <a:t>发展文化理论</a:t>
            </a:r>
          </a:p>
        </p:txBody>
      </p:sp>
      <p:sp>
        <p:nvSpPr>
          <p:cNvPr id="3" name="内容占位符 2">
            <a:extLst>
              <a:ext uri="{FF2B5EF4-FFF2-40B4-BE49-F238E27FC236}">
                <a16:creationId xmlns:a16="http://schemas.microsoft.com/office/drawing/2014/main" id="{49AA4954-0604-D94D-B319-DECABCC4E670}"/>
              </a:ext>
            </a:extLst>
          </p:cNvPr>
          <p:cNvSpPr>
            <a:spLocks noGrp="1"/>
          </p:cNvSpPr>
          <p:nvPr>
            <p:ph idx="1"/>
          </p:nvPr>
        </p:nvSpPr>
        <p:spPr/>
        <p:txBody>
          <a:bodyPr/>
          <a:lstStyle/>
          <a:p>
            <a:r>
              <a:rPr kumimoji="1" lang="zh-CN" altLang="en-US" dirty="0"/>
              <a:t>将</a:t>
            </a:r>
            <a:r>
              <a:rPr kumimoji="1" lang="zh-CN" altLang="en-US" dirty="0">
                <a:solidFill>
                  <a:srgbClr val="FFFF00"/>
                </a:solidFill>
              </a:rPr>
              <a:t>马克思主义</a:t>
            </a:r>
            <a:r>
              <a:rPr kumimoji="1" lang="zh-CN" altLang="en-US" dirty="0"/>
              <a:t>具体</a:t>
            </a:r>
            <a:r>
              <a:rPr kumimoji="1" lang="zh-CN" altLang="en-US" dirty="0">
                <a:solidFill>
                  <a:srgbClr val="FFFF00"/>
                </a:solidFill>
              </a:rPr>
              <a:t>贯穿</a:t>
            </a:r>
            <a:r>
              <a:rPr kumimoji="1" lang="zh-CN" altLang="en-US" dirty="0"/>
              <a:t>到对中华优秀传统文化的传承弘扬中，</a:t>
            </a:r>
            <a:endParaRPr kumimoji="1" lang="en-US" altLang="zh-CN" dirty="0"/>
          </a:p>
          <a:p>
            <a:r>
              <a:rPr kumimoji="1" lang="zh-CN" altLang="en-US" dirty="0"/>
              <a:t>贯穿到对革命文化和社会主义先进文化的</a:t>
            </a:r>
            <a:r>
              <a:rPr kumimoji="1" lang="zh-CN" altLang="en-US" dirty="0">
                <a:solidFill>
                  <a:srgbClr val="FFFF00"/>
                </a:solidFill>
              </a:rPr>
              <a:t>继承</a:t>
            </a:r>
            <a:r>
              <a:rPr kumimoji="1" lang="zh-CN" altLang="en-US" dirty="0"/>
              <a:t>发展中，</a:t>
            </a:r>
            <a:endParaRPr kumimoji="1" lang="en-US" altLang="zh-CN" dirty="0"/>
          </a:p>
          <a:p>
            <a:r>
              <a:rPr kumimoji="1" lang="zh-CN" altLang="en-US" dirty="0"/>
              <a:t>贯穿到贯穿到对世界优秀文化成果的</a:t>
            </a:r>
            <a:r>
              <a:rPr kumimoji="1" lang="zh-CN" altLang="en-US" dirty="0">
                <a:solidFill>
                  <a:srgbClr val="FFFF00"/>
                </a:solidFill>
              </a:rPr>
              <a:t>借鉴吸收</a:t>
            </a:r>
            <a:r>
              <a:rPr kumimoji="1" lang="zh-CN" altLang="en-US" dirty="0"/>
              <a:t>中，</a:t>
            </a:r>
            <a:endParaRPr kumimoji="1" lang="en-US" altLang="zh-CN" dirty="0"/>
          </a:p>
          <a:p>
            <a:r>
              <a:rPr kumimoji="1" lang="zh-CN" altLang="en-US" dirty="0"/>
              <a:t>更好的发展面向伟大实践、面向现代化、面向世界、面向未来的，</a:t>
            </a:r>
            <a:endParaRPr kumimoji="1" lang="en-US" altLang="zh-CN" dirty="0"/>
          </a:p>
          <a:p>
            <a:r>
              <a:rPr kumimoji="1" lang="zh-CN" altLang="en-US" dirty="0"/>
              <a:t>民族的、</a:t>
            </a:r>
            <a:r>
              <a:rPr kumimoji="1" lang="zh-CN" altLang="en-US" dirty="0">
                <a:solidFill>
                  <a:srgbClr val="FFFF00"/>
                </a:solidFill>
              </a:rPr>
              <a:t>科学的</a:t>
            </a:r>
            <a:r>
              <a:rPr kumimoji="1" lang="zh-CN" altLang="en-US" dirty="0"/>
              <a:t>、大众的的社会主义文化。</a:t>
            </a:r>
          </a:p>
        </p:txBody>
      </p:sp>
    </p:spTree>
    <p:extLst>
      <p:ext uri="{BB962C8B-B14F-4D97-AF65-F5344CB8AC3E}">
        <p14:creationId xmlns:p14="http://schemas.microsoft.com/office/powerpoint/2010/main" val="2584071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CA10D-0378-495A-8581-224E5E2A8C0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0628418-8346-4BA8-A7B9-4B50A939BB71}"/>
              </a:ext>
            </a:extLst>
          </p:cNvPr>
          <p:cNvSpPr>
            <a:spLocks noGrp="1"/>
          </p:cNvSpPr>
          <p:nvPr>
            <p:ph idx="1"/>
          </p:nvPr>
        </p:nvSpPr>
        <p:spPr/>
        <p:txBody>
          <a:bodyPr/>
          <a:lstStyle/>
          <a:p>
            <a:endParaRPr lang="zh-CN" altLang="en-US"/>
          </a:p>
        </p:txBody>
      </p:sp>
      <p:pic>
        <p:nvPicPr>
          <p:cNvPr id="1026" name="Picture 2">
            <a:extLst>
              <a:ext uri="{FF2B5EF4-FFF2-40B4-BE49-F238E27FC236}">
                <a16:creationId xmlns:a16="http://schemas.microsoft.com/office/drawing/2014/main" id="{E598660A-5662-406A-AB81-BDD6D7A28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250"/>
            <a:ext cx="9144000" cy="463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575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21DDC-13B4-044E-891B-6496B2C4E2E3}"/>
              </a:ext>
            </a:extLst>
          </p:cNvPr>
          <p:cNvSpPr>
            <a:spLocks noGrp="1"/>
          </p:cNvSpPr>
          <p:nvPr>
            <p:ph type="title"/>
          </p:nvPr>
        </p:nvSpPr>
        <p:spPr/>
        <p:txBody>
          <a:bodyPr/>
          <a:lstStyle/>
          <a:p>
            <a:r>
              <a:rPr kumimoji="1" lang="en-US" altLang="zh-CN" dirty="0"/>
              <a:t>2.2.3</a:t>
            </a:r>
            <a:r>
              <a:rPr kumimoji="1" lang="zh-CN" altLang="en-US" dirty="0"/>
              <a:t>建设文化强国理论</a:t>
            </a:r>
          </a:p>
        </p:txBody>
      </p:sp>
      <p:sp>
        <p:nvSpPr>
          <p:cNvPr id="3" name="内容占位符 2">
            <a:extLst>
              <a:ext uri="{FF2B5EF4-FFF2-40B4-BE49-F238E27FC236}">
                <a16:creationId xmlns:a16="http://schemas.microsoft.com/office/drawing/2014/main" id="{3342C54F-7331-5D41-B505-033DCDFFA9D9}"/>
              </a:ext>
            </a:extLst>
          </p:cNvPr>
          <p:cNvSpPr>
            <a:spLocks noGrp="1"/>
          </p:cNvSpPr>
          <p:nvPr>
            <p:ph idx="1"/>
          </p:nvPr>
        </p:nvSpPr>
        <p:spPr/>
        <p:txBody>
          <a:bodyPr/>
          <a:lstStyle/>
          <a:p>
            <a:r>
              <a:rPr kumimoji="1" lang="zh-CN" altLang="en-US" dirty="0"/>
              <a:t>文化越来越成为凝聚力、创造力、综合国力的构成，因此，要激发全民族文化创新创造活力，建设社会主义文化强国。</a:t>
            </a:r>
          </a:p>
        </p:txBody>
      </p:sp>
      <p:pic>
        <p:nvPicPr>
          <p:cNvPr id="5" name="图片 4" descr="图片包含 人员, 年轻, 室内, 男孩&#10;&#10;描述已自动生成">
            <a:extLst>
              <a:ext uri="{FF2B5EF4-FFF2-40B4-BE49-F238E27FC236}">
                <a16:creationId xmlns:a16="http://schemas.microsoft.com/office/drawing/2014/main" id="{455E240B-5FD2-404D-BF34-3B7A4B23D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3068960"/>
            <a:ext cx="3067294" cy="3610579"/>
          </a:xfrm>
          <a:prstGeom prst="rect">
            <a:avLst/>
          </a:prstGeom>
        </p:spPr>
      </p:pic>
      <p:pic>
        <p:nvPicPr>
          <p:cNvPr id="7" name="图片 6" descr="图片包含 文字&#10;&#10;描述已自动生成">
            <a:extLst>
              <a:ext uri="{FF2B5EF4-FFF2-40B4-BE49-F238E27FC236}">
                <a16:creationId xmlns:a16="http://schemas.microsoft.com/office/drawing/2014/main" id="{F50D7C5D-8779-1E4D-BE96-04EDAC163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875" y="3068960"/>
            <a:ext cx="3008816" cy="3610579"/>
          </a:xfrm>
          <a:prstGeom prst="rect">
            <a:avLst/>
          </a:prstGeom>
        </p:spPr>
      </p:pic>
    </p:spTree>
    <p:extLst>
      <p:ext uri="{BB962C8B-B14F-4D97-AF65-F5344CB8AC3E}">
        <p14:creationId xmlns:p14="http://schemas.microsoft.com/office/powerpoint/2010/main" val="412776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20553-6118-409C-AF87-F87FB4A92D60}"/>
              </a:ext>
            </a:extLst>
          </p:cNvPr>
          <p:cNvSpPr>
            <a:spLocks noGrp="1"/>
          </p:cNvSpPr>
          <p:nvPr>
            <p:ph type="title"/>
          </p:nvPr>
        </p:nvSpPr>
        <p:spPr>
          <a:xfrm>
            <a:off x="484582" y="452718"/>
            <a:ext cx="7327778" cy="1104074"/>
          </a:xfrm>
        </p:spPr>
        <p:txBody>
          <a:bodyPr>
            <a:normAutofit/>
          </a:bodyPr>
          <a:lstStyle/>
          <a:p>
            <a:r>
              <a:rPr lang="zh-CN" altLang="en-US" dirty="0"/>
              <a:t>主要内容</a:t>
            </a:r>
          </a:p>
        </p:txBody>
      </p:sp>
      <p:graphicFrame>
        <p:nvGraphicFramePr>
          <p:cNvPr id="5" name="内容占位符 4">
            <a:extLst>
              <a:ext uri="{FF2B5EF4-FFF2-40B4-BE49-F238E27FC236}">
                <a16:creationId xmlns:a16="http://schemas.microsoft.com/office/drawing/2014/main" id="{03BCE732-1836-44CB-A7AF-C73D930D58B7}"/>
              </a:ext>
            </a:extLst>
          </p:cNvPr>
          <p:cNvGraphicFramePr>
            <a:graphicFrameLocks noGrp="1"/>
          </p:cNvGraphicFramePr>
          <p:nvPr>
            <p:ph idx="1"/>
            <p:extLst>
              <p:ext uri="{D42A27DB-BD31-4B8C-83A1-F6EECF244321}">
                <p14:modId xmlns:p14="http://schemas.microsoft.com/office/powerpoint/2010/main" val="110501756"/>
              </p:ext>
            </p:extLst>
          </p:nvPr>
        </p:nvGraphicFramePr>
        <p:xfrm>
          <a:off x="484583" y="2140085"/>
          <a:ext cx="7053264"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788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85238-5DC2-426A-ADA9-7AD874E52317}"/>
              </a:ext>
            </a:extLst>
          </p:cNvPr>
          <p:cNvSpPr>
            <a:spLocks noGrp="1"/>
          </p:cNvSpPr>
          <p:nvPr>
            <p:ph type="title"/>
          </p:nvPr>
        </p:nvSpPr>
        <p:spPr/>
        <p:txBody>
          <a:bodyPr/>
          <a:lstStyle/>
          <a:p>
            <a:endParaRPr lang="zh-CN" altLang="en-US"/>
          </a:p>
        </p:txBody>
      </p:sp>
      <p:pic>
        <p:nvPicPr>
          <p:cNvPr id="4" name="用化学讲《西游记》">
            <a:hlinkClick r:id="" action="ppaction://media"/>
            <a:extLst>
              <a:ext uri="{FF2B5EF4-FFF2-40B4-BE49-F238E27FC236}">
                <a16:creationId xmlns:a16="http://schemas.microsoft.com/office/drawing/2014/main" id="{8EFF477A-7684-4DC7-A9D5-126FA7690E9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67744" y="-1781977"/>
            <a:ext cx="5040560" cy="10804703"/>
          </a:xfrm>
        </p:spPr>
      </p:pic>
    </p:spTree>
    <p:extLst>
      <p:ext uri="{BB962C8B-B14F-4D97-AF65-F5344CB8AC3E}">
        <p14:creationId xmlns:p14="http://schemas.microsoft.com/office/powerpoint/2010/main" val="227607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E54D-FC69-964C-BB15-CD0BB2A5E225}"/>
              </a:ext>
            </a:extLst>
          </p:cNvPr>
          <p:cNvSpPr>
            <a:spLocks noGrp="1"/>
          </p:cNvSpPr>
          <p:nvPr>
            <p:ph type="title"/>
          </p:nvPr>
        </p:nvSpPr>
        <p:spPr/>
        <p:txBody>
          <a:bodyPr/>
          <a:lstStyle/>
          <a:p>
            <a:r>
              <a:rPr kumimoji="1" lang="en-US" altLang="zh-CN" dirty="0"/>
              <a:t>2.2.4</a:t>
            </a:r>
            <a:r>
              <a:rPr kumimoji="1" lang="zh-CN" altLang="en-US" dirty="0"/>
              <a:t>建设社会主义文化目的理论</a:t>
            </a:r>
          </a:p>
        </p:txBody>
      </p:sp>
      <p:sp>
        <p:nvSpPr>
          <p:cNvPr id="3" name="内容占位符 2">
            <a:extLst>
              <a:ext uri="{FF2B5EF4-FFF2-40B4-BE49-F238E27FC236}">
                <a16:creationId xmlns:a16="http://schemas.microsoft.com/office/drawing/2014/main" id="{BD711002-4E42-DC45-A3AC-2DD1BC6E6D5C}"/>
              </a:ext>
            </a:extLst>
          </p:cNvPr>
          <p:cNvSpPr>
            <a:spLocks noGrp="1"/>
          </p:cNvSpPr>
          <p:nvPr>
            <p:ph idx="1"/>
          </p:nvPr>
        </p:nvSpPr>
        <p:spPr>
          <a:xfrm>
            <a:off x="495978" y="2348880"/>
            <a:ext cx="7055379" cy="3440078"/>
          </a:xfrm>
        </p:spPr>
        <p:txBody>
          <a:bodyPr/>
          <a:lstStyle/>
          <a:p>
            <a:r>
              <a:rPr kumimoji="1" lang="zh-CN" altLang="en-US" dirty="0"/>
              <a:t>以人民为核心，从人民中来，到人民中去</a:t>
            </a:r>
          </a:p>
        </p:txBody>
      </p:sp>
    </p:spTree>
    <p:extLst>
      <p:ext uri="{BB962C8B-B14F-4D97-AF65-F5344CB8AC3E}">
        <p14:creationId xmlns:p14="http://schemas.microsoft.com/office/powerpoint/2010/main" val="751625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BBB32-EC6B-4A28-B1A2-9C1242A0F558}"/>
              </a:ext>
            </a:extLst>
          </p:cNvPr>
          <p:cNvSpPr>
            <a:spLocks noGrp="1"/>
          </p:cNvSpPr>
          <p:nvPr>
            <p:ph type="title"/>
          </p:nvPr>
        </p:nvSpPr>
        <p:spPr/>
        <p:txBody>
          <a:bodyPr/>
          <a:lstStyle/>
          <a:p>
            <a:r>
              <a:rPr lang="zh-CN" altLang="en-US" dirty="0"/>
              <a:t>习近平 </a:t>
            </a:r>
            <a:r>
              <a:rPr lang="en-US" altLang="zh-CN" dirty="0"/>
              <a:t>《</a:t>
            </a:r>
            <a:r>
              <a:rPr lang="zh-CN" altLang="en-US" dirty="0"/>
              <a:t>忆大山</a:t>
            </a:r>
            <a:r>
              <a:rPr lang="en-US" altLang="zh-CN" dirty="0"/>
              <a:t>》</a:t>
            </a:r>
            <a:endParaRPr lang="zh-CN" altLang="en-US" dirty="0"/>
          </a:p>
        </p:txBody>
      </p:sp>
      <p:sp>
        <p:nvSpPr>
          <p:cNvPr id="3" name="内容占位符 2">
            <a:extLst>
              <a:ext uri="{FF2B5EF4-FFF2-40B4-BE49-F238E27FC236}">
                <a16:creationId xmlns:a16="http://schemas.microsoft.com/office/drawing/2014/main" id="{99F5EB59-BC6A-4DAD-B5F8-00A0597B71D0}"/>
              </a:ext>
            </a:extLst>
          </p:cNvPr>
          <p:cNvSpPr>
            <a:spLocks noGrp="1"/>
          </p:cNvSpPr>
          <p:nvPr>
            <p:ph idx="1"/>
          </p:nvPr>
        </p:nvSpPr>
        <p:spPr/>
        <p:txBody>
          <a:bodyPr/>
          <a:lstStyle/>
          <a:p>
            <a:pPr>
              <a:lnSpc>
                <a:spcPct val="150000"/>
              </a:lnSpc>
            </a:pPr>
            <a:r>
              <a:rPr lang="zh-CN" altLang="en-US" dirty="0"/>
              <a:t>贾大山的文化建设</a:t>
            </a:r>
            <a:endParaRPr lang="en-US" altLang="zh-CN" dirty="0"/>
          </a:p>
          <a:p>
            <a:pPr>
              <a:lnSpc>
                <a:spcPct val="150000"/>
              </a:lnSpc>
            </a:pPr>
            <a:r>
              <a:rPr lang="zh-CN" altLang="en-US" dirty="0"/>
              <a:t>贾大山（</a:t>
            </a:r>
            <a:r>
              <a:rPr lang="en-US" altLang="zh-CN" dirty="0"/>
              <a:t>1943</a:t>
            </a:r>
            <a:r>
              <a:rPr lang="zh-CN" altLang="en-US" dirty="0"/>
              <a:t>年</a:t>
            </a:r>
            <a:r>
              <a:rPr lang="en-US" altLang="zh-CN" dirty="0"/>
              <a:t>-1997</a:t>
            </a:r>
            <a:r>
              <a:rPr lang="zh-CN" altLang="en-US" dirty="0"/>
              <a:t>年），河北正定人，</a:t>
            </a:r>
            <a:r>
              <a:rPr lang="en-US" altLang="zh-CN" dirty="0"/>
              <a:t>1964</a:t>
            </a:r>
            <a:r>
              <a:rPr lang="zh-CN" altLang="en-US" dirty="0"/>
              <a:t>年中学毕业后务农，</a:t>
            </a:r>
            <a:r>
              <a:rPr lang="en-US" altLang="zh-CN" dirty="0"/>
              <a:t>1978</a:t>
            </a:r>
            <a:r>
              <a:rPr lang="zh-CN" altLang="en-US" dirty="0"/>
              <a:t>年其短篇小说</a:t>
            </a:r>
            <a:r>
              <a:rPr lang="en-US" altLang="zh-CN" dirty="0"/>
              <a:t>《</a:t>
            </a:r>
            <a:r>
              <a:rPr lang="zh-CN" altLang="en-US" dirty="0"/>
              <a:t>取经</a:t>
            </a:r>
            <a:r>
              <a:rPr lang="en-US" altLang="zh-CN" dirty="0"/>
              <a:t>》</a:t>
            </a:r>
            <a:r>
              <a:rPr lang="zh-CN" altLang="en-US" dirty="0"/>
              <a:t>获得首届全国优秀短篇小说奖。</a:t>
            </a:r>
            <a:endParaRPr lang="en-US" altLang="zh-CN" dirty="0"/>
          </a:p>
          <a:p>
            <a:pPr>
              <a:lnSpc>
                <a:spcPct val="150000"/>
              </a:lnSpc>
            </a:pPr>
            <a:r>
              <a:rPr lang="zh-CN" altLang="en-US" dirty="0"/>
              <a:t>习近平：“我曾读过几篇大山的小说，常常被他那诙谐幽默的语言、富有哲理的辨析、真实优美的描述和精巧独特的构思所折服。”</a:t>
            </a:r>
            <a:endParaRPr lang="en-US" altLang="zh-CN" dirty="0"/>
          </a:p>
          <a:p>
            <a:endParaRPr lang="zh-CN" altLang="en-US" dirty="0"/>
          </a:p>
        </p:txBody>
      </p:sp>
    </p:spTree>
    <p:extLst>
      <p:ext uri="{BB962C8B-B14F-4D97-AF65-F5344CB8AC3E}">
        <p14:creationId xmlns:p14="http://schemas.microsoft.com/office/powerpoint/2010/main" val="1914030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F8870-B52E-4805-A4D2-37ED282FE528}"/>
              </a:ext>
            </a:extLst>
          </p:cNvPr>
          <p:cNvSpPr>
            <a:spLocks noGrp="1"/>
          </p:cNvSpPr>
          <p:nvPr>
            <p:ph type="title"/>
          </p:nvPr>
        </p:nvSpPr>
        <p:spPr/>
        <p:txBody>
          <a:bodyPr/>
          <a:lstStyle/>
          <a:p>
            <a:r>
              <a:rPr lang="zh-CN" altLang="en-US" dirty="0"/>
              <a:t>第一次见面：人群中的那个他</a:t>
            </a:r>
          </a:p>
        </p:txBody>
      </p:sp>
      <p:sp>
        <p:nvSpPr>
          <p:cNvPr id="3" name="内容占位符 2">
            <a:extLst>
              <a:ext uri="{FF2B5EF4-FFF2-40B4-BE49-F238E27FC236}">
                <a16:creationId xmlns:a16="http://schemas.microsoft.com/office/drawing/2014/main" id="{56241EF2-C225-4686-9F1E-0168A3BFEB9B}"/>
              </a:ext>
            </a:extLst>
          </p:cNvPr>
          <p:cNvSpPr>
            <a:spLocks noGrp="1"/>
          </p:cNvSpPr>
          <p:nvPr>
            <p:ph idx="1"/>
          </p:nvPr>
        </p:nvSpPr>
        <p:spPr/>
        <p:txBody>
          <a:bodyPr/>
          <a:lstStyle/>
          <a:p>
            <a:r>
              <a:rPr lang="zh-CN" altLang="en-US" dirty="0"/>
              <a:t>第一次见面：看到习近平这个新来的县委副书记，“大山同志一扭头，开玩笑说：‘来了个嘴上没毛的管我们。’”</a:t>
            </a:r>
            <a:endParaRPr lang="en-US" altLang="zh-CN" dirty="0"/>
          </a:p>
          <a:p>
            <a:r>
              <a:rPr lang="zh-CN" altLang="en-US" dirty="0"/>
              <a:t>人群中看对了眼：</a:t>
            </a:r>
            <a:endParaRPr lang="en-US" altLang="zh-CN" dirty="0"/>
          </a:p>
          <a:p>
            <a:pPr marL="0" indent="0">
              <a:buNone/>
            </a:pPr>
            <a:r>
              <a:rPr lang="zh-CN" altLang="en-US" dirty="0"/>
              <a:t>“临别时，他还拉着我的手久久不愿放开：‘近平，虽说我们是初次见面，但神交已久啊！以后有功夫，多来我这儿坐坐。’”</a:t>
            </a:r>
          </a:p>
        </p:txBody>
      </p:sp>
    </p:spTree>
    <p:extLst>
      <p:ext uri="{BB962C8B-B14F-4D97-AF65-F5344CB8AC3E}">
        <p14:creationId xmlns:p14="http://schemas.microsoft.com/office/powerpoint/2010/main" val="28075497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02AB4B-3007-4300-8E33-C02439FE5A5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3D9418E-7C76-4541-A825-3D850165025C}"/>
              </a:ext>
            </a:extLst>
          </p:cNvPr>
          <p:cNvSpPr>
            <a:spLocks noGrp="1"/>
          </p:cNvSpPr>
          <p:nvPr>
            <p:ph idx="1"/>
          </p:nvPr>
        </p:nvSpPr>
        <p:spPr>
          <a:xfrm>
            <a:off x="495978" y="1593477"/>
            <a:ext cx="7388390" cy="4195481"/>
          </a:xfrm>
        </p:spPr>
        <p:txBody>
          <a:bodyPr/>
          <a:lstStyle/>
          <a:p>
            <a:pPr>
              <a:lnSpc>
                <a:spcPct val="150000"/>
              </a:lnSpc>
            </a:pPr>
            <a:r>
              <a:rPr lang="zh-CN" altLang="en-US" dirty="0"/>
              <a:t>“此后的几年里，我们的交往更加频繁了，有时他邀我到家里，有时我邀他到机关，促膝交谈，常常到午夜时分。记得有好几次，我们收住话锋时，已经是次日凌晨两三点钟了。每遇到这种情况，不是他送我，就是我送他。为了不影响机关门卫的休息，我们常常叠罗汉似的，一人先蹲下，另一人站上肩头，悄悄地从大铁门上翻过。”</a:t>
            </a:r>
          </a:p>
        </p:txBody>
      </p:sp>
    </p:spTree>
    <p:extLst>
      <p:ext uri="{BB962C8B-B14F-4D97-AF65-F5344CB8AC3E}">
        <p14:creationId xmlns:p14="http://schemas.microsoft.com/office/powerpoint/2010/main" val="856994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F9F65-E142-4C6D-990A-44A09A806CA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F26A5A1-C175-4838-9DB3-CA00066064A9}"/>
              </a:ext>
            </a:extLst>
          </p:cNvPr>
          <p:cNvSpPr>
            <a:spLocks noGrp="1"/>
          </p:cNvSpPr>
          <p:nvPr>
            <p:ph idx="1"/>
          </p:nvPr>
        </p:nvSpPr>
        <p:spPr/>
        <p:txBody>
          <a:bodyPr/>
          <a:lstStyle/>
          <a:p>
            <a:pPr>
              <a:lnSpc>
                <a:spcPct val="150000"/>
              </a:lnSpc>
            </a:pPr>
            <a:r>
              <a:rPr lang="zh-CN" altLang="en-US" dirty="0"/>
              <a:t>“作为一名作家，大山有着洞察社会人生的深邃目光和独特视角。</a:t>
            </a:r>
            <a:r>
              <a:rPr lang="en-US" altLang="zh-CN" dirty="0"/>
              <a:t>……</a:t>
            </a:r>
            <a:r>
              <a:rPr lang="zh-CN" altLang="en-US" dirty="0"/>
              <a:t>对人们反映强烈的一些社会问题，他往往有自己精辟独到、合情合理的意见和建议。因此，在与大山作为知己相处的同时，我还更多地把他这里作为及时了解</a:t>
            </a:r>
            <a:r>
              <a:rPr lang="zh-CN" altLang="en-US" dirty="0">
                <a:solidFill>
                  <a:srgbClr val="FFFF00"/>
                </a:solidFill>
              </a:rPr>
              <a:t>社情民意的窗口和渠道</a:t>
            </a:r>
            <a:r>
              <a:rPr lang="zh-CN" altLang="en-US" dirty="0"/>
              <a:t>，把他作为我从政与为人的参谋和榜样。”</a:t>
            </a:r>
          </a:p>
        </p:txBody>
      </p:sp>
    </p:spTree>
    <p:extLst>
      <p:ext uri="{BB962C8B-B14F-4D97-AF65-F5344CB8AC3E}">
        <p14:creationId xmlns:p14="http://schemas.microsoft.com/office/powerpoint/2010/main" val="3526524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16E583-4A93-4AE0-BFCB-1B406CE2A31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866110C-BF56-4E02-A55B-80EC6532733B}"/>
              </a:ext>
            </a:extLst>
          </p:cNvPr>
          <p:cNvSpPr>
            <a:spLocks noGrp="1"/>
          </p:cNvSpPr>
          <p:nvPr>
            <p:ph idx="1"/>
          </p:nvPr>
        </p:nvSpPr>
        <p:spPr>
          <a:xfrm>
            <a:off x="683568" y="332656"/>
            <a:ext cx="7792852" cy="6264696"/>
          </a:xfrm>
        </p:spPr>
        <p:txBody>
          <a:bodyPr>
            <a:normAutofit/>
          </a:bodyPr>
          <a:lstStyle/>
          <a:p>
            <a:pPr>
              <a:lnSpc>
                <a:spcPct val="150000"/>
              </a:lnSpc>
            </a:pPr>
            <a:r>
              <a:rPr lang="zh-CN" altLang="en-US" dirty="0"/>
              <a:t>“</a:t>
            </a:r>
            <a:r>
              <a:rPr lang="en-US" altLang="zh-CN" dirty="0"/>
              <a:t>1982</a:t>
            </a:r>
            <a:r>
              <a:rPr lang="zh-CN" altLang="en-US" dirty="0"/>
              <a:t>年冬，在众人举荐和县领导反复动员劝说下，大山不大情愿地挑起了文化局长的重担。虽然他的淡泊名利是出了名的，可当起领导来却不含糊。上任伊始，他就下基层、访群众、查问题、定制度，几个月下来，便把原来比较混乱的文化系统政治得井井有条。在任期间，大山为正定文化事业的发展和古文物的研究、保护、维修、发掘、抢救，竭尽了自己的全力。常山影剧院、新华书店、电影院等文化设施的新建和修复，隆兴寺大悲阁、天宁寺凌霄塔、开元寺钟楼、临济寺澄灵塔、广惠寺华塔、县文庙大成殿的修复，无不浸透着他辛劳奔走的汗水。”</a:t>
            </a:r>
            <a:endParaRPr lang="en-US" altLang="zh-CN" dirty="0"/>
          </a:p>
        </p:txBody>
      </p:sp>
    </p:spTree>
    <p:extLst>
      <p:ext uri="{BB962C8B-B14F-4D97-AF65-F5344CB8AC3E}">
        <p14:creationId xmlns:p14="http://schemas.microsoft.com/office/powerpoint/2010/main" val="821155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B78B-7E47-44D1-9B24-6AF8D873299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02E0414-FB83-4C18-8C2B-3435DEF70C1A}"/>
              </a:ext>
            </a:extLst>
          </p:cNvPr>
          <p:cNvSpPr>
            <a:spLocks noGrp="1"/>
          </p:cNvSpPr>
          <p:nvPr>
            <p:ph idx="1"/>
          </p:nvPr>
        </p:nvSpPr>
        <p:spPr/>
        <p:txBody>
          <a:bodyPr/>
          <a:lstStyle/>
          <a:p>
            <a:pPr>
              <a:lnSpc>
                <a:spcPct val="150000"/>
              </a:lnSpc>
            </a:pPr>
            <a:r>
              <a:rPr lang="zh-CN" altLang="en-US" dirty="0"/>
              <a:t>“他利用与基层民众水乳交融的关系，充分调动各种历史和文化知识，以诙谐幽默的语调、入情入理的分析、乐观豁达的情绪，去劝说人民、影响人们，主动做一些疏导和化解矛盾的工作。”</a:t>
            </a:r>
            <a:endParaRPr lang="en-US" altLang="zh-CN" dirty="0"/>
          </a:p>
          <a:p>
            <a:pPr>
              <a:lnSpc>
                <a:spcPct val="150000"/>
              </a:lnSpc>
            </a:pPr>
            <a:r>
              <a:rPr lang="zh-CN" altLang="en-US" dirty="0"/>
              <a:t>文化如春雨，润物细无声。</a:t>
            </a:r>
          </a:p>
        </p:txBody>
      </p:sp>
    </p:spTree>
    <p:extLst>
      <p:ext uri="{BB962C8B-B14F-4D97-AF65-F5344CB8AC3E}">
        <p14:creationId xmlns:p14="http://schemas.microsoft.com/office/powerpoint/2010/main" val="3831890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B98D5451-1EA6-4C86-B70C-DF779D78418B}"/>
              </a:ext>
            </a:extLst>
          </p:cNvPr>
          <p:cNvSpPr>
            <a:spLocks noGrp="1"/>
          </p:cNvSpPr>
          <p:nvPr>
            <p:ph type="title"/>
          </p:nvPr>
        </p:nvSpPr>
        <p:spPr>
          <a:xfrm>
            <a:off x="493958" y="457496"/>
            <a:ext cx="2504461" cy="2190060"/>
          </a:xfrm>
        </p:spPr>
        <p:txBody>
          <a:bodyPr vert="horz" lIns="91440" tIns="45720" rIns="91440" bIns="45720" rtlCol="0" anchor="b">
            <a:normAutofit fontScale="90000"/>
          </a:bodyPr>
          <a:lstStyle/>
          <a:p>
            <a:pPr defTabSz="457200"/>
            <a:r>
              <a:rPr lang="zh-CN" altLang="en-US" sz="5200" dirty="0"/>
              <a:t>博物馆照片用错事件</a:t>
            </a:r>
          </a:p>
        </p:txBody>
      </p:sp>
      <p:pic>
        <p:nvPicPr>
          <p:cNvPr id="5" name="内容占位符 4" descr="图片包含 文字&#10;&#10;描述已自动生成">
            <a:extLst>
              <a:ext uri="{FF2B5EF4-FFF2-40B4-BE49-F238E27FC236}">
                <a16:creationId xmlns:a16="http://schemas.microsoft.com/office/drawing/2014/main" id="{2D6B986F-FE09-46CA-9B84-0E03D2D19291}"/>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t="722" b="31218"/>
          <a:stretch/>
        </p:blipFill>
        <p:spPr>
          <a:xfrm>
            <a:off x="3476011" y="10"/>
            <a:ext cx="5667989" cy="6857990"/>
          </a:xfrm>
          <a:prstGeom prst="rect">
            <a:avLst/>
          </a:prstGeom>
        </p:spPr>
      </p:pic>
      <p:sp>
        <p:nvSpPr>
          <p:cNvPr id="22" name="Rectangle 21">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文本框 5">
            <a:extLst>
              <a:ext uri="{FF2B5EF4-FFF2-40B4-BE49-F238E27FC236}">
                <a16:creationId xmlns:a16="http://schemas.microsoft.com/office/drawing/2014/main" id="{02B80EF9-90AE-4D2D-A55D-C8CC295DE140}"/>
              </a:ext>
            </a:extLst>
          </p:cNvPr>
          <p:cNvSpPr txBox="1"/>
          <p:nvPr/>
        </p:nvSpPr>
        <p:spPr>
          <a:xfrm>
            <a:off x="251520" y="3429000"/>
            <a:ext cx="3027759" cy="2862322"/>
          </a:xfrm>
          <a:prstGeom prst="rect">
            <a:avLst/>
          </a:prstGeom>
          <a:noFill/>
        </p:spPr>
        <p:txBody>
          <a:bodyPr wrap="square" rtlCol="0">
            <a:spAutoFit/>
          </a:bodyPr>
          <a:lstStyle/>
          <a:p>
            <a:r>
              <a:rPr lang="zh-CN" altLang="en-US" dirty="0"/>
              <a:t>武昌起义中，兴山籍的高尚志亦是重要成员。他</a:t>
            </a:r>
            <a:r>
              <a:rPr lang="en-US" altLang="zh-CN" dirty="0"/>
              <a:t>1904</a:t>
            </a:r>
            <a:r>
              <a:rPr lang="zh-CN" altLang="en-US" dirty="0"/>
              <a:t>年入湖北新军当兵，</a:t>
            </a:r>
            <a:r>
              <a:rPr lang="en-US" altLang="zh-CN" dirty="0"/>
              <a:t>1909</a:t>
            </a:r>
            <a:r>
              <a:rPr lang="zh-CN" altLang="en-US" dirty="0"/>
              <a:t>年参加共进会，担任过</a:t>
            </a:r>
            <a:r>
              <a:rPr lang="en-US" altLang="zh-CN" dirty="0"/>
              <a:t>29</a:t>
            </a:r>
            <a:r>
              <a:rPr lang="zh-CN" altLang="en-US" dirty="0"/>
              <a:t>师共进会副代表。武昌起义后，曾在湖北军政府，战时司令部任职。中华民国成立后，参加了反袁斗争，</a:t>
            </a:r>
            <a:r>
              <a:rPr lang="en-US" altLang="zh-CN" dirty="0"/>
              <a:t>1919</a:t>
            </a:r>
            <a:r>
              <a:rPr lang="zh-CN" altLang="en-US" dirty="0"/>
              <a:t>年在巫山遇害，</a:t>
            </a:r>
            <a:r>
              <a:rPr lang="en-US" altLang="zh-CN" dirty="0"/>
              <a:t>1922</a:t>
            </a:r>
            <a:r>
              <a:rPr lang="zh-CN" altLang="en-US" dirty="0"/>
              <a:t>年被黎元洪追赠为陆军上将。</a:t>
            </a:r>
          </a:p>
        </p:txBody>
      </p:sp>
    </p:spTree>
    <p:extLst>
      <p:ext uri="{BB962C8B-B14F-4D97-AF65-F5344CB8AC3E}">
        <p14:creationId xmlns:p14="http://schemas.microsoft.com/office/powerpoint/2010/main" val="37582599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A10049FB-9EB9-40A5-B47A-F88DBA104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7" name="Freeform 7">
            <a:extLst>
              <a:ext uri="{FF2B5EF4-FFF2-40B4-BE49-F238E27FC236}">
                <a16:creationId xmlns:a16="http://schemas.microsoft.com/office/drawing/2014/main" id="{9053E132-12E5-44D2-AA0E-9353E65AC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标题 1">
            <a:extLst>
              <a:ext uri="{FF2B5EF4-FFF2-40B4-BE49-F238E27FC236}">
                <a16:creationId xmlns:a16="http://schemas.microsoft.com/office/drawing/2014/main" id="{B236AB91-4F6E-41B6-900F-9BAD8723B341}"/>
              </a:ext>
            </a:extLst>
          </p:cNvPr>
          <p:cNvSpPr>
            <a:spLocks noGrp="1"/>
          </p:cNvSpPr>
          <p:nvPr>
            <p:ph type="title"/>
          </p:nvPr>
        </p:nvSpPr>
        <p:spPr>
          <a:xfrm>
            <a:off x="484583" y="452718"/>
            <a:ext cx="7053542" cy="1180711"/>
          </a:xfrm>
        </p:spPr>
        <p:txBody>
          <a:bodyPr>
            <a:normAutofit/>
          </a:bodyPr>
          <a:lstStyle/>
          <a:p>
            <a:endParaRPr lang="zh-CN" altLang="en-US"/>
          </a:p>
        </p:txBody>
      </p:sp>
      <p:sp>
        <p:nvSpPr>
          <p:cNvPr id="13" name="Content Placeholder 12">
            <a:extLst>
              <a:ext uri="{FF2B5EF4-FFF2-40B4-BE49-F238E27FC236}">
                <a16:creationId xmlns:a16="http://schemas.microsoft.com/office/drawing/2014/main" id="{FE774266-D301-4981-A265-A6F27AE58188}"/>
              </a:ext>
            </a:extLst>
          </p:cNvPr>
          <p:cNvSpPr>
            <a:spLocks noGrp="1"/>
          </p:cNvSpPr>
          <p:nvPr>
            <p:ph idx="1"/>
          </p:nvPr>
        </p:nvSpPr>
        <p:spPr>
          <a:xfrm>
            <a:off x="179512" y="1043073"/>
            <a:ext cx="5623571" cy="5749952"/>
          </a:xfrm>
        </p:spPr>
        <p:txBody>
          <a:bodyPr>
            <a:normAutofit/>
          </a:bodyPr>
          <a:lstStyle/>
          <a:p>
            <a:pPr marL="0" defTabSz="457200">
              <a:lnSpc>
                <a:spcPct val="90000"/>
              </a:lnSpc>
            </a:pPr>
            <a:endParaRPr lang="en-US" altLang="zh-CN" sz="1800" dirty="0">
              <a:solidFill>
                <a:schemeClr val="bg1"/>
              </a:solidFill>
              <a:latin typeface="+mn-lt"/>
              <a:ea typeface="+mn-ea"/>
              <a:cs typeface="+mn-cs"/>
            </a:endParaRPr>
          </a:p>
          <a:p>
            <a:pPr marL="0" defTabSz="457200">
              <a:lnSpc>
                <a:spcPct val="90000"/>
              </a:lnSpc>
            </a:pPr>
            <a:endParaRPr lang="en-US" altLang="zh-CN" sz="1800" dirty="0">
              <a:solidFill>
                <a:schemeClr val="bg1"/>
              </a:solidFill>
              <a:latin typeface="+mn-lt"/>
              <a:ea typeface="+mn-ea"/>
              <a:cs typeface="+mn-cs"/>
            </a:endParaRPr>
          </a:p>
          <a:p>
            <a:pPr marL="0" defTabSz="457200">
              <a:lnSpc>
                <a:spcPct val="90000"/>
              </a:lnSpc>
            </a:pPr>
            <a:endParaRPr lang="en-US" altLang="zh-CN" sz="1800" dirty="0">
              <a:solidFill>
                <a:schemeClr val="bg1"/>
              </a:solidFill>
              <a:latin typeface="+mn-lt"/>
              <a:ea typeface="+mn-ea"/>
              <a:cs typeface="+mn-cs"/>
            </a:endParaRPr>
          </a:p>
          <a:p>
            <a:pPr marL="0" defTabSz="457200">
              <a:lnSpc>
                <a:spcPct val="90000"/>
              </a:lnSpc>
            </a:pPr>
            <a:r>
              <a:rPr lang="zh-CN" altLang="en-US" sz="2000" dirty="0">
                <a:solidFill>
                  <a:schemeClr val="bg1"/>
                </a:solidFill>
                <a:latin typeface="+mn-ea"/>
                <a:ea typeface="+mn-ea"/>
                <a:cs typeface="+mn-cs"/>
              </a:rPr>
              <a:t>张治中（</a:t>
            </a:r>
            <a:r>
              <a:rPr lang="en-US" altLang="zh-CN" sz="2000" dirty="0">
                <a:solidFill>
                  <a:schemeClr val="bg1"/>
                </a:solidFill>
                <a:latin typeface="+mn-ea"/>
                <a:ea typeface="+mn-ea"/>
                <a:cs typeface="+mn-cs"/>
              </a:rPr>
              <a:t>1890</a:t>
            </a:r>
            <a:r>
              <a:rPr lang="zh-CN" altLang="en-US" sz="2000" dirty="0">
                <a:solidFill>
                  <a:schemeClr val="bg1"/>
                </a:solidFill>
                <a:latin typeface="+mn-ea"/>
                <a:ea typeface="+mn-ea"/>
                <a:cs typeface="+mn-cs"/>
              </a:rPr>
              <a:t>年</a:t>
            </a:r>
            <a:r>
              <a:rPr lang="en-US" altLang="zh-CN" sz="2000" dirty="0">
                <a:solidFill>
                  <a:schemeClr val="bg1"/>
                </a:solidFill>
                <a:latin typeface="+mn-ea"/>
                <a:ea typeface="+mn-ea"/>
                <a:cs typeface="+mn-cs"/>
              </a:rPr>
              <a:t>10</a:t>
            </a:r>
            <a:r>
              <a:rPr lang="zh-CN" altLang="en-US" sz="2000" dirty="0">
                <a:solidFill>
                  <a:schemeClr val="bg1"/>
                </a:solidFill>
                <a:latin typeface="+mn-ea"/>
                <a:ea typeface="+mn-ea"/>
                <a:cs typeface="+mn-cs"/>
              </a:rPr>
              <a:t>月</a:t>
            </a:r>
            <a:r>
              <a:rPr lang="en-US" altLang="zh-CN" sz="2000" dirty="0">
                <a:solidFill>
                  <a:schemeClr val="bg1"/>
                </a:solidFill>
                <a:latin typeface="+mn-ea"/>
                <a:ea typeface="+mn-ea"/>
                <a:cs typeface="+mn-cs"/>
              </a:rPr>
              <a:t>27</a:t>
            </a:r>
            <a:r>
              <a:rPr lang="zh-CN" altLang="en-US" sz="2000" dirty="0">
                <a:solidFill>
                  <a:schemeClr val="bg1"/>
                </a:solidFill>
                <a:latin typeface="+mn-ea"/>
                <a:ea typeface="+mn-ea"/>
                <a:cs typeface="+mn-cs"/>
              </a:rPr>
              <a:t>日</a:t>
            </a:r>
            <a:r>
              <a:rPr lang="en-US" altLang="zh-CN" sz="2000" dirty="0">
                <a:solidFill>
                  <a:schemeClr val="bg1"/>
                </a:solidFill>
                <a:latin typeface="+mn-ea"/>
                <a:ea typeface="+mn-ea"/>
                <a:cs typeface="+mn-cs"/>
              </a:rPr>
              <a:t>——1969</a:t>
            </a:r>
            <a:r>
              <a:rPr lang="zh-CN" altLang="en-US" sz="2000" dirty="0">
                <a:solidFill>
                  <a:schemeClr val="bg1"/>
                </a:solidFill>
                <a:latin typeface="+mn-ea"/>
                <a:ea typeface="+mn-ea"/>
                <a:cs typeface="+mn-cs"/>
              </a:rPr>
              <a:t>年</a:t>
            </a:r>
            <a:r>
              <a:rPr lang="en-US" altLang="zh-CN" sz="2000" dirty="0">
                <a:solidFill>
                  <a:schemeClr val="bg1"/>
                </a:solidFill>
                <a:latin typeface="+mn-ea"/>
                <a:ea typeface="+mn-ea"/>
                <a:cs typeface="+mn-cs"/>
              </a:rPr>
              <a:t>4</a:t>
            </a:r>
            <a:r>
              <a:rPr lang="zh-CN" altLang="en-US" sz="2000" dirty="0">
                <a:solidFill>
                  <a:schemeClr val="bg1"/>
                </a:solidFill>
                <a:latin typeface="+mn-ea"/>
                <a:ea typeface="+mn-ea"/>
                <a:cs typeface="+mn-cs"/>
              </a:rPr>
              <a:t>月</a:t>
            </a:r>
            <a:r>
              <a:rPr lang="en-US" altLang="zh-CN" sz="2000" dirty="0">
                <a:solidFill>
                  <a:schemeClr val="bg1"/>
                </a:solidFill>
                <a:latin typeface="+mn-ea"/>
                <a:ea typeface="+mn-ea"/>
                <a:cs typeface="+mn-cs"/>
              </a:rPr>
              <a:t>6</a:t>
            </a:r>
            <a:r>
              <a:rPr lang="zh-CN" altLang="en-US" sz="2000" dirty="0">
                <a:solidFill>
                  <a:schemeClr val="bg1"/>
                </a:solidFill>
                <a:latin typeface="+mn-ea"/>
                <a:ea typeface="+mn-ea"/>
                <a:cs typeface="+mn-cs"/>
              </a:rPr>
              <a:t>日），男，原名本尧，字警魄，后改名治中，字文白，安徽省巢县（今巢湖市）黄麓镇洪家疃人，黄埔系骨干将领，中国国民革命军陆军二级上将，爱国主义人士。</a:t>
            </a:r>
            <a:r>
              <a:rPr lang="en-US" altLang="zh-CN" sz="2000" dirty="0">
                <a:solidFill>
                  <a:schemeClr val="bg1"/>
                </a:solidFill>
                <a:latin typeface="+mn-ea"/>
                <a:ea typeface="+mn-ea"/>
                <a:cs typeface="+mn-cs"/>
              </a:rPr>
              <a:t>1932</a:t>
            </a:r>
            <a:r>
              <a:rPr lang="zh-CN" altLang="en-US" sz="2000" dirty="0">
                <a:solidFill>
                  <a:schemeClr val="bg1"/>
                </a:solidFill>
                <a:latin typeface="+mn-ea"/>
                <a:ea typeface="+mn-ea"/>
                <a:cs typeface="+mn-cs"/>
              </a:rPr>
              <a:t>年“一</a:t>
            </a:r>
            <a:r>
              <a:rPr lang="en-US" altLang="zh-CN" sz="2000" dirty="0">
                <a:solidFill>
                  <a:schemeClr val="bg1"/>
                </a:solidFill>
                <a:latin typeface="+mn-ea"/>
                <a:ea typeface="+mn-ea"/>
                <a:cs typeface="+mn-cs"/>
              </a:rPr>
              <a:t>.</a:t>
            </a:r>
            <a:r>
              <a:rPr lang="zh-CN" altLang="en-US" sz="2000" dirty="0">
                <a:solidFill>
                  <a:schemeClr val="bg1"/>
                </a:solidFill>
                <a:latin typeface="+mn-ea"/>
                <a:ea typeface="+mn-ea"/>
                <a:cs typeface="+mn-cs"/>
              </a:rPr>
              <a:t>二八”淞沪会战时任第五军军长，在上海抵抗侵华日军；</a:t>
            </a:r>
            <a:r>
              <a:rPr lang="en-US" altLang="zh-CN" sz="2000" dirty="0">
                <a:solidFill>
                  <a:schemeClr val="bg1"/>
                </a:solidFill>
                <a:latin typeface="+mn-ea"/>
                <a:ea typeface="+mn-ea"/>
                <a:cs typeface="+mn-cs"/>
              </a:rPr>
              <a:t>1937</a:t>
            </a:r>
            <a:r>
              <a:rPr lang="zh-CN" altLang="en-US" sz="2000" dirty="0">
                <a:solidFill>
                  <a:schemeClr val="bg1"/>
                </a:solidFill>
                <a:latin typeface="+mn-ea"/>
                <a:ea typeface="+mn-ea"/>
                <a:cs typeface="+mn-cs"/>
              </a:rPr>
              <a:t>年</a:t>
            </a:r>
            <a:r>
              <a:rPr lang="en-US" altLang="zh-CN" sz="2000" dirty="0">
                <a:solidFill>
                  <a:schemeClr val="bg1"/>
                </a:solidFill>
                <a:latin typeface="+mn-ea"/>
                <a:ea typeface="+mn-ea"/>
                <a:cs typeface="+mn-cs"/>
              </a:rPr>
              <a:t>11</a:t>
            </a:r>
            <a:r>
              <a:rPr lang="zh-CN" altLang="en-US" sz="2000" dirty="0">
                <a:solidFill>
                  <a:schemeClr val="bg1"/>
                </a:solidFill>
                <a:latin typeface="+mn-ea"/>
                <a:ea typeface="+mn-ea"/>
                <a:cs typeface="+mn-cs"/>
              </a:rPr>
              <a:t>月，任湖南省主席，因失误导致“</a:t>
            </a:r>
            <a:r>
              <a:rPr lang="en-US" altLang="zh-CN" sz="2000" dirty="0">
                <a:solidFill>
                  <a:schemeClr val="bg1"/>
                </a:solidFill>
                <a:latin typeface="+mn-ea"/>
                <a:ea typeface="+mn-ea"/>
                <a:cs typeface="+mn-cs"/>
              </a:rPr>
              <a:t>11.13</a:t>
            </a:r>
            <a:r>
              <a:rPr lang="zh-CN" altLang="en-US" sz="2000" dirty="0">
                <a:solidFill>
                  <a:schemeClr val="bg1"/>
                </a:solidFill>
                <a:latin typeface="+mn-ea"/>
                <a:ea typeface="+mn-ea"/>
                <a:cs typeface="+mn-cs"/>
              </a:rPr>
              <a:t>长沙大火”事件而被革职。</a:t>
            </a:r>
            <a:r>
              <a:rPr lang="en-US" altLang="zh-CN" sz="2000" dirty="0">
                <a:solidFill>
                  <a:schemeClr val="bg1"/>
                </a:solidFill>
                <a:latin typeface="+mn-ea"/>
                <a:ea typeface="+mn-ea"/>
                <a:cs typeface="+mn-cs"/>
              </a:rPr>
              <a:t>1945</a:t>
            </a:r>
            <a:r>
              <a:rPr lang="zh-CN" altLang="en-US" sz="2000" dirty="0">
                <a:solidFill>
                  <a:schemeClr val="bg1"/>
                </a:solidFill>
                <a:latin typeface="+mn-ea"/>
                <a:ea typeface="+mn-ea"/>
                <a:cs typeface="+mn-cs"/>
              </a:rPr>
              <a:t>年，调任国民党军事委员会政治部部长兼三民主义青年团书记；</a:t>
            </a:r>
            <a:r>
              <a:rPr lang="en-US" altLang="zh-CN" sz="2000" dirty="0">
                <a:solidFill>
                  <a:schemeClr val="bg1"/>
                </a:solidFill>
                <a:latin typeface="+mn-ea"/>
                <a:ea typeface="+mn-ea"/>
                <a:cs typeface="+mn-cs"/>
              </a:rPr>
              <a:t>1949</a:t>
            </a:r>
            <a:r>
              <a:rPr lang="zh-CN" altLang="en-US" sz="2000" dirty="0">
                <a:solidFill>
                  <a:schemeClr val="bg1"/>
                </a:solidFill>
                <a:latin typeface="+mn-ea"/>
                <a:ea typeface="+mn-ea"/>
                <a:cs typeface="+mn-cs"/>
              </a:rPr>
              <a:t>年，致电陶峙岳将军和新疆主席包尔汉，促成新疆和平解放；</a:t>
            </a:r>
            <a:r>
              <a:rPr lang="en-US" altLang="zh-CN" sz="2000" dirty="0">
                <a:solidFill>
                  <a:schemeClr val="bg1"/>
                </a:solidFill>
                <a:latin typeface="+mn-ea"/>
                <a:ea typeface="+mn-ea"/>
                <a:cs typeface="+mn-cs"/>
              </a:rPr>
              <a:t>1969</a:t>
            </a:r>
            <a:r>
              <a:rPr lang="zh-CN" altLang="en-US" sz="2000" dirty="0">
                <a:solidFill>
                  <a:schemeClr val="bg1"/>
                </a:solidFill>
                <a:latin typeface="+mn-ea"/>
                <a:ea typeface="+mn-ea"/>
                <a:cs typeface="+mn-cs"/>
              </a:rPr>
              <a:t>年在北京病逝。</a:t>
            </a:r>
          </a:p>
          <a:p>
            <a:pPr marL="0" defTabSz="457200">
              <a:lnSpc>
                <a:spcPct val="90000"/>
              </a:lnSpc>
            </a:pPr>
            <a:r>
              <a:rPr lang="zh-CN" altLang="en-US" sz="2000" dirty="0">
                <a:solidFill>
                  <a:schemeClr val="bg1"/>
                </a:solidFill>
                <a:latin typeface="+mn-ea"/>
                <a:ea typeface="+mn-ea"/>
                <a:cs typeface="+mn-cs"/>
              </a:rPr>
              <a:t>张治中在国民党任职期间受到蒋介石的认可和重用；但是他坚持国共两党和平共处。解放战争后，鉴于张治中对中国和平做出的贡献，被称为“和平将军”。有张治中故居留作纪念。</a:t>
            </a:r>
            <a:endParaRPr lang="en-US" sz="2000" dirty="0">
              <a:solidFill>
                <a:schemeClr val="bg1"/>
              </a:solidFill>
              <a:latin typeface="+mn-ea"/>
              <a:ea typeface="+mn-ea"/>
              <a:cs typeface="+mn-cs"/>
            </a:endParaRPr>
          </a:p>
        </p:txBody>
      </p:sp>
      <p:pic>
        <p:nvPicPr>
          <p:cNvPr id="9" name="图片 8" descr="图片包含 文字&#10;&#10;描述已自动生成">
            <a:extLst>
              <a:ext uri="{FF2B5EF4-FFF2-40B4-BE49-F238E27FC236}">
                <a16:creationId xmlns:a16="http://schemas.microsoft.com/office/drawing/2014/main" id="{7DBB4062-9122-4A05-823F-DCD852B31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397" y="188640"/>
            <a:ext cx="3077978" cy="5471961"/>
          </a:xfrm>
          <a:prstGeom prst="rect">
            <a:avLst/>
          </a:prstGeom>
          <a:effectLst/>
        </p:spPr>
      </p:pic>
    </p:spTree>
    <p:extLst>
      <p:ext uri="{BB962C8B-B14F-4D97-AF65-F5344CB8AC3E}">
        <p14:creationId xmlns:p14="http://schemas.microsoft.com/office/powerpoint/2010/main" val="224072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8D390-D7C2-47B4-A045-10D5F848D47E}"/>
              </a:ext>
            </a:extLst>
          </p:cNvPr>
          <p:cNvSpPr>
            <a:spLocks noGrp="1"/>
          </p:cNvSpPr>
          <p:nvPr>
            <p:ph type="title"/>
          </p:nvPr>
        </p:nvSpPr>
        <p:spPr>
          <a:xfrm>
            <a:off x="484710" y="452718"/>
            <a:ext cx="7055380" cy="1176082"/>
          </a:xfrm>
        </p:spPr>
        <p:txBody>
          <a:bodyPr/>
          <a:lstStyle/>
          <a:p>
            <a:r>
              <a:rPr lang="zh-CN" altLang="en-US" dirty="0"/>
              <a:t>框架</a:t>
            </a:r>
          </a:p>
        </p:txBody>
      </p:sp>
      <p:sp>
        <p:nvSpPr>
          <p:cNvPr id="3" name="内容占位符 2">
            <a:extLst>
              <a:ext uri="{FF2B5EF4-FFF2-40B4-BE49-F238E27FC236}">
                <a16:creationId xmlns:a16="http://schemas.microsoft.com/office/drawing/2014/main" id="{364F93EA-D21E-489A-978D-5B1EBCA2623E}"/>
              </a:ext>
            </a:extLst>
          </p:cNvPr>
          <p:cNvSpPr>
            <a:spLocks noGrp="1"/>
          </p:cNvSpPr>
          <p:nvPr>
            <p:ph idx="1"/>
          </p:nvPr>
        </p:nvSpPr>
        <p:spPr>
          <a:xfrm>
            <a:off x="484710" y="2052925"/>
            <a:ext cx="8335762" cy="4195481"/>
          </a:xfrm>
        </p:spPr>
        <p:txBody>
          <a:bodyPr numCol="2">
            <a:normAutofit fontScale="62500" lnSpcReduction="20000"/>
          </a:bodyPr>
          <a:lstStyle/>
          <a:p>
            <a:r>
              <a:rPr lang="zh-CN" altLang="en-US" dirty="0"/>
              <a:t>第一节 中国特色社会主义文化理论与制度</a:t>
            </a:r>
            <a:endParaRPr lang="en-US" altLang="zh-CN" dirty="0"/>
          </a:p>
          <a:p>
            <a:r>
              <a:rPr lang="zh-CN" altLang="en-US" dirty="0"/>
              <a:t>一、中国特色社会主义文化理论</a:t>
            </a:r>
            <a:endParaRPr lang="en-US" altLang="zh-CN" dirty="0"/>
          </a:p>
          <a:p>
            <a:r>
              <a:rPr lang="zh-CN" altLang="en-US" dirty="0"/>
              <a:t>二、中国特色社会主义文化制度</a:t>
            </a:r>
            <a:endParaRPr lang="en-US" altLang="zh-CN" dirty="0"/>
          </a:p>
          <a:p>
            <a:endParaRPr lang="en-US" altLang="zh-CN" dirty="0"/>
          </a:p>
          <a:p>
            <a:r>
              <a:rPr lang="zh-CN" altLang="en-US" dirty="0"/>
              <a:t>第二节</a:t>
            </a:r>
            <a:r>
              <a:rPr lang="en-US" altLang="zh-CN" dirty="0"/>
              <a:t> </a:t>
            </a:r>
            <a:r>
              <a:rPr lang="zh-CN" altLang="en-US" dirty="0"/>
              <a:t>巩固和发展社会主义意识形态</a:t>
            </a:r>
            <a:endParaRPr lang="en-US" altLang="zh-CN" dirty="0"/>
          </a:p>
          <a:p>
            <a:r>
              <a:rPr lang="zh-CN" altLang="en-US" dirty="0"/>
              <a:t>一、推进马克思主义中国化、时代化、大众化</a:t>
            </a:r>
            <a:endParaRPr lang="en-US" altLang="zh-CN" dirty="0"/>
          </a:p>
          <a:p>
            <a:r>
              <a:rPr lang="zh-CN" altLang="en-US" dirty="0"/>
              <a:t>二、加快构建中国特色哲学社会科学</a:t>
            </a:r>
            <a:endParaRPr lang="en-US" altLang="zh-CN" dirty="0"/>
          </a:p>
          <a:p>
            <a:r>
              <a:rPr lang="zh-CN" altLang="en-US" dirty="0"/>
              <a:t>三、加强意识形态阵地建设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第三节</a:t>
            </a:r>
            <a:r>
              <a:rPr lang="en-US" altLang="zh-CN" dirty="0"/>
              <a:t> </a:t>
            </a:r>
            <a:r>
              <a:rPr lang="zh-CN" altLang="en-US" dirty="0"/>
              <a:t>培育和践行社会主义核心价值观</a:t>
            </a:r>
            <a:endParaRPr lang="en-US" altLang="zh-CN" dirty="0"/>
          </a:p>
          <a:p>
            <a:r>
              <a:rPr lang="zh-CN" altLang="en-US" dirty="0"/>
              <a:t>一、当代中国精神的集中体现</a:t>
            </a:r>
            <a:endParaRPr lang="en-US" altLang="zh-CN" dirty="0"/>
          </a:p>
          <a:p>
            <a:r>
              <a:rPr lang="zh-CN" altLang="en-US" dirty="0"/>
              <a:t>二、强化教育引导、实践养成、制度保障</a:t>
            </a:r>
            <a:endParaRPr lang="en-US" altLang="zh-CN" dirty="0"/>
          </a:p>
          <a:p>
            <a:r>
              <a:rPr lang="zh-CN" altLang="en-US" dirty="0"/>
              <a:t>三、加强思想道德建设</a:t>
            </a:r>
            <a:endParaRPr lang="en-US" altLang="zh-CN" dirty="0"/>
          </a:p>
          <a:p>
            <a:endParaRPr lang="en-US" altLang="zh-CN" dirty="0"/>
          </a:p>
          <a:p>
            <a:r>
              <a:rPr lang="zh-CN" altLang="en-US" dirty="0"/>
              <a:t>第四节 推动社会主义文化繁荣兴盛</a:t>
            </a:r>
            <a:endParaRPr lang="en-US" altLang="zh-CN" dirty="0"/>
          </a:p>
          <a:p>
            <a:r>
              <a:rPr lang="zh-CN" altLang="en-US" dirty="0"/>
              <a:t>一、繁荣发展社会主义文艺</a:t>
            </a:r>
            <a:endParaRPr lang="en-US" altLang="zh-CN" dirty="0"/>
          </a:p>
          <a:p>
            <a:r>
              <a:rPr lang="zh-CN" altLang="en-US" dirty="0"/>
              <a:t>二、推动中华优秀传统文化创造性转化、创新性发展</a:t>
            </a:r>
            <a:endParaRPr lang="en-US" altLang="zh-CN" dirty="0"/>
          </a:p>
          <a:p>
            <a:r>
              <a:rPr lang="zh-CN" altLang="en-US" dirty="0"/>
              <a:t>三、推动文化事业与文化产业发展</a:t>
            </a:r>
            <a:endParaRPr lang="en-US" altLang="zh-CN" dirty="0"/>
          </a:p>
          <a:p>
            <a:r>
              <a:rPr lang="zh-CN" altLang="en-US" dirty="0"/>
              <a:t>四、讲好中国故事</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513889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3543B2-02B9-9A4F-8ABD-12F0BC6BE2F3}"/>
              </a:ext>
            </a:extLst>
          </p:cNvPr>
          <p:cNvSpPr>
            <a:spLocks noGrp="1"/>
          </p:cNvSpPr>
          <p:nvPr>
            <p:ph type="title"/>
          </p:nvPr>
        </p:nvSpPr>
        <p:spPr/>
        <p:txBody>
          <a:bodyPr/>
          <a:lstStyle/>
          <a:p>
            <a:r>
              <a:rPr kumimoji="1" lang="en-US" altLang="zh-CN" dirty="0"/>
              <a:t>2.2.5</a:t>
            </a:r>
            <a:r>
              <a:rPr kumimoji="1" lang="zh-CN" altLang="en-US" dirty="0"/>
              <a:t>培养和践行核心价值理论</a:t>
            </a:r>
          </a:p>
        </p:txBody>
      </p:sp>
      <p:sp>
        <p:nvSpPr>
          <p:cNvPr id="3" name="内容占位符 2">
            <a:extLst>
              <a:ext uri="{FF2B5EF4-FFF2-40B4-BE49-F238E27FC236}">
                <a16:creationId xmlns:a16="http://schemas.microsoft.com/office/drawing/2014/main" id="{28EA240B-AC65-254F-991B-8746C124C37F}"/>
              </a:ext>
            </a:extLst>
          </p:cNvPr>
          <p:cNvSpPr>
            <a:spLocks noGrp="1"/>
          </p:cNvSpPr>
          <p:nvPr>
            <p:ph idx="1"/>
          </p:nvPr>
        </p:nvSpPr>
        <p:spPr>
          <a:xfrm>
            <a:off x="495979" y="2204864"/>
            <a:ext cx="3499958" cy="3584095"/>
          </a:xfrm>
        </p:spPr>
        <p:txBody>
          <a:bodyPr/>
          <a:lstStyle/>
          <a:p>
            <a:r>
              <a:rPr kumimoji="1" lang="zh-CN" altLang="en-US" dirty="0"/>
              <a:t>是社会主义核心价值体系的高度凝练，要融入国民教育全过程，落实到社会发展实践中，转化为共识和习惯。</a:t>
            </a:r>
          </a:p>
        </p:txBody>
      </p:sp>
      <p:pic>
        <p:nvPicPr>
          <p:cNvPr id="4" name="图片 3">
            <a:extLst>
              <a:ext uri="{FF2B5EF4-FFF2-40B4-BE49-F238E27FC236}">
                <a16:creationId xmlns:a16="http://schemas.microsoft.com/office/drawing/2014/main" id="{9C4AE85A-22AF-0C40-A934-0797D0929206}"/>
              </a:ext>
            </a:extLst>
          </p:cNvPr>
          <p:cNvPicPr>
            <a:picLocks noChangeAspect="1"/>
          </p:cNvPicPr>
          <p:nvPr/>
        </p:nvPicPr>
        <p:blipFill>
          <a:blip r:embed="rId2"/>
          <a:stretch>
            <a:fillRect/>
          </a:stretch>
        </p:blipFill>
        <p:spPr>
          <a:xfrm>
            <a:off x="4211960" y="2204864"/>
            <a:ext cx="4669168" cy="2661426"/>
          </a:xfrm>
          <a:prstGeom prst="rect">
            <a:avLst/>
          </a:prstGeom>
          <a:effectLst/>
        </p:spPr>
      </p:pic>
    </p:spTree>
    <p:extLst>
      <p:ext uri="{BB962C8B-B14F-4D97-AF65-F5344CB8AC3E}">
        <p14:creationId xmlns:p14="http://schemas.microsoft.com/office/powerpoint/2010/main" val="3512192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064D7-A03A-134B-9B74-632C437D6921}"/>
              </a:ext>
            </a:extLst>
          </p:cNvPr>
          <p:cNvSpPr>
            <a:spLocks noGrp="1"/>
          </p:cNvSpPr>
          <p:nvPr>
            <p:ph type="title"/>
          </p:nvPr>
        </p:nvSpPr>
        <p:spPr/>
        <p:txBody>
          <a:bodyPr/>
          <a:lstStyle/>
          <a:p>
            <a:r>
              <a:rPr kumimoji="1" lang="en-US" altLang="zh-CN" dirty="0"/>
              <a:t>2.2.6</a:t>
            </a:r>
            <a:r>
              <a:rPr kumimoji="1" lang="zh-CN" altLang="en-US" dirty="0"/>
              <a:t>优秀传统文化转化发展理论</a:t>
            </a:r>
          </a:p>
        </p:txBody>
      </p:sp>
      <p:sp>
        <p:nvSpPr>
          <p:cNvPr id="3" name="内容占位符 2">
            <a:extLst>
              <a:ext uri="{FF2B5EF4-FFF2-40B4-BE49-F238E27FC236}">
                <a16:creationId xmlns:a16="http://schemas.microsoft.com/office/drawing/2014/main" id="{044647AD-1507-7B41-B93F-04B7F9A0AAAC}"/>
              </a:ext>
            </a:extLst>
          </p:cNvPr>
          <p:cNvSpPr>
            <a:spLocks noGrp="1"/>
          </p:cNvSpPr>
          <p:nvPr>
            <p:ph idx="1"/>
          </p:nvPr>
        </p:nvSpPr>
        <p:spPr/>
        <p:txBody>
          <a:bodyPr/>
          <a:lstStyle/>
          <a:p>
            <a:r>
              <a:rPr kumimoji="1" lang="zh-CN" altLang="en-US" dirty="0"/>
              <a:t>创新创造是一切事物的生命所在。</a:t>
            </a:r>
            <a:endParaRPr kumimoji="1" lang="en-US" altLang="zh-CN" dirty="0"/>
          </a:p>
          <a:p>
            <a:r>
              <a:rPr kumimoji="1" lang="zh-CN" altLang="en-US" dirty="0"/>
              <a:t>要结合时代条件，礼敬的创新发展优秀传统文化。</a:t>
            </a:r>
          </a:p>
        </p:txBody>
      </p:sp>
    </p:spTree>
    <p:extLst>
      <p:ext uri="{BB962C8B-B14F-4D97-AF65-F5344CB8AC3E}">
        <p14:creationId xmlns:p14="http://schemas.microsoft.com/office/powerpoint/2010/main" val="3315663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E7542-3478-0049-A136-CB76F1F06298}"/>
              </a:ext>
            </a:extLst>
          </p:cNvPr>
          <p:cNvSpPr>
            <a:spLocks noGrp="1"/>
          </p:cNvSpPr>
          <p:nvPr>
            <p:ph type="title"/>
          </p:nvPr>
        </p:nvSpPr>
        <p:spPr/>
        <p:txBody>
          <a:bodyPr/>
          <a:lstStyle/>
          <a:p>
            <a:r>
              <a:rPr kumimoji="1" lang="en-US" altLang="zh-CN" dirty="0"/>
              <a:t>2.2.7</a:t>
            </a:r>
            <a:r>
              <a:rPr kumimoji="1" lang="zh-CN" altLang="en-US" dirty="0"/>
              <a:t>提升国家文化软实力理论</a:t>
            </a:r>
          </a:p>
        </p:txBody>
      </p:sp>
      <p:sp>
        <p:nvSpPr>
          <p:cNvPr id="3" name="内容占位符 2">
            <a:extLst>
              <a:ext uri="{FF2B5EF4-FFF2-40B4-BE49-F238E27FC236}">
                <a16:creationId xmlns:a16="http://schemas.microsoft.com/office/drawing/2014/main" id="{7687CBFA-E091-4947-A318-8369531B3B21}"/>
              </a:ext>
            </a:extLst>
          </p:cNvPr>
          <p:cNvSpPr>
            <a:spLocks noGrp="1"/>
          </p:cNvSpPr>
          <p:nvPr>
            <p:ph idx="1"/>
          </p:nvPr>
        </p:nvSpPr>
        <p:spPr/>
        <p:txBody>
          <a:bodyPr/>
          <a:lstStyle/>
          <a:p>
            <a:r>
              <a:rPr kumimoji="1" lang="zh-CN" altLang="en-US" dirty="0"/>
              <a:t>文化软实力渗透到各个方面</a:t>
            </a:r>
            <a:endParaRPr kumimoji="1" lang="en-US" altLang="zh-CN" dirty="0"/>
          </a:p>
          <a:p>
            <a:r>
              <a:rPr kumimoji="1" lang="zh-CN" altLang="en-US" dirty="0"/>
              <a:t>夯实国家文化软实力，构建对外话语体系，讲好中国故事</a:t>
            </a:r>
          </a:p>
        </p:txBody>
      </p:sp>
    </p:spTree>
    <p:extLst>
      <p:ext uri="{BB962C8B-B14F-4D97-AF65-F5344CB8AC3E}">
        <p14:creationId xmlns:p14="http://schemas.microsoft.com/office/powerpoint/2010/main" val="4076213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263364-1370-4D63-82EB-FF4FC43BFAA0}"/>
              </a:ext>
            </a:extLst>
          </p:cNvPr>
          <p:cNvSpPr>
            <a:spLocks noGrp="1"/>
          </p:cNvSpPr>
          <p:nvPr>
            <p:ph idx="1"/>
          </p:nvPr>
        </p:nvSpPr>
        <p:spPr>
          <a:xfrm>
            <a:off x="395536" y="764704"/>
            <a:ext cx="6711654" cy="4195481"/>
          </a:xfrm>
        </p:spPr>
        <p:txBody>
          <a:bodyPr/>
          <a:lstStyle/>
          <a:p>
            <a:r>
              <a:rPr lang="zh-CN" altLang="en-US" dirty="0"/>
              <a:t>“中国人民不仅将为人类贡献新的发展模式、发展道路，而且将把自己在文化创新创造中取得的成果奉献给世界。</a:t>
            </a:r>
            <a:endParaRPr lang="en-US" altLang="zh-CN" dirty="0"/>
          </a:p>
          <a:p>
            <a:pPr marL="0" indent="0">
              <a:buNone/>
            </a:pPr>
            <a:r>
              <a:rPr lang="en-US" altLang="zh-CN" dirty="0"/>
              <a:t>    </a:t>
            </a:r>
            <a:r>
              <a:rPr lang="en-US" altLang="zh-CN" sz="2000" dirty="0"/>
              <a:t>———</a:t>
            </a:r>
            <a:r>
              <a:rPr lang="zh-CN" altLang="en-US" sz="2000" dirty="0"/>
              <a:t>习近平．在中国文联十大、中国作协九大开幕式上的讲话［</a:t>
            </a:r>
            <a:r>
              <a:rPr lang="en-US" altLang="zh-CN" sz="2000" dirty="0"/>
              <a:t>N</a:t>
            </a:r>
            <a:r>
              <a:rPr lang="zh-CN" altLang="en-US" sz="2000" dirty="0"/>
              <a:t>］．人民日报，</a:t>
            </a:r>
            <a:r>
              <a:rPr lang="en-US" altLang="zh-CN" sz="2000" dirty="0"/>
              <a:t>2016</a:t>
            </a:r>
            <a:r>
              <a:rPr lang="zh-CN" altLang="en-US" sz="2000" dirty="0"/>
              <a:t>－</a:t>
            </a:r>
            <a:r>
              <a:rPr lang="en-US" altLang="zh-CN" sz="2000" dirty="0"/>
              <a:t>12</a:t>
            </a:r>
            <a:r>
              <a:rPr lang="zh-CN" altLang="en-US" sz="2000" dirty="0"/>
              <a:t>－</a:t>
            </a:r>
            <a:r>
              <a:rPr lang="en-US" altLang="zh-CN" sz="2000" dirty="0"/>
              <a:t>01( 1)</a:t>
            </a:r>
            <a:r>
              <a:rPr lang="zh-CN" altLang="en-US" sz="2000" dirty="0"/>
              <a:t>．</a:t>
            </a:r>
          </a:p>
          <a:p>
            <a:endParaRPr lang="zh-CN" altLang="en-US" dirty="0"/>
          </a:p>
        </p:txBody>
      </p:sp>
      <p:pic>
        <p:nvPicPr>
          <p:cNvPr id="4" name="图片 3">
            <a:extLst>
              <a:ext uri="{FF2B5EF4-FFF2-40B4-BE49-F238E27FC236}">
                <a16:creationId xmlns:a16="http://schemas.microsoft.com/office/drawing/2014/main" id="{36DAFA20-CAC2-4BBE-B463-C4FD7AF31674}"/>
              </a:ext>
            </a:extLst>
          </p:cNvPr>
          <p:cNvPicPr>
            <a:picLocks noChangeAspect="1"/>
          </p:cNvPicPr>
          <p:nvPr/>
        </p:nvPicPr>
        <p:blipFill>
          <a:blip r:embed="rId2"/>
          <a:stretch>
            <a:fillRect/>
          </a:stretch>
        </p:blipFill>
        <p:spPr>
          <a:xfrm>
            <a:off x="4211960" y="3140968"/>
            <a:ext cx="4536504" cy="3412264"/>
          </a:xfrm>
          <a:prstGeom prst="rect">
            <a:avLst/>
          </a:prstGeom>
        </p:spPr>
      </p:pic>
      <p:sp>
        <p:nvSpPr>
          <p:cNvPr id="5" name="文本框 4">
            <a:extLst>
              <a:ext uri="{FF2B5EF4-FFF2-40B4-BE49-F238E27FC236}">
                <a16:creationId xmlns:a16="http://schemas.microsoft.com/office/drawing/2014/main" id="{A333ADAE-55D3-41F8-B0F3-B4E98A775BA8}"/>
              </a:ext>
            </a:extLst>
          </p:cNvPr>
          <p:cNvSpPr txBox="1"/>
          <p:nvPr/>
        </p:nvSpPr>
        <p:spPr>
          <a:xfrm>
            <a:off x="415513" y="3992435"/>
            <a:ext cx="3384376" cy="1200329"/>
          </a:xfrm>
          <a:prstGeom prst="rect">
            <a:avLst/>
          </a:prstGeom>
          <a:noFill/>
        </p:spPr>
        <p:txBody>
          <a:bodyPr wrap="square" rtlCol="0">
            <a:spAutoFit/>
          </a:bodyPr>
          <a:lstStyle/>
          <a:p>
            <a:r>
              <a:rPr lang="zh-CN" altLang="en-US" b="1" i="1" dirty="0"/>
              <a:t>文化水平是政治、经济、军事等多方面综合国力发展的体现，也是国家发展到一定阶段的责任担当！</a:t>
            </a:r>
          </a:p>
        </p:txBody>
      </p:sp>
    </p:spTree>
    <p:extLst>
      <p:ext uri="{BB962C8B-B14F-4D97-AF65-F5344CB8AC3E}">
        <p14:creationId xmlns:p14="http://schemas.microsoft.com/office/powerpoint/2010/main" val="31453035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2B88D-F156-3C44-BBE3-CEF313C07E60}"/>
              </a:ext>
            </a:extLst>
          </p:cNvPr>
          <p:cNvSpPr>
            <a:spLocks noGrp="1"/>
          </p:cNvSpPr>
          <p:nvPr>
            <p:ph type="title"/>
          </p:nvPr>
        </p:nvSpPr>
        <p:spPr/>
        <p:txBody>
          <a:bodyPr/>
          <a:lstStyle/>
          <a:p>
            <a:r>
              <a:rPr kumimoji="1" lang="en-US" altLang="zh-CN" dirty="0"/>
              <a:t>3.</a:t>
            </a:r>
            <a:r>
              <a:rPr kumimoji="1" lang="zh-CN" altLang="en-US" dirty="0"/>
              <a:t>中国特色社会主义文化制度</a:t>
            </a:r>
          </a:p>
        </p:txBody>
      </p:sp>
      <p:sp>
        <p:nvSpPr>
          <p:cNvPr id="3" name="内容占位符 2">
            <a:extLst>
              <a:ext uri="{FF2B5EF4-FFF2-40B4-BE49-F238E27FC236}">
                <a16:creationId xmlns:a16="http://schemas.microsoft.com/office/drawing/2014/main" id="{F54BF730-2584-D343-AFCA-8D2ACCEB3E87}"/>
              </a:ext>
            </a:extLst>
          </p:cNvPr>
          <p:cNvSpPr>
            <a:spLocks noGrp="1"/>
          </p:cNvSpPr>
          <p:nvPr>
            <p:ph idx="1"/>
          </p:nvPr>
        </p:nvSpPr>
        <p:spPr/>
        <p:txBody>
          <a:bodyPr/>
          <a:lstStyle/>
          <a:p>
            <a:r>
              <a:rPr kumimoji="1" lang="zh-CN" altLang="en-US" dirty="0"/>
              <a:t>制度：一定历史条件下形成的政治、经济、文化等方面的体系；要求共同遵守的办事规程或行动准则。</a:t>
            </a:r>
            <a:endParaRPr kumimoji="1" lang="en-US" altLang="zh-CN" dirty="0"/>
          </a:p>
          <a:p>
            <a:r>
              <a:rPr kumimoji="1" lang="zh-CN" altLang="en-US" dirty="0"/>
              <a:t>文化制度与经济制度、政治制度等衔接</a:t>
            </a:r>
            <a:endParaRPr kumimoji="1" lang="en-US" altLang="zh-CN" dirty="0"/>
          </a:p>
          <a:p>
            <a:r>
              <a:rPr kumimoji="1" lang="zh-CN" altLang="en-US" dirty="0"/>
              <a:t>包括：事业领导、单位管理、投入机制、队伍管理、作品评价、网络管理等方面，不断改革完善</a:t>
            </a:r>
            <a:endParaRPr kumimoji="1" lang="en-US" altLang="zh-CN" dirty="0"/>
          </a:p>
          <a:p>
            <a:r>
              <a:rPr kumimoji="1" lang="zh-CN" altLang="en-US" dirty="0"/>
              <a:t>一方面，是抓牢意识形态；另一方面，尊重社会主义市场经济规律</a:t>
            </a:r>
          </a:p>
        </p:txBody>
      </p:sp>
    </p:spTree>
    <p:extLst>
      <p:ext uri="{BB962C8B-B14F-4D97-AF65-F5344CB8AC3E}">
        <p14:creationId xmlns:p14="http://schemas.microsoft.com/office/powerpoint/2010/main" val="27748404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E3306-1A5C-F04F-A3F6-7052C7C8F54B}"/>
              </a:ext>
            </a:extLst>
          </p:cNvPr>
          <p:cNvSpPr>
            <a:spLocks noGrp="1"/>
          </p:cNvSpPr>
          <p:nvPr>
            <p:ph type="title"/>
          </p:nvPr>
        </p:nvSpPr>
        <p:spPr/>
        <p:txBody>
          <a:bodyPr/>
          <a:lstStyle/>
          <a:p>
            <a:r>
              <a:rPr kumimoji="1" lang="zh-CN" altLang="en-US" dirty="0"/>
              <a:t>比如：审查制度</a:t>
            </a:r>
          </a:p>
        </p:txBody>
      </p:sp>
      <p:sp>
        <p:nvSpPr>
          <p:cNvPr id="3" name="内容占位符 2">
            <a:extLst>
              <a:ext uri="{FF2B5EF4-FFF2-40B4-BE49-F238E27FC236}">
                <a16:creationId xmlns:a16="http://schemas.microsoft.com/office/drawing/2014/main" id="{872111FD-37E9-C94D-95DF-29B92A00C7EA}"/>
              </a:ext>
            </a:extLst>
          </p:cNvPr>
          <p:cNvSpPr>
            <a:spLocks noGrp="1"/>
          </p:cNvSpPr>
          <p:nvPr>
            <p:ph idx="1"/>
          </p:nvPr>
        </p:nvSpPr>
        <p:spPr/>
        <p:txBody>
          <a:bodyPr/>
          <a:lstStyle/>
          <a:p>
            <a:r>
              <a:rPr kumimoji="1" lang="zh-CN" altLang="en-US" dirty="0"/>
              <a:t>对电影、电视、图书、音乐、网络的审查</a:t>
            </a:r>
            <a:endParaRPr kumimoji="1" lang="en-US" altLang="zh-CN" dirty="0"/>
          </a:p>
          <a:p>
            <a:r>
              <a:rPr kumimoji="1" lang="zh-CN" altLang="en-US" dirty="0"/>
              <a:t>世界各国都有，有的做的比较隐晦</a:t>
            </a:r>
          </a:p>
        </p:txBody>
      </p:sp>
      <p:pic>
        <p:nvPicPr>
          <p:cNvPr id="5" name="图片 4">
            <a:extLst>
              <a:ext uri="{FF2B5EF4-FFF2-40B4-BE49-F238E27FC236}">
                <a16:creationId xmlns:a16="http://schemas.microsoft.com/office/drawing/2014/main" id="{882A30E2-8E14-3442-9E2A-6DE253A039E7}"/>
              </a:ext>
            </a:extLst>
          </p:cNvPr>
          <p:cNvPicPr>
            <a:picLocks noChangeAspect="1"/>
          </p:cNvPicPr>
          <p:nvPr/>
        </p:nvPicPr>
        <p:blipFill>
          <a:blip r:embed="rId2"/>
          <a:stretch>
            <a:fillRect/>
          </a:stretch>
        </p:blipFill>
        <p:spPr>
          <a:xfrm>
            <a:off x="251520" y="2813423"/>
            <a:ext cx="4064000" cy="2451100"/>
          </a:xfrm>
          <a:prstGeom prst="rect">
            <a:avLst/>
          </a:prstGeom>
        </p:spPr>
      </p:pic>
      <p:pic>
        <p:nvPicPr>
          <p:cNvPr id="6" name="图片 5">
            <a:extLst>
              <a:ext uri="{FF2B5EF4-FFF2-40B4-BE49-F238E27FC236}">
                <a16:creationId xmlns:a16="http://schemas.microsoft.com/office/drawing/2014/main" id="{C4920810-DA7B-3845-B089-C22C0BAABD8A}"/>
              </a:ext>
            </a:extLst>
          </p:cNvPr>
          <p:cNvPicPr>
            <a:picLocks noChangeAspect="1"/>
          </p:cNvPicPr>
          <p:nvPr/>
        </p:nvPicPr>
        <p:blipFill>
          <a:blip r:embed="rId3"/>
          <a:stretch>
            <a:fillRect/>
          </a:stretch>
        </p:blipFill>
        <p:spPr>
          <a:xfrm>
            <a:off x="4559978" y="3429000"/>
            <a:ext cx="3810000" cy="2540000"/>
          </a:xfrm>
          <a:prstGeom prst="rect">
            <a:avLst/>
          </a:prstGeom>
        </p:spPr>
      </p:pic>
    </p:spTree>
    <p:extLst>
      <p:ext uri="{BB962C8B-B14F-4D97-AF65-F5344CB8AC3E}">
        <p14:creationId xmlns:p14="http://schemas.microsoft.com/office/powerpoint/2010/main" val="2476501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408"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内容占位符 4" descr="图片包含 文字, 报纸&#10;&#10;描述已自动生成">
            <a:extLst>
              <a:ext uri="{FF2B5EF4-FFF2-40B4-BE49-F238E27FC236}">
                <a16:creationId xmlns:a16="http://schemas.microsoft.com/office/drawing/2014/main" id="{45A87620-9BB8-4AB4-AACB-FC7CD04392F0}"/>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t="2913"/>
          <a:stretch/>
        </p:blipFill>
        <p:spPr>
          <a:xfrm>
            <a:off x="20" y="10"/>
            <a:ext cx="9143980" cy="6857990"/>
          </a:xfrm>
          <a:prstGeom prst="rect">
            <a:avLst/>
          </a:prstGeom>
        </p:spPr>
      </p:pic>
      <p:sp>
        <p:nvSpPr>
          <p:cNvPr id="22" name="Rectangle 21">
            <a:extLst>
              <a:ext uri="{FF2B5EF4-FFF2-40B4-BE49-F238E27FC236}">
                <a16:creationId xmlns:a16="http://schemas.microsoft.com/office/drawing/2014/main" id="{52B1435E-BAB8-43AB-AF6A-C15D437DC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3817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2B62C-09B8-440D-A354-4E3A0B6A8EA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F169C11-83C5-43AB-8635-60AB042A403C}"/>
              </a:ext>
            </a:extLst>
          </p:cNvPr>
          <p:cNvSpPr>
            <a:spLocks noGrp="1"/>
          </p:cNvSpPr>
          <p:nvPr>
            <p:ph idx="1"/>
          </p:nvPr>
        </p:nvSpPr>
        <p:spPr>
          <a:xfrm>
            <a:off x="495978" y="1052736"/>
            <a:ext cx="7604414" cy="5040559"/>
          </a:xfrm>
        </p:spPr>
        <p:txBody>
          <a:bodyPr/>
          <a:lstStyle/>
          <a:p>
            <a:r>
              <a:rPr lang="zh-CN" altLang="en-US" dirty="0"/>
              <a:t>广电总局：</a:t>
            </a:r>
            <a:endParaRPr lang="en-US" altLang="zh-CN" dirty="0"/>
          </a:p>
          <a:p>
            <a:pPr marL="0" indent="0">
              <a:buNone/>
            </a:pPr>
            <a:r>
              <a:rPr lang="zh-CN" altLang="en-US" dirty="0"/>
              <a:t>第一，品质有问题的演员不能够出镜。</a:t>
            </a:r>
            <a:endParaRPr lang="en-US" altLang="zh-CN" dirty="0"/>
          </a:p>
          <a:p>
            <a:pPr marL="0" indent="0">
              <a:buNone/>
            </a:pPr>
            <a:r>
              <a:rPr lang="zh-CN" altLang="en-US" dirty="0"/>
              <a:t>第二，节目风格低俗，媚俗，恶俗的演员，思想境界和格调不够高的演员也不能上节目。</a:t>
            </a:r>
            <a:endParaRPr lang="en-US" altLang="zh-CN" dirty="0"/>
          </a:p>
          <a:p>
            <a:pPr marL="0" indent="0">
              <a:buNone/>
            </a:pPr>
            <a:r>
              <a:rPr lang="zh-CN" altLang="en-US" dirty="0"/>
              <a:t>第三，有污点和绯闻，或者有道德人品问题的演员不能够出现在节目中。</a:t>
            </a:r>
            <a:endParaRPr lang="en-US" altLang="zh-CN" dirty="0"/>
          </a:p>
          <a:p>
            <a:pPr marL="0" indent="0">
              <a:buNone/>
            </a:pPr>
            <a:r>
              <a:rPr lang="zh-CN" altLang="en-US" dirty="0"/>
              <a:t>第四，纹身艺人，嘻哈文化，非主流文化和颓废文化不能成为节目的内容。</a:t>
            </a:r>
          </a:p>
        </p:txBody>
      </p:sp>
    </p:spTree>
    <p:extLst>
      <p:ext uri="{BB962C8B-B14F-4D97-AF65-F5344CB8AC3E}">
        <p14:creationId xmlns:p14="http://schemas.microsoft.com/office/powerpoint/2010/main" val="25980210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D9966-B174-4D0D-9A3D-4FA5A733BAFF}"/>
              </a:ext>
            </a:extLst>
          </p:cNvPr>
          <p:cNvSpPr>
            <a:spLocks noGrp="1"/>
          </p:cNvSpPr>
          <p:nvPr>
            <p:ph type="title"/>
          </p:nvPr>
        </p:nvSpPr>
        <p:spPr/>
        <p:txBody>
          <a:bodyPr/>
          <a:lstStyle/>
          <a:p>
            <a:endParaRPr lang="zh-CN" altLang="en-US"/>
          </a:p>
        </p:txBody>
      </p:sp>
      <p:pic>
        <p:nvPicPr>
          <p:cNvPr id="5" name="内容占位符 4" descr="图片包含 照片, 伪装, 群组, 报纸&#10;&#10;描述已自动生成">
            <a:extLst>
              <a:ext uri="{FF2B5EF4-FFF2-40B4-BE49-F238E27FC236}">
                <a16:creationId xmlns:a16="http://schemas.microsoft.com/office/drawing/2014/main" id="{86B4D907-02F2-499C-B412-E46F67085E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167" y="1234697"/>
            <a:ext cx="8597666" cy="4776481"/>
          </a:xfrm>
        </p:spPr>
      </p:pic>
    </p:spTree>
    <p:extLst>
      <p:ext uri="{BB962C8B-B14F-4D97-AF65-F5344CB8AC3E}">
        <p14:creationId xmlns:p14="http://schemas.microsoft.com/office/powerpoint/2010/main" val="2715771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E2635-5BB7-47F3-8F5E-6EEE9CD9A804}"/>
              </a:ext>
            </a:extLst>
          </p:cNvPr>
          <p:cNvSpPr>
            <a:spLocks noGrp="1"/>
          </p:cNvSpPr>
          <p:nvPr>
            <p:ph type="title"/>
          </p:nvPr>
        </p:nvSpPr>
        <p:spPr>
          <a:xfrm>
            <a:off x="484709" y="452718"/>
            <a:ext cx="7792853" cy="842682"/>
          </a:xfrm>
        </p:spPr>
        <p:txBody>
          <a:bodyPr/>
          <a:lstStyle/>
          <a:p>
            <a:endParaRPr lang="zh-CN" altLang="en-US"/>
          </a:p>
        </p:txBody>
      </p:sp>
      <p:pic>
        <p:nvPicPr>
          <p:cNvPr id="5" name="内容占位符 4" descr="图片包含 屏幕截图, 男士, 屏幕&#10;&#10;描述已自动生成">
            <a:extLst>
              <a:ext uri="{FF2B5EF4-FFF2-40B4-BE49-F238E27FC236}">
                <a16:creationId xmlns:a16="http://schemas.microsoft.com/office/drawing/2014/main" id="{B83505FB-B6D2-47FE-B889-7A6878F977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4048" y="1295400"/>
            <a:ext cx="3597538" cy="4195763"/>
          </a:xfrm>
        </p:spPr>
      </p:pic>
      <p:pic>
        <p:nvPicPr>
          <p:cNvPr id="7" name="图片 6" descr="图片包含 屏幕, 电子产品, 监视器, 室内&#10;&#10;描述已自动生成">
            <a:extLst>
              <a:ext uri="{FF2B5EF4-FFF2-40B4-BE49-F238E27FC236}">
                <a16:creationId xmlns:a16="http://schemas.microsoft.com/office/drawing/2014/main" id="{757ECAFA-A8EE-4487-B48E-F53B21E2B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8640"/>
            <a:ext cx="5292080" cy="3969060"/>
          </a:xfrm>
          <a:prstGeom prst="rect">
            <a:avLst/>
          </a:prstGeom>
        </p:spPr>
      </p:pic>
      <p:pic>
        <p:nvPicPr>
          <p:cNvPr id="9" name="图片 8" descr="图片包含 墙壁, 伪装, 照片, 室内&#10;&#10;描述已自动生成">
            <a:extLst>
              <a:ext uri="{FF2B5EF4-FFF2-40B4-BE49-F238E27FC236}">
                <a16:creationId xmlns:a16="http://schemas.microsoft.com/office/drawing/2014/main" id="{17B83646-59DC-4E9C-9A00-9B087A3CA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14" y="4138613"/>
            <a:ext cx="4762500" cy="2705100"/>
          </a:xfrm>
          <a:prstGeom prst="rect">
            <a:avLst/>
          </a:prstGeom>
        </p:spPr>
      </p:pic>
    </p:spTree>
    <p:extLst>
      <p:ext uri="{BB962C8B-B14F-4D97-AF65-F5344CB8AC3E}">
        <p14:creationId xmlns:p14="http://schemas.microsoft.com/office/powerpoint/2010/main" val="46637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383F2DA-42E1-451A-9BCF-67CEF20A24A6}"/>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请问</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个词语解释什么是文化？</a:t>
            </a:r>
          </a:p>
        </p:txBody>
      </p:sp>
      <p:sp>
        <p:nvSpPr>
          <p:cNvPr id="7" name="矩形: 圆角 6">
            <a:extLst>
              <a:ext uri="{FF2B5EF4-FFF2-40B4-BE49-F238E27FC236}">
                <a16:creationId xmlns:a16="http://schemas.microsoft.com/office/drawing/2014/main" id="{33460FA1-191F-4E1F-A67D-92D1485FEE33}"/>
              </a:ext>
            </a:extLst>
          </p:cNvPr>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5FD45D80-9104-474E-9C9D-BB4B6F803421}"/>
              </a:ext>
            </a:extLst>
          </p:cNvPr>
          <p:cNvSpPr/>
          <p:nvPr>
            <p:custDataLst>
              <p:tags r:id="rId4"/>
            </p:custDataLst>
          </p:nvPr>
        </p:nvSpPr>
        <p:spPr>
          <a:xfrm>
            <a:off x="0" y="5849303"/>
            <a:ext cx="9144000" cy="365760"/>
          </a:xfrm>
          <a:prstGeom prst="rect">
            <a:avLst/>
          </a:prstGeom>
          <a:solidFill>
            <a:srgbClr val="FBFAEF"/>
          </a:solidFill>
          <a:ln w="19050" cap="rnd" cmpd="sng" algn="ctr">
            <a:noFill/>
            <a:prstDash val="solid"/>
          </a:ln>
          <a:effectLst/>
          <a:extLs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4" name="文本框 13">
            <a:extLst>
              <a:ext uri="{FF2B5EF4-FFF2-40B4-BE49-F238E27FC236}">
                <a16:creationId xmlns:a16="http://schemas.microsoft.com/office/drawing/2014/main" id="{016C7848-A87E-466D-8A15-63243138BF6D}"/>
              </a:ext>
            </a:extLst>
          </p:cNvPr>
          <p:cNvSpPr txBox="1"/>
          <p:nvPr>
            <p:custDataLst>
              <p:tags r:id="rId5"/>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grpSp>
        <p:nvGrpSpPr>
          <p:cNvPr id="12" name="组合 11">
            <a:extLst>
              <a:ext uri="{FF2B5EF4-FFF2-40B4-BE49-F238E27FC236}">
                <a16:creationId xmlns:a16="http://schemas.microsoft.com/office/drawing/2014/main" id="{378C45BE-5472-4806-8930-6EB7CB9018A7}"/>
              </a:ext>
            </a:extLst>
          </p:cNvPr>
          <p:cNvGrpSpPr/>
          <p:nvPr>
            <p:custDataLst>
              <p:tags r:id="rId6"/>
            </p:custDataLst>
          </p:nvPr>
        </p:nvGrpSpPr>
        <p:grpSpPr>
          <a:xfrm>
            <a:off x="0" y="0"/>
            <a:ext cx="9144000" cy="635000"/>
            <a:chOff x="0" y="0"/>
            <a:chExt cx="9144000" cy="635000"/>
          </a:xfrm>
        </p:grpSpPr>
        <p:sp>
          <p:nvSpPr>
            <p:cNvPr id="8" name="TitleBackground">
              <a:extLst>
                <a:ext uri="{FF2B5EF4-FFF2-40B4-BE49-F238E27FC236}">
                  <a16:creationId xmlns:a16="http://schemas.microsoft.com/office/drawing/2014/main" id="{6289C672-10A1-4C1B-9DD1-8F39391C7C62}"/>
                </a:ext>
              </a:extLst>
            </p:cNvPr>
            <p:cNvSpPr/>
            <p:nvPr>
              <p:custDataLst>
                <p:tags r:id="rId8"/>
              </p:custDataLst>
            </p:nvPr>
          </p:nvSpPr>
          <p:spPr>
            <a:xfrm>
              <a:off x="0" y="0"/>
              <a:ext cx="9144000" cy="635000"/>
            </a:xfrm>
            <a:prstGeom prst="rect">
              <a:avLst/>
            </a:prstGeom>
            <a:solidFill>
              <a:srgbClr val="F6F7F8"/>
            </a:solidFill>
            <a:ln w="19050" cap="rnd" cmpd="sng" algn="ctr">
              <a:noFill/>
              <a:prstDash val="solid"/>
            </a:ln>
            <a:effectLst/>
            <a:extLs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54CEC38C-3973-4831-9EAC-875E0ABED7AA}"/>
                </a:ext>
              </a:extLst>
            </p:cNvPr>
            <p:cNvSpPr/>
            <p:nvPr>
              <p:custDataLst>
                <p:tags r:id="rId9"/>
              </p:custDataLst>
            </p:nvPr>
          </p:nvSpPr>
          <p:spPr>
            <a:xfrm>
              <a:off x="0" y="0"/>
              <a:ext cx="190500" cy="635000"/>
            </a:xfrm>
            <a:prstGeom prst="rect">
              <a:avLst/>
            </a:prstGeom>
            <a:solidFill>
              <a:srgbClr val="639EF4"/>
            </a:solidFill>
            <a:ln w="19050" cap="rnd" cmpd="sng" algn="ctr">
              <a:noFill/>
              <a:prstDash val="solid"/>
            </a:ln>
            <a:effectLst/>
            <a:extLs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FB64343C-686D-4F51-B451-B3E841E48351}"/>
                </a:ext>
              </a:extLst>
            </p:cNvPr>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11" name="TipText">
              <a:extLst>
                <a:ext uri="{FF2B5EF4-FFF2-40B4-BE49-F238E27FC236}">
                  <a16:creationId xmlns:a16="http://schemas.microsoft.com/office/drawing/2014/main" id="{980B97BD-C01A-4977-AB40-5AC755FD65B7}"/>
                </a:ext>
              </a:extLst>
            </p:cNvPr>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092CE126-C56F-48A7-AFF3-47C26C9F53A5}"/>
              </a:ext>
            </a:extLst>
          </p:cNvPr>
          <p:cNvPicPr>
            <a:picLocks/>
          </p:cNvPicPr>
          <p:nvPr>
            <p:custDataLst>
              <p:tags r:id="rId7"/>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329736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D4124-3C8F-4342-AB9E-5A9C3312C32C}"/>
              </a:ext>
            </a:extLst>
          </p:cNvPr>
          <p:cNvSpPr>
            <a:spLocks noGrp="1"/>
          </p:cNvSpPr>
          <p:nvPr>
            <p:ph type="title"/>
          </p:nvPr>
        </p:nvSpPr>
        <p:spPr/>
        <p:txBody>
          <a:bodyPr/>
          <a:lstStyle/>
          <a:p>
            <a:r>
              <a:rPr kumimoji="1" lang="zh-CN" altLang="en-US" dirty="0"/>
              <a:t>三、巩固和发展社会主义意识形态</a:t>
            </a:r>
          </a:p>
        </p:txBody>
      </p:sp>
      <p:sp>
        <p:nvSpPr>
          <p:cNvPr id="3" name="内容占位符 2">
            <a:extLst>
              <a:ext uri="{FF2B5EF4-FFF2-40B4-BE49-F238E27FC236}">
                <a16:creationId xmlns:a16="http://schemas.microsoft.com/office/drawing/2014/main" id="{9F0A6D68-4B77-4C49-870C-3B6AF1E4FB89}"/>
              </a:ext>
            </a:extLst>
          </p:cNvPr>
          <p:cNvSpPr>
            <a:spLocks noGrp="1"/>
          </p:cNvSpPr>
          <p:nvPr>
            <p:ph idx="1"/>
          </p:nvPr>
        </p:nvSpPr>
        <p:spPr>
          <a:xfrm>
            <a:off x="495978" y="1988840"/>
            <a:ext cx="7055379" cy="3800118"/>
          </a:xfrm>
        </p:spPr>
        <p:txBody>
          <a:bodyPr/>
          <a:lstStyle/>
          <a:p>
            <a:r>
              <a:rPr kumimoji="1" lang="zh-CN" altLang="en-US" dirty="0"/>
              <a:t>推进马克思主义中国化、时代化、大众化</a:t>
            </a:r>
            <a:endParaRPr kumimoji="1" lang="en-US" altLang="zh-CN" dirty="0"/>
          </a:p>
          <a:p>
            <a:r>
              <a:rPr kumimoji="1" lang="zh-CN" altLang="en-US" dirty="0"/>
              <a:t>加快构建中国特色哲学社会科学</a:t>
            </a:r>
            <a:endParaRPr kumimoji="1" lang="en-US" altLang="zh-CN" dirty="0"/>
          </a:p>
          <a:p>
            <a:r>
              <a:rPr kumimoji="1" lang="zh-CN" altLang="en-US" dirty="0"/>
              <a:t>加强意识形态阵地建设</a:t>
            </a:r>
          </a:p>
        </p:txBody>
      </p:sp>
    </p:spTree>
    <p:extLst>
      <p:ext uri="{BB962C8B-B14F-4D97-AF65-F5344CB8AC3E}">
        <p14:creationId xmlns:p14="http://schemas.microsoft.com/office/powerpoint/2010/main" val="4112666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D566D-17C0-C44C-8E5E-207C94F21C4E}"/>
              </a:ext>
            </a:extLst>
          </p:cNvPr>
          <p:cNvSpPr>
            <a:spLocks noGrp="1"/>
          </p:cNvSpPr>
          <p:nvPr>
            <p:ph type="title"/>
          </p:nvPr>
        </p:nvSpPr>
        <p:spPr/>
        <p:txBody>
          <a:bodyPr/>
          <a:lstStyle/>
          <a:p>
            <a:r>
              <a:rPr kumimoji="1" lang="zh-CN" altLang="en-US" dirty="0"/>
              <a:t>什么是意识形态</a:t>
            </a:r>
          </a:p>
        </p:txBody>
      </p:sp>
      <p:sp>
        <p:nvSpPr>
          <p:cNvPr id="3" name="内容占位符 2">
            <a:extLst>
              <a:ext uri="{FF2B5EF4-FFF2-40B4-BE49-F238E27FC236}">
                <a16:creationId xmlns:a16="http://schemas.microsoft.com/office/drawing/2014/main" id="{F2D0AD52-00AF-2548-8DFE-99D1569E958B}"/>
              </a:ext>
            </a:extLst>
          </p:cNvPr>
          <p:cNvSpPr>
            <a:spLocks noGrp="1"/>
          </p:cNvSpPr>
          <p:nvPr>
            <p:ph idx="1"/>
          </p:nvPr>
        </p:nvSpPr>
        <p:spPr>
          <a:xfrm>
            <a:off x="495978" y="1593477"/>
            <a:ext cx="8108470" cy="4195481"/>
          </a:xfrm>
        </p:spPr>
        <p:txBody>
          <a:bodyPr/>
          <a:lstStyle/>
          <a:p>
            <a:r>
              <a:rPr kumimoji="1" lang="en-US" altLang="zh-CN" dirty="0"/>
              <a:t>Ideology</a:t>
            </a:r>
            <a:r>
              <a:rPr kumimoji="1" lang="zh-CN" altLang="en-US" dirty="0"/>
              <a:t>构词法：</a:t>
            </a:r>
            <a:r>
              <a:rPr kumimoji="1" lang="en-US" altLang="zh-CN" dirty="0" err="1"/>
              <a:t>ideo</a:t>
            </a:r>
            <a:r>
              <a:rPr kumimoji="1" lang="en-US" altLang="zh-CN" dirty="0"/>
              <a:t>+</a:t>
            </a:r>
            <a:r>
              <a:rPr kumimoji="1" lang="zh-CN" altLang="en-US" dirty="0"/>
              <a:t>后缀</a:t>
            </a:r>
            <a:r>
              <a:rPr kumimoji="1" lang="en-US" altLang="zh-CN" dirty="0"/>
              <a:t>logy</a:t>
            </a:r>
            <a:r>
              <a:rPr kumimoji="1" lang="zh-CN" altLang="en-US" dirty="0"/>
              <a:t>（理论、研究）</a:t>
            </a:r>
            <a:endParaRPr kumimoji="1" lang="en-US" altLang="zh-CN" dirty="0"/>
          </a:p>
          <a:p>
            <a:r>
              <a:rPr kumimoji="1" lang="en-US" altLang="zh-CN" dirty="0" err="1"/>
              <a:t>Ideo</a:t>
            </a:r>
            <a:r>
              <a:rPr kumimoji="1" lang="zh-CN" altLang="en-US" dirty="0"/>
              <a:t>：意义、观念</a:t>
            </a:r>
            <a:endParaRPr kumimoji="1" lang="en-US" altLang="zh-CN" dirty="0"/>
          </a:p>
          <a:p>
            <a:r>
              <a:rPr kumimoji="1" lang="en-US" altLang="zh-CN" dirty="0"/>
              <a:t>Ideal</a:t>
            </a:r>
            <a:r>
              <a:rPr kumimoji="1" lang="zh-CN" altLang="en-US" dirty="0"/>
              <a:t>：理想的；</a:t>
            </a:r>
            <a:r>
              <a:rPr kumimoji="1" lang="en-US" altLang="zh-CN" dirty="0"/>
              <a:t>idol</a:t>
            </a:r>
            <a:r>
              <a:rPr kumimoji="1" lang="zh-CN" altLang="en-US" dirty="0"/>
              <a:t>：偶像</a:t>
            </a:r>
            <a:endParaRPr kumimoji="1" lang="en-US" altLang="zh-CN" dirty="0"/>
          </a:p>
          <a:p>
            <a:r>
              <a:rPr kumimoji="1" lang="zh-CN" altLang="en-US" dirty="0"/>
              <a:t>意识形态：一定的经济社会存在基础上，人对于世界和社会的意义、应然状态等方面的系统看法和见解，是构成思想的上层建筑部分，哲学、政治、艺术、宗教、道德等是其下位的具体表现。</a:t>
            </a:r>
          </a:p>
        </p:txBody>
      </p:sp>
    </p:spTree>
    <p:extLst>
      <p:ext uri="{BB962C8B-B14F-4D97-AF65-F5344CB8AC3E}">
        <p14:creationId xmlns:p14="http://schemas.microsoft.com/office/powerpoint/2010/main" val="3514296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36214-7FD1-CE4D-94F2-5B42EE0DDCD6}"/>
              </a:ext>
            </a:extLst>
          </p:cNvPr>
          <p:cNvSpPr>
            <a:spLocks noGrp="1"/>
          </p:cNvSpPr>
          <p:nvPr>
            <p:ph type="title"/>
          </p:nvPr>
        </p:nvSpPr>
        <p:spPr>
          <a:xfrm>
            <a:off x="484710" y="452718"/>
            <a:ext cx="7831706" cy="842682"/>
          </a:xfrm>
        </p:spPr>
        <p:txBody>
          <a:bodyPr/>
          <a:lstStyle/>
          <a:p>
            <a:r>
              <a:rPr kumimoji="1" lang="en-US" altLang="zh-CN" dirty="0"/>
              <a:t>1.</a:t>
            </a:r>
            <a:r>
              <a:rPr kumimoji="1" lang="zh-CN" altLang="en-US" dirty="0"/>
              <a:t>马克思主义中国化时代化大众化</a:t>
            </a:r>
          </a:p>
        </p:txBody>
      </p:sp>
      <p:sp>
        <p:nvSpPr>
          <p:cNvPr id="3" name="内容占位符 2">
            <a:extLst>
              <a:ext uri="{FF2B5EF4-FFF2-40B4-BE49-F238E27FC236}">
                <a16:creationId xmlns:a16="http://schemas.microsoft.com/office/drawing/2014/main" id="{5001963E-9AEC-BA4F-95FC-9F8CD32671F8}"/>
              </a:ext>
            </a:extLst>
          </p:cNvPr>
          <p:cNvSpPr>
            <a:spLocks noGrp="1"/>
          </p:cNvSpPr>
          <p:nvPr>
            <p:ph idx="1"/>
          </p:nvPr>
        </p:nvSpPr>
        <p:spPr>
          <a:xfrm>
            <a:off x="495978" y="1593477"/>
            <a:ext cx="7316382" cy="4195481"/>
          </a:xfrm>
        </p:spPr>
        <p:txBody>
          <a:bodyPr/>
          <a:lstStyle/>
          <a:p>
            <a:r>
              <a:rPr kumimoji="1" lang="zh-CN" altLang="en-US" dirty="0"/>
              <a:t>马克思主义：</a:t>
            </a:r>
            <a:endParaRPr kumimoji="1" lang="en-US" altLang="zh-CN" dirty="0"/>
          </a:p>
          <a:p>
            <a:r>
              <a:rPr kumimoji="1" lang="zh-CN" altLang="en-US" dirty="0"/>
              <a:t>是马克思主义理论体系的简称，由马克思主义哲学、马克思主义政治经济学和科学社会主义三大部分组成，并在实践中不断地丰富、发展和完善的科学体系。</a:t>
            </a:r>
            <a:endParaRPr kumimoji="1" lang="en-US" altLang="zh-CN" dirty="0"/>
          </a:p>
        </p:txBody>
      </p:sp>
    </p:spTree>
    <p:extLst>
      <p:ext uri="{BB962C8B-B14F-4D97-AF65-F5344CB8AC3E}">
        <p14:creationId xmlns:p14="http://schemas.microsoft.com/office/powerpoint/2010/main" val="10767810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DE780C-2083-C94A-B253-74677EF88FAD}"/>
              </a:ext>
            </a:extLst>
          </p:cNvPr>
          <p:cNvSpPr>
            <a:spLocks noGrp="1"/>
          </p:cNvSpPr>
          <p:nvPr>
            <p:ph type="title"/>
          </p:nvPr>
        </p:nvSpPr>
        <p:spPr/>
        <p:txBody>
          <a:bodyPr/>
          <a:lstStyle/>
          <a:p>
            <a:r>
              <a:rPr kumimoji="1" lang="zh-CN" altLang="en-US" dirty="0"/>
              <a:t>马克思主义中国化</a:t>
            </a:r>
            <a:br>
              <a:rPr kumimoji="1" lang="zh-CN" altLang="en-US" dirty="0"/>
            </a:br>
            <a:endParaRPr kumimoji="1" lang="zh-CN" altLang="en-US" dirty="0"/>
          </a:p>
        </p:txBody>
      </p:sp>
      <p:sp>
        <p:nvSpPr>
          <p:cNvPr id="3" name="内容占位符 2">
            <a:extLst>
              <a:ext uri="{FF2B5EF4-FFF2-40B4-BE49-F238E27FC236}">
                <a16:creationId xmlns:a16="http://schemas.microsoft.com/office/drawing/2014/main" id="{6A7FD8EB-1D34-0C49-ADBB-C52F66BDF009}"/>
              </a:ext>
            </a:extLst>
          </p:cNvPr>
          <p:cNvSpPr>
            <a:spLocks noGrp="1"/>
          </p:cNvSpPr>
          <p:nvPr>
            <p:ph idx="1"/>
          </p:nvPr>
        </p:nvSpPr>
        <p:spPr>
          <a:xfrm>
            <a:off x="495978" y="1593477"/>
            <a:ext cx="8180478" cy="4811805"/>
          </a:xfrm>
        </p:spPr>
        <p:txBody>
          <a:bodyPr>
            <a:normAutofit/>
          </a:bodyPr>
          <a:lstStyle/>
          <a:p>
            <a:r>
              <a:rPr kumimoji="1" lang="zh-CN" altLang="en-US" dirty="0"/>
              <a:t>将马克思主义基本原理同中国具体实际相结合，不断形成具有中国特色的马克思主义理论成果的过程。</a:t>
            </a:r>
            <a:endParaRPr kumimoji="1" lang="en-US" altLang="zh-CN" dirty="0"/>
          </a:p>
          <a:p>
            <a:r>
              <a:rPr kumimoji="1" lang="zh-CN" altLang="en-US" dirty="0"/>
              <a:t>一是马克思主义在指导中国革命、建设和改革的实践中实现具体化。</a:t>
            </a:r>
            <a:endParaRPr kumimoji="1" lang="en-US" altLang="zh-CN" dirty="0"/>
          </a:p>
          <a:p>
            <a:r>
              <a:rPr kumimoji="1" lang="zh-CN" altLang="en-US" dirty="0"/>
              <a:t>二是把中国革命、建设和改革的实践经验和历史经验上升为马克思理论。</a:t>
            </a:r>
            <a:endParaRPr kumimoji="1" lang="en-US" altLang="zh-CN" dirty="0"/>
          </a:p>
          <a:p>
            <a:r>
              <a:rPr kumimoji="1" lang="zh-CN" altLang="en-US" dirty="0"/>
              <a:t>三是把马克思主义植根于中国的优秀文化之中。</a:t>
            </a:r>
            <a:endParaRPr kumimoji="1" lang="en-US" altLang="zh-CN" dirty="0"/>
          </a:p>
          <a:p>
            <a:r>
              <a:rPr kumimoji="1" lang="zh-CN" altLang="en-US" dirty="0"/>
              <a:t>比如：马克思主义倡导城市工人暴动，毛泽东指出农村包围城市。再比如：马克思主义指出在资本主义充分发展情况下进入社会主义，我国长期处于社会主义初级阶段。</a:t>
            </a:r>
          </a:p>
        </p:txBody>
      </p:sp>
    </p:spTree>
    <p:extLst>
      <p:ext uri="{BB962C8B-B14F-4D97-AF65-F5344CB8AC3E}">
        <p14:creationId xmlns:p14="http://schemas.microsoft.com/office/powerpoint/2010/main" val="15126596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1B9A-D81E-6145-A66A-DB0C4D6F4AC0}"/>
              </a:ext>
            </a:extLst>
          </p:cNvPr>
          <p:cNvSpPr>
            <a:spLocks noGrp="1"/>
          </p:cNvSpPr>
          <p:nvPr>
            <p:ph type="title"/>
          </p:nvPr>
        </p:nvSpPr>
        <p:spPr/>
        <p:txBody>
          <a:bodyPr/>
          <a:lstStyle/>
          <a:p>
            <a:r>
              <a:rPr kumimoji="1" lang="zh-CN" altLang="en-US" dirty="0"/>
              <a:t>时代化大众化</a:t>
            </a:r>
          </a:p>
        </p:txBody>
      </p:sp>
      <p:sp>
        <p:nvSpPr>
          <p:cNvPr id="3" name="内容占位符 2">
            <a:extLst>
              <a:ext uri="{FF2B5EF4-FFF2-40B4-BE49-F238E27FC236}">
                <a16:creationId xmlns:a16="http://schemas.microsoft.com/office/drawing/2014/main" id="{40D940E4-05A3-D24A-9479-EB0A1B8C3C54}"/>
              </a:ext>
            </a:extLst>
          </p:cNvPr>
          <p:cNvSpPr>
            <a:spLocks noGrp="1"/>
          </p:cNvSpPr>
          <p:nvPr>
            <p:ph idx="1"/>
          </p:nvPr>
        </p:nvSpPr>
        <p:spPr/>
        <p:txBody>
          <a:bodyPr/>
          <a:lstStyle/>
          <a:p>
            <a:r>
              <a:rPr kumimoji="1" lang="zh-CN" altLang="en-US" dirty="0"/>
              <a:t>时代化</a:t>
            </a:r>
            <a:r>
              <a:rPr kumimoji="1" lang="en-US" altLang="zh-CN" dirty="0"/>
              <a:t>=</a:t>
            </a:r>
            <a:r>
              <a:rPr kumimoji="1" lang="zh-CN" altLang="en-US" dirty="0"/>
              <a:t>与时俱进</a:t>
            </a:r>
            <a:endParaRPr kumimoji="1" lang="en-US" altLang="zh-CN" dirty="0"/>
          </a:p>
          <a:p>
            <a:r>
              <a:rPr kumimoji="1" lang="zh-CN" altLang="en-US" dirty="0"/>
              <a:t>毛泽东思想、邓小平理论、“三个代表”重要思想、科学发展观、习近平新时代中国特色社会主义思想等都是马克思主义中国化时代化的重大成果。</a:t>
            </a:r>
            <a:endParaRPr kumimoji="1" lang="en-US" altLang="zh-CN" dirty="0"/>
          </a:p>
          <a:p>
            <a:r>
              <a:rPr kumimoji="1" lang="zh-CN" altLang="en-US" dirty="0"/>
              <a:t>武装全党、教育群众</a:t>
            </a:r>
          </a:p>
        </p:txBody>
      </p:sp>
    </p:spTree>
    <p:extLst>
      <p:ext uri="{BB962C8B-B14F-4D97-AF65-F5344CB8AC3E}">
        <p14:creationId xmlns:p14="http://schemas.microsoft.com/office/powerpoint/2010/main" val="585345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6162D-67EB-D54F-882B-59DE35019DB2}"/>
              </a:ext>
            </a:extLst>
          </p:cNvPr>
          <p:cNvSpPr>
            <a:spLocks noGrp="1"/>
          </p:cNvSpPr>
          <p:nvPr>
            <p:ph type="title"/>
          </p:nvPr>
        </p:nvSpPr>
        <p:spPr>
          <a:xfrm>
            <a:off x="484710" y="452718"/>
            <a:ext cx="7759698" cy="842682"/>
          </a:xfrm>
        </p:spPr>
        <p:txBody>
          <a:bodyPr/>
          <a:lstStyle/>
          <a:p>
            <a:r>
              <a:rPr kumimoji="1" lang="en-US" altLang="zh-CN" dirty="0"/>
              <a:t>2.</a:t>
            </a:r>
            <a:r>
              <a:rPr kumimoji="1" lang="zh-CN" altLang="en-US" dirty="0"/>
              <a:t>加快构建中国特色哲学社会科学</a:t>
            </a:r>
            <a:br>
              <a:rPr kumimoji="1" lang="en-US" altLang="zh-CN" dirty="0"/>
            </a:br>
            <a:endParaRPr kumimoji="1" lang="zh-CN" altLang="en-US" dirty="0"/>
          </a:p>
        </p:txBody>
      </p:sp>
      <p:sp>
        <p:nvSpPr>
          <p:cNvPr id="3" name="内容占位符 2">
            <a:extLst>
              <a:ext uri="{FF2B5EF4-FFF2-40B4-BE49-F238E27FC236}">
                <a16:creationId xmlns:a16="http://schemas.microsoft.com/office/drawing/2014/main" id="{ABE5479D-7F08-6841-AA5C-7D28C9527DBC}"/>
              </a:ext>
            </a:extLst>
          </p:cNvPr>
          <p:cNvSpPr>
            <a:spLocks noGrp="1"/>
          </p:cNvSpPr>
          <p:nvPr>
            <p:ph idx="1"/>
          </p:nvPr>
        </p:nvSpPr>
        <p:spPr>
          <a:xfrm>
            <a:off x="495978" y="1593477"/>
            <a:ext cx="7892446" cy="4195481"/>
          </a:xfrm>
        </p:spPr>
        <p:txBody>
          <a:bodyPr/>
          <a:lstStyle/>
          <a:p>
            <a:r>
              <a:rPr kumimoji="1" lang="zh-CN" altLang="en-US" dirty="0"/>
              <a:t>不得不承认，现有哲学、特别是社会科学的学科体系、学科话语都是在西方意识形态主导下的。</a:t>
            </a:r>
            <a:endParaRPr kumimoji="1" lang="en-US" altLang="zh-CN" dirty="0"/>
          </a:p>
          <a:p>
            <a:r>
              <a:rPr kumimoji="1" lang="zh-CN" altLang="en-US" dirty="0"/>
              <a:t>与意识形态话语权、领导权有关。</a:t>
            </a:r>
            <a:endParaRPr kumimoji="1" lang="en-US" altLang="zh-CN" dirty="0"/>
          </a:p>
          <a:p>
            <a:r>
              <a:rPr kumimoji="1" lang="zh-CN" altLang="en-US" dirty="0"/>
              <a:t>要建立与马克思主义意识形态相统一的人文社科体系</a:t>
            </a:r>
            <a:endParaRPr kumimoji="1" lang="en-US" altLang="zh-CN" dirty="0"/>
          </a:p>
          <a:p>
            <a:r>
              <a:rPr kumimoji="1" lang="zh-CN" altLang="en-US" dirty="0"/>
              <a:t>如何构建？</a:t>
            </a:r>
            <a:endParaRPr kumimoji="1" lang="en-US" altLang="zh-CN" dirty="0"/>
          </a:p>
          <a:p>
            <a:r>
              <a:rPr kumimoji="1" lang="zh-CN" altLang="en-US" dirty="0"/>
              <a:t>继承中华民族优秀文化，古为今用、洋为中用</a:t>
            </a:r>
            <a:endParaRPr kumimoji="1" lang="en-US" altLang="zh-CN" dirty="0"/>
          </a:p>
          <a:p>
            <a:r>
              <a:rPr kumimoji="1" lang="zh-CN" altLang="en-US" dirty="0"/>
              <a:t>发挥马克思主义理论资源，敢于原创，不做“搬运工”</a:t>
            </a:r>
          </a:p>
        </p:txBody>
      </p:sp>
    </p:spTree>
    <p:extLst>
      <p:ext uri="{BB962C8B-B14F-4D97-AF65-F5344CB8AC3E}">
        <p14:creationId xmlns:p14="http://schemas.microsoft.com/office/powerpoint/2010/main" val="2816122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B39AD-8996-4947-966D-8C90243D75B3}"/>
              </a:ext>
            </a:extLst>
          </p:cNvPr>
          <p:cNvSpPr>
            <a:spLocks noGrp="1"/>
          </p:cNvSpPr>
          <p:nvPr>
            <p:ph type="title"/>
          </p:nvPr>
        </p:nvSpPr>
        <p:spPr/>
        <p:txBody>
          <a:bodyPr/>
          <a:lstStyle/>
          <a:p>
            <a:r>
              <a:rPr kumimoji="1" lang="en-US" altLang="zh-CN" dirty="0"/>
              <a:t>3.</a:t>
            </a:r>
            <a:r>
              <a:rPr kumimoji="1" lang="zh-CN" altLang="en-US" dirty="0"/>
              <a:t>加强意识形态阵地建设</a:t>
            </a:r>
          </a:p>
        </p:txBody>
      </p:sp>
      <p:sp>
        <p:nvSpPr>
          <p:cNvPr id="3" name="内容占位符 2">
            <a:extLst>
              <a:ext uri="{FF2B5EF4-FFF2-40B4-BE49-F238E27FC236}">
                <a16:creationId xmlns:a16="http://schemas.microsoft.com/office/drawing/2014/main" id="{0C0037B0-3E54-8D47-8F16-C8D179DB4F41}"/>
              </a:ext>
            </a:extLst>
          </p:cNvPr>
          <p:cNvSpPr>
            <a:spLocks noGrp="1"/>
          </p:cNvSpPr>
          <p:nvPr>
            <p:ph idx="1"/>
          </p:nvPr>
        </p:nvSpPr>
        <p:spPr/>
        <p:txBody>
          <a:bodyPr/>
          <a:lstStyle/>
          <a:p>
            <a:r>
              <a:rPr kumimoji="1" lang="zh-CN" altLang="en-US" dirty="0"/>
              <a:t>千里之堤，溃于蚁穴。</a:t>
            </a:r>
            <a:endParaRPr kumimoji="1" lang="en-US" altLang="zh-CN" dirty="0"/>
          </a:p>
          <a:p>
            <a:r>
              <a:rPr kumimoji="1" lang="zh-CN" altLang="en-US" dirty="0"/>
              <a:t>意识形态与社会稳定、国家发展繁荣息息相关</a:t>
            </a:r>
            <a:endParaRPr kumimoji="1" lang="en-US" altLang="zh-CN" dirty="0"/>
          </a:p>
          <a:p>
            <a:r>
              <a:rPr kumimoji="1" lang="zh-CN" altLang="en-US" dirty="0"/>
              <a:t>意识形态阵地包括，舆论、媒体、互联网、自媒体、文艺和高校教育工作</a:t>
            </a:r>
            <a:endParaRPr kumimoji="1" lang="en-US" altLang="zh-CN" dirty="0"/>
          </a:p>
          <a:p>
            <a:r>
              <a:rPr kumimoji="1" lang="zh-CN" altLang="en-US" dirty="0"/>
              <a:t>高校课堂、教育环节要正向引导。</a:t>
            </a:r>
          </a:p>
        </p:txBody>
      </p:sp>
    </p:spTree>
    <p:extLst>
      <p:ext uri="{BB962C8B-B14F-4D97-AF65-F5344CB8AC3E}">
        <p14:creationId xmlns:p14="http://schemas.microsoft.com/office/powerpoint/2010/main" val="20004123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8DA13-343D-43B6-9823-E1990D9F4257}"/>
              </a:ext>
            </a:extLst>
          </p:cNvPr>
          <p:cNvSpPr>
            <a:spLocks noGrp="1"/>
          </p:cNvSpPr>
          <p:nvPr>
            <p:ph type="title"/>
          </p:nvPr>
        </p:nvSpPr>
        <p:spPr/>
        <p:txBody>
          <a:bodyPr/>
          <a:lstStyle/>
          <a:p>
            <a:r>
              <a:rPr lang="zh-CN" altLang="en-US" dirty="0"/>
              <a:t>文化与意识形态的关系</a:t>
            </a:r>
          </a:p>
        </p:txBody>
      </p:sp>
      <p:sp>
        <p:nvSpPr>
          <p:cNvPr id="3" name="内容占位符 2">
            <a:extLst>
              <a:ext uri="{FF2B5EF4-FFF2-40B4-BE49-F238E27FC236}">
                <a16:creationId xmlns:a16="http://schemas.microsoft.com/office/drawing/2014/main" id="{773A9870-D01F-4552-AF35-A34530F5AD3F}"/>
              </a:ext>
            </a:extLst>
          </p:cNvPr>
          <p:cNvSpPr>
            <a:spLocks noGrp="1"/>
          </p:cNvSpPr>
          <p:nvPr>
            <p:ph idx="1"/>
          </p:nvPr>
        </p:nvSpPr>
        <p:spPr>
          <a:xfrm>
            <a:off x="650936" y="1577501"/>
            <a:ext cx="7460398" cy="4811805"/>
          </a:xfrm>
        </p:spPr>
        <p:txBody>
          <a:bodyPr>
            <a:normAutofit fontScale="92500" lnSpcReduction="20000"/>
          </a:bodyPr>
          <a:lstStyle/>
          <a:p>
            <a:r>
              <a:rPr lang="zh-CN" altLang="zh-CN" b="1" dirty="0">
                <a:solidFill>
                  <a:srgbClr val="FFFF00"/>
                </a:solidFill>
              </a:rPr>
              <a:t>牢牢掌握意识形态工作领导权。</a:t>
            </a:r>
            <a:endParaRPr lang="en-US" altLang="zh-CN" b="1" dirty="0">
              <a:solidFill>
                <a:srgbClr val="FFFF00"/>
              </a:solidFill>
            </a:endParaRPr>
          </a:p>
          <a:p>
            <a:r>
              <a:rPr lang="en-US" altLang="zh-CN" dirty="0"/>
              <a:t>       </a:t>
            </a:r>
            <a:r>
              <a:rPr lang="zh-CN" altLang="zh-CN" dirty="0"/>
              <a:t>意识形态决定文化前进方向和发展道路。必须推进马克思主义中国化时代化大众化，建设具有强大凝聚力和引领力的社会主义意识形态，使全体人民在理想信念、价值理念、道德观念上紧紧团结在一起。</a:t>
            </a:r>
            <a:endParaRPr lang="en-US" altLang="zh-CN" dirty="0"/>
          </a:p>
          <a:p>
            <a:endParaRPr lang="en-US" altLang="zh-CN" b="1" dirty="0"/>
          </a:p>
          <a:p>
            <a:r>
              <a:rPr lang="zh-CN" altLang="en-US" b="1" dirty="0"/>
              <a:t>人类社会发展中，精神调节力：</a:t>
            </a:r>
            <a:endParaRPr lang="en-US" altLang="zh-CN" b="1" dirty="0"/>
          </a:p>
          <a:p>
            <a:r>
              <a:rPr lang="zh-CN" altLang="en-US" b="1" dirty="0"/>
              <a:t>宗教信仰、政治信仰</a:t>
            </a:r>
            <a:endParaRPr lang="en-US" altLang="zh-CN" b="1" dirty="0"/>
          </a:p>
          <a:p>
            <a:r>
              <a:rPr lang="zh-CN" altLang="en-US" dirty="0"/>
              <a:t>宗教渗透与意识形态的争夺</a:t>
            </a:r>
            <a:endParaRPr lang="en-US" altLang="zh-CN" dirty="0"/>
          </a:p>
          <a:p>
            <a:endParaRPr lang="en-US" altLang="zh-CN" dirty="0"/>
          </a:p>
          <a:p>
            <a:pPr>
              <a:lnSpc>
                <a:spcPct val="150000"/>
              </a:lnSpc>
            </a:pPr>
            <a:r>
              <a:rPr lang="en-US" altLang="zh-CN" dirty="0"/>
              <a:t>《</a:t>
            </a:r>
            <a:r>
              <a:rPr lang="zh-CN" altLang="en-US" dirty="0"/>
              <a:t>历史虚无主义与苏联解体</a:t>
            </a:r>
            <a:r>
              <a:rPr lang="en-US" altLang="zh-CN" dirty="0"/>
              <a:t>》:</a:t>
            </a:r>
            <a:r>
              <a:rPr lang="zh-CN" altLang="en-US" dirty="0"/>
              <a:t> 苏联亡党亡国，是从历史虚无主义开始的！</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19033454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3A788-69C9-4667-A5FB-85F8B4CAC6E7}"/>
              </a:ext>
            </a:extLst>
          </p:cNvPr>
          <p:cNvSpPr>
            <a:spLocks noGrp="1"/>
          </p:cNvSpPr>
          <p:nvPr>
            <p:ph type="title"/>
          </p:nvPr>
        </p:nvSpPr>
        <p:spPr/>
        <p:txBody>
          <a:bodyPr/>
          <a:lstStyle/>
          <a:p>
            <a:endParaRPr lang="zh-CN" altLang="en-US"/>
          </a:p>
        </p:txBody>
      </p:sp>
      <p:graphicFrame>
        <p:nvGraphicFramePr>
          <p:cNvPr id="10" name="表格 10">
            <a:extLst>
              <a:ext uri="{FF2B5EF4-FFF2-40B4-BE49-F238E27FC236}">
                <a16:creationId xmlns:a16="http://schemas.microsoft.com/office/drawing/2014/main" id="{48582F50-71D1-431F-9A41-B0E2A375C60B}"/>
              </a:ext>
            </a:extLst>
          </p:cNvPr>
          <p:cNvGraphicFramePr>
            <a:graphicFrameLocks noGrp="1"/>
          </p:cNvGraphicFramePr>
          <p:nvPr>
            <p:ph idx="1"/>
          </p:nvPr>
        </p:nvGraphicFramePr>
        <p:xfrm>
          <a:off x="484187" y="1708150"/>
          <a:ext cx="8231373" cy="4025106"/>
        </p:xfrm>
        <a:graphic>
          <a:graphicData uri="http://schemas.openxmlformats.org/drawingml/2006/table">
            <a:tbl>
              <a:tblPr firstRow="1" bandRow="1">
                <a:tableStyleId>{5C22544A-7EE6-4342-B048-85BDC9FD1C3A}</a:tableStyleId>
              </a:tblPr>
              <a:tblGrid>
                <a:gridCol w="2743791">
                  <a:extLst>
                    <a:ext uri="{9D8B030D-6E8A-4147-A177-3AD203B41FA5}">
                      <a16:colId xmlns:a16="http://schemas.microsoft.com/office/drawing/2014/main" val="3873420724"/>
                    </a:ext>
                  </a:extLst>
                </a:gridCol>
                <a:gridCol w="2743791">
                  <a:extLst>
                    <a:ext uri="{9D8B030D-6E8A-4147-A177-3AD203B41FA5}">
                      <a16:colId xmlns:a16="http://schemas.microsoft.com/office/drawing/2014/main" val="2913515021"/>
                    </a:ext>
                  </a:extLst>
                </a:gridCol>
                <a:gridCol w="2743791">
                  <a:extLst>
                    <a:ext uri="{9D8B030D-6E8A-4147-A177-3AD203B41FA5}">
                      <a16:colId xmlns:a16="http://schemas.microsoft.com/office/drawing/2014/main" val="2203373389"/>
                    </a:ext>
                  </a:extLst>
                </a:gridCol>
              </a:tblGrid>
              <a:tr h="851689">
                <a:tc>
                  <a:txBody>
                    <a:bodyPr/>
                    <a:lstStyle/>
                    <a:p>
                      <a:endParaRPr lang="zh-CN" altLang="en-US" dirty="0"/>
                    </a:p>
                  </a:txBody>
                  <a:tcPr/>
                </a:tc>
                <a:tc>
                  <a:txBody>
                    <a:bodyPr/>
                    <a:lstStyle/>
                    <a:p>
                      <a:r>
                        <a:rPr lang="zh-CN" altLang="en-US" dirty="0"/>
                        <a:t>解体前</a:t>
                      </a:r>
                    </a:p>
                  </a:txBody>
                  <a:tcPr/>
                </a:tc>
                <a:tc>
                  <a:txBody>
                    <a:bodyPr/>
                    <a:lstStyle/>
                    <a:p>
                      <a:r>
                        <a:rPr lang="zh-CN" altLang="en-US" dirty="0"/>
                        <a:t>解体后</a:t>
                      </a:r>
                    </a:p>
                  </a:txBody>
                  <a:tcPr/>
                </a:tc>
                <a:extLst>
                  <a:ext uri="{0D108BD9-81ED-4DB2-BD59-A6C34878D82A}">
                    <a16:rowId xmlns:a16="http://schemas.microsoft.com/office/drawing/2014/main" val="1230044936"/>
                  </a:ext>
                </a:extLst>
              </a:tr>
              <a:tr h="851689">
                <a:tc>
                  <a:txBody>
                    <a:bodyPr/>
                    <a:lstStyle/>
                    <a:p>
                      <a:r>
                        <a:rPr lang="zh-CN" altLang="en-US" dirty="0"/>
                        <a:t>地域</a:t>
                      </a:r>
                    </a:p>
                  </a:txBody>
                  <a:tcPr/>
                </a:tc>
                <a:tc>
                  <a:txBody>
                    <a:bodyPr/>
                    <a:lstStyle/>
                    <a:p>
                      <a:r>
                        <a:rPr lang="zh-CN" altLang="en-US" dirty="0"/>
                        <a:t>是美国面积两倍之多</a:t>
                      </a:r>
                    </a:p>
                  </a:txBody>
                  <a:tcPr/>
                </a:tc>
                <a:tc>
                  <a:txBody>
                    <a:bodyPr/>
                    <a:lstStyle/>
                    <a:p>
                      <a:r>
                        <a:rPr lang="zh-CN" altLang="en-US" dirty="0"/>
                        <a:t>世界第一大国</a:t>
                      </a:r>
                    </a:p>
                  </a:txBody>
                  <a:tcPr/>
                </a:tc>
                <a:extLst>
                  <a:ext uri="{0D108BD9-81ED-4DB2-BD59-A6C34878D82A}">
                    <a16:rowId xmlns:a16="http://schemas.microsoft.com/office/drawing/2014/main" val="1959752520"/>
                  </a:ext>
                </a:extLst>
              </a:tr>
              <a:tr h="851689">
                <a:tc>
                  <a:txBody>
                    <a:bodyPr/>
                    <a:lstStyle/>
                    <a:p>
                      <a:r>
                        <a:rPr lang="zh-CN" altLang="en-US" dirty="0"/>
                        <a:t>经济</a:t>
                      </a:r>
                    </a:p>
                  </a:txBody>
                  <a:tcPr/>
                </a:tc>
                <a:tc>
                  <a:txBody>
                    <a:bodyPr/>
                    <a:lstStyle/>
                    <a:p>
                      <a:r>
                        <a:rPr lang="zh-CN" altLang="en-US" dirty="0"/>
                        <a:t>世界第二强国</a:t>
                      </a:r>
                    </a:p>
                  </a:txBody>
                  <a:tcPr/>
                </a:tc>
                <a:tc>
                  <a:txBody>
                    <a:bodyPr/>
                    <a:lstStyle/>
                    <a:p>
                      <a:endParaRPr lang="zh-CN" altLang="en-US" dirty="0"/>
                    </a:p>
                  </a:txBody>
                  <a:tcPr/>
                </a:tc>
                <a:extLst>
                  <a:ext uri="{0D108BD9-81ED-4DB2-BD59-A6C34878D82A}">
                    <a16:rowId xmlns:a16="http://schemas.microsoft.com/office/drawing/2014/main" val="4037168354"/>
                  </a:ext>
                </a:extLst>
              </a:tr>
              <a:tr h="1470039">
                <a:tc>
                  <a:txBody>
                    <a:bodyPr/>
                    <a:lstStyle/>
                    <a:p>
                      <a:r>
                        <a:rPr lang="zh-CN" altLang="en-US" dirty="0"/>
                        <a:t>军事、科技</a:t>
                      </a:r>
                    </a:p>
                  </a:txBody>
                  <a:tcPr/>
                </a:tc>
                <a:tc>
                  <a:txBody>
                    <a:bodyPr/>
                    <a:lstStyle/>
                    <a:p>
                      <a:r>
                        <a:rPr lang="zh-CN" altLang="en-US" dirty="0"/>
                        <a:t>并驾齐驱，某些方面超越</a:t>
                      </a:r>
                    </a:p>
                  </a:txBody>
                  <a:tcPr/>
                </a:tc>
                <a:tc>
                  <a:txBody>
                    <a:bodyPr/>
                    <a:lstStyle/>
                    <a:p>
                      <a:endParaRPr lang="zh-CN" altLang="en-US" dirty="0"/>
                    </a:p>
                  </a:txBody>
                  <a:tcPr/>
                </a:tc>
                <a:extLst>
                  <a:ext uri="{0D108BD9-81ED-4DB2-BD59-A6C34878D82A}">
                    <a16:rowId xmlns:a16="http://schemas.microsoft.com/office/drawing/2014/main" val="36900862"/>
                  </a:ext>
                </a:extLst>
              </a:tr>
            </a:tbl>
          </a:graphicData>
        </a:graphic>
      </p:graphicFrame>
      <p:pic>
        <p:nvPicPr>
          <p:cNvPr id="13" name="图片 12" descr="图片包含 游戏机&#10;&#10;描述已自动生成">
            <a:extLst>
              <a:ext uri="{FF2B5EF4-FFF2-40B4-BE49-F238E27FC236}">
                <a16:creationId xmlns:a16="http://schemas.microsoft.com/office/drawing/2014/main" id="{54297EB1-CAED-46D7-B9F1-A5D35F83C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0"/>
            <a:ext cx="3711893" cy="6858000"/>
          </a:xfrm>
          <a:prstGeom prst="rect">
            <a:avLst/>
          </a:prstGeom>
        </p:spPr>
      </p:pic>
    </p:spTree>
    <p:extLst>
      <p:ext uri="{BB962C8B-B14F-4D97-AF65-F5344CB8AC3E}">
        <p14:creationId xmlns:p14="http://schemas.microsoft.com/office/powerpoint/2010/main" val="97428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EAA7C-B3EA-4C7D-9854-198539A9D248}"/>
              </a:ext>
            </a:extLst>
          </p:cNvPr>
          <p:cNvSpPr>
            <a:spLocks noGrp="1"/>
          </p:cNvSpPr>
          <p:nvPr>
            <p:ph type="title"/>
          </p:nvPr>
        </p:nvSpPr>
        <p:spPr/>
        <p:txBody>
          <a:bodyPr/>
          <a:lstStyle/>
          <a:p>
            <a:endParaRPr lang="zh-CN" altLang="en-US"/>
          </a:p>
        </p:txBody>
      </p:sp>
      <p:graphicFrame>
        <p:nvGraphicFramePr>
          <p:cNvPr id="4" name="表格 4">
            <a:extLst>
              <a:ext uri="{FF2B5EF4-FFF2-40B4-BE49-F238E27FC236}">
                <a16:creationId xmlns:a16="http://schemas.microsoft.com/office/drawing/2014/main" id="{8EC324CA-BA3B-4293-8123-0864114BE966}"/>
              </a:ext>
            </a:extLst>
          </p:cNvPr>
          <p:cNvGraphicFramePr>
            <a:graphicFrameLocks noGrp="1"/>
          </p:cNvGraphicFramePr>
          <p:nvPr>
            <p:ph idx="1"/>
          </p:nvPr>
        </p:nvGraphicFramePr>
        <p:xfrm>
          <a:off x="484710" y="1550402"/>
          <a:ext cx="8047731" cy="4542894"/>
        </p:xfrm>
        <a:graphic>
          <a:graphicData uri="http://schemas.openxmlformats.org/drawingml/2006/table">
            <a:tbl>
              <a:tblPr firstRow="1" bandRow="1">
                <a:tableStyleId>{5C22544A-7EE6-4342-B048-85BDC9FD1C3A}</a:tableStyleId>
              </a:tblPr>
              <a:tblGrid>
                <a:gridCol w="2682577">
                  <a:extLst>
                    <a:ext uri="{9D8B030D-6E8A-4147-A177-3AD203B41FA5}">
                      <a16:colId xmlns:a16="http://schemas.microsoft.com/office/drawing/2014/main" val="1122463100"/>
                    </a:ext>
                  </a:extLst>
                </a:gridCol>
                <a:gridCol w="2682577">
                  <a:extLst>
                    <a:ext uri="{9D8B030D-6E8A-4147-A177-3AD203B41FA5}">
                      <a16:colId xmlns:a16="http://schemas.microsoft.com/office/drawing/2014/main" val="3786745497"/>
                    </a:ext>
                  </a:extLst>
                </a:gridCol>
                <a:gridCol w="2682577">
                  <a:extLst>
                    <a:ext uri="{9D8B030D-6E8A-4147-A177-3AD203B41FA5}">
                      <a16:colId xmlns:a16="http://schemas.microsoft.com/office/drawing/2014/main" val="283187134"/>
                    </a:ext>
                  </a:extLst>
                </a:gridCol>
              </a:tblGrid>
              <a:tr h="958802">
                <a:tc>
                  <a:txBody>
                    <a:bodyPr/>
                    <a:lstStyle/>
                    <a:p>
                      <a:r>
                        <a:rPr lang="zh-CN" altLang="en-US" dirty="0"/>
                        <a:t>苏联</a:t>
                      </a:r>
                    </a:p>
                  </a:txBody>
                  <a:tcPr/>
                </a:tc>
                <a:tc>
                  <a:txBody>
                    <a:bodyPr/>
                    <a:lstStyle/>
                    <a:p>
                      <a:r>
                        <a:rPr lang="en-US" altLang="zh-CN" dirty="0"/>
                        <a:t>1991</a:t>
                      </a:r>
                      <a:r>
                        <a:rPr lang="zh-CN" altLang="en-US" dirty="0"/>
                        <a:t>到</a:t>
                      </a:r>
                      <a:r>
                        <a:rPr lang="en-US" altLang="zh-CN" dirty="0"/>
                        <a:t>20</a:t>
                      </a:r>
                      <a:r>
                        <a:rPr lang="zh-CN" altLang="en-US" dirty="0"/>
                        <a:t>世纪末</a:t>
                      </a:r>
                      <a:endParaRPr lang="en-US" altLang="zh-CN" dirty="0"/>
                    </a:p>
                    <a:p>
                      <a:r>
                        <a:rPr lang="en-US" altLang="zh-CN" dirty="0"/>
                        <a:t>/1990</a:t>
                      </a:r>
                      <a:r>
                        <a:rPr lang="zh-CN" altLang="en-US" dirty="0"/>
                        <a:t>年</a:t>
                      </a:r>
                    </a:p>
                  </a:txBody>
                  <a:tcPr/>
                </a:tc>
                <a:tc>
                  <a:txBody>
                    <a:bodyPr/>
                    <a:lstStyle/>
                    <a:p>
                      <a:r>
                        <a:rPr lang="en-US" altLang="zh-CN" dirty="0"/>
                        <a:t>1941-1945</a:t>
                      </a:r>
                      <a:r>
                        <a:rPr lang="zh-CN" altLang="en-US" dirty="0"/>
                        <a:t>年</a:t>
                      </a:r>
                      <a:endParaRPr lang="en-US" altLang="zh-CN" dirty="0"/>
                    </a:p>
                    <a:p>
                      <a:r>
                        <a:rPr lang="en-US" altLang="zh-CN" dirty="0"/>
                        <a:t>/1940</a:t>
                      </a:r>
                      <a:r>
                        <a:rPr lang="zh-CN" altLang="en-US" dirty="0"/>
                        <a:t>年</a:t>
                      </a:r>
                    </a:p>
                  </a:txBody>
                  <a:tcPr/>
                </a:tc>
                <a:extLst>
                  <a:ext uri="{0D108BD9-81ED-4DB2-BD59-A6C34878D82A}">
                    <a16:rowId xmlns:a16="http://schemas.microsoft.com/office/drawing/2014/main" val="2518224253"/>
                  </a:ext>
                </a:extLst>
              </a:tr>
              <a:tr h="555496">
                <a:tc>
                  <a:txBody>
                    <a:bodyPr/>
                    <a:lstStyle/>
                    <a:p>
                      <a:r>
                        <a:rPr lang="zh-CN" altLang="en-US" dirty="0"/>
                        <a:t>国民生产总值</a:t>
                      </a:r>
                    </a:p>
                  </a:txBody>
                  <a:tcPr/>
                </a:tc>
                <a:tc>
                  <a:txBody>
                    <a:bodyPr/>
                    <a:lstStyle/>
                    <a:p>
                      <a:r>
                        <a:rPr lang="zh-CN" altLang="en-US" dirty="0"/>
                        <a:t>比</a:t>
                      </a:r>
                      <a:r>
                        <a:rPr lang="en-US" altLang="zh-CN" dirty="0"/>
                        <a:t>1990</a:t>
                      </a:r>
                      <a:r>
                        <a:rPr lang="zh-CN" altLang="en-US" dirty="0"/>
                        <a:t>年下降了</a:t>
                      </a:r>
                      <a:r>
                        <a:rPr lang="en-US" altLang="zh-CN" dirty="0"/>
                        <a:t>52%</a:t>
                      </a:r>
                      <a:endParaRPr lang="zh-CN" altLang="en-US" dirty="0"/>
                    </a:p>
                  </a:txBody>
                  <a:tcPr/>
                </a:tc>
                <a:tc>
                  <a:txBody>
                    <a:bodyPr/>
                    <a:lstStyle/>
                    <a:p>
                      <a:r>
                        <a:rPr lang="zh-CN" altLang="en-US" dirty="0"/>
                        <a:t>比</a:t>
                      </a:r>
                      <a:r>
                        <a:rPr lang="en-US" altLang="zh-CN" dirty="0"/>
                        <a:t>1940</a:t>
                      </a:r>
                      <a:r>
                        <a:rPr lang="zh-CN" altLang="en-US" dirty="0"/>
                        <a:t>年下降了</a:t>
                      </a:r>
                      <a:r>
                        <a:rPr lang="en-US" altLang="zh-CN" dirty="0"/>
                        <a:t>22%</a:t>
                      </a:r>
                      <a:endParaRPr lang="zh-CN" altLang="en-US" dirty="0"/>
                    </a:p>
                  </a:txBody>
                  <a:tcPr/>
                </a:tc>
                <a:extLst>
                  <a:ext uri="{0D108BD9-81ED-4DB2-BD59-A6C34878D82A}">
                    <a16:rowId xmlns:a16="http://schemas.microsoft.com/office/drawing/2014/main" val="2732931026"/>
                  </a:ext>
                </a:extLst>
              </a:tr>
              <a:tr h="555496">
                <a:tc>
                  <a:txBody>
                    <a:bodyPr/>
                    <a:lstStyle/>
                    <a:p>
                      <a:r>
                        <a:rPr lang="zh-CN" altLang="en-US" dirty="0"/>
                        <a:t>工业生产</a:t>
                      </a:r>
                    </a:p>
                  </a:txBody>
                  <a:tcPr/>
                </a:tc>
                <a:tc>
                  <a:txBody>
                    <a:bodyPr/>
                    <a:lstStyle/>
                    <a:p>
                      <a:r>
                        <a:rPr lang="zh-CN" altLang="en-US" dirty="0"/>
                        <a:t>比</a:t>
                      </a:r>
                      <a:r>
                        <a:rPr lang="en-US" altLang="zh-CN" dirty="0"/>
                        <a:t>1990</a:t>
                      </a:r>
                      <a:r>
                        <a:rPr lang="zh-CN" altLang="en-US" dirty="0"/>
                        <a:t>年减少了</a:t>
                      </a:r>
                      <a:r>
                        <a:rPr lang="en-US" altLang="zh-CN" dirty="0"/>
                        <a:t>64.5%</a:t>
                      </a:r>
                      <a:endParaRPr lang="zh-CN" altLang="en-US" dirty="0"/>
                    </a:p>
                  </a:txBody>
                  <a:tcPr/>
                </a:tc>
                <a:tc>
                  <a:txBody>
                    <a:bodyPr/>
                    <a:lstStyle/>
                    <a:p>
                      <a:endParaRPr lang="zh-CN" altLang="en-US" dirty="0"/>
                    </a:p>
                  </a:txBody>
                  <a:tcPr/>
                </a:tc>
                <a:extLst>
                  <a:ext uri="{0D108BD9-81ED-4DB2-BD59-A6C34878D82A}">
                    <a16:rowId xmlns:a16="http://schemas.microsoft.com/office/drawing/2014/main" val="1040539608"/>
                  </a:ext>
                </a:extLst>
              </a:tr>
              <a:tr h="555496">
                <a:tc>
                  <a:txBody>
                    <a:bodyPr/>
                    <a:lstStyle/>
                    <a:p>
                      <a:r>
                        <a:rPr lang="zh-CN" altLang="en-US" dirty="0"/>
                        <a:t>农业生产</a:t>
                      </a:r>
                    </a:p>
                  </a:txBody>
                  <a:tcPr/>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zh-CN" altLang="en-US" dirty="0"/>
                        <a:t>比</a:t>
                      </a:r>
                      <a:r>
                        <a:rPr lang="en-US" altLang="zh-CN" dirty="0"/>
                        <a:t>1990</a:t>
                      </a:r>
                      <a:r>
                        <a:rPr lang="zh-CN" altLang="en-US" dirty="0"/>
                        <a:t>年减少了</a:t>
                      </a:r>
                      <a:r>
                        <a:rPr lang="en-US" altLang="zh-CN" dirty="0"/>
                        <a:t>60.4%</a:t>
                      </a:r>
                      <a:endParaRPr lang="zh-CN" altLang="en-US" dirty="0"/>
                    </a:p>
                  </a:txBody>
                  <a:tcPr/>
                </a:tc>
                <a:tc>
                  <a:txBody>
                    <a:bodyPr/>
                    <a:lstStyle/>
                    <a:p>
                      <a:endParaRPr lang="zh-CN" altLang="en-US" dirty="0"/>
                    </a:p>
                  </a:txBody>
                  <a:tcPr/>
                </a:tc>
                <a:extLst>
                  <a:ext uri="{0D108BD9-81ED-4DB2-BD59-A6C34878D82A}">
                    <a16:rowId xmlns:a16="http://schemas.microsoft.com/office/drawing/2014/main" val="410879793"/>
                  </a:ext>
                </a:extLst>
              </a:tr>
              <a:tr h="958802">
                <a:tc>
                  <a:txBody>
                    <a:bodyPr/>
                    <a:lstStyle/>
                    <a:p>
                      <a:r>
                        <a:rPr lang="zh-CN" altLang="en-US" dirty="0"/>
                        <a:t>货币</a:t>
                      </a:r>
                    </a:p>
                  </a:txBody>
                  <a:tcPr/>
                </a:tc>
                <a:tc>
                  <a:txBody>
                    <a:bodyPr/>
                    <a:lstStyle/>
                    <a:p>
                      <a:r>
                        <a:rPr lang="zh-CN" altLang="en-US" dirty="0"/>
                        <a:t>比</a:t>
                      </a:r>
                      <a:r>
                        <a:rPr lang="en-US" altLang="zh-CN" dirty="0"/>
                        <a:t>1990</a:t>
                      </a:r>
                      <a:r>
                        <a:rPr lang="zh-CN" altLang="en-US" dirty="0"/>
                        <a:t>年贬值</a:t>
                      </a:r>
                      <a:r>
                        <a:rPr lang="en-US" altLang="zh-CN" dirty="0"/>
                        <a:t>4200</a:t>
                      </a:r>
                      <a:r>
                        <a:rPr lang="zh-CN" altLang="en-US" dirty="0"/>
                        <a:t>多倍</a:t>
                      </a:r>
                    </a:p>
                  </a:txBody>
                  <a:tcPr/>
                </a:tc>
                <a:tc>
                  <a:txBody>
                    <a:bodyPr/>
                    <a:lstStyle/>
                    <a:p>
                      <a:endParaRPr lang="zh-CN" altLang="en-US" dirty="0"/>
                    </a:p>
                  </a:txBody>
                  <a:tcPr/>
                </a:tc>
                <a:extLst>
                  <a:ext uri="{0D108BD9-81ED-4DB2-BD59-A6C34878D82A}">
                    <a16:rowId xmlns:a16="http://schemas.microsoft.com/office/drawing/2014/main" val="2147512466"/>
                  </a:ext>
                </a:extLst>
              </a:tr>
              <a:tr h="958802">
                <a:tc>
                  <a:txBody>
                    <a:bodyPr/>
                    <a:lstStyle/>
                    <a:p>
                      <a:r>
                        <a:rPr lang="zh-CN" altLang="en-US" dirty="0"/>
                        <a:t>物价</a:t>
                      </a:r>
                    </a:p>
                  </a:txBody>
                  <a:tcPr/>
                </a:tc>
                <a:tc>
                  <a:txBody>
                    <a:bodyPr/>
                    <a:lstStyle/>
                    <a:p>
                      <a:r>
                        <a:rPr lang="zh-CN" altLang="en-US" dirty="0"/>
                        <a:t>比</a:t>
                      </a:r>
                      <a:r>
                        <a:rPr lang="en-US" altLang="zh-CN" dirty="0"/>
                        <a:t>1990</a:t>
                      </a:r>
                      <a:r>
                        <a:rPr lang="zh-CN" altLang="en-US" dirty="0"/>
                        <a:t>年上涨</a:t>
                      </a:r>
                      <a:r>
                        <a:rPr lang="en-US" altLang="zh-CN" dirty="0"/>
                        <a:t>5000</a:t>
                      </a:r>
                      <a:r>
                        <a:rPr lang="zh-CN" altLang="en-US" dirty="0"/>
                        <a:t>多倍</a:t>
                      </a:r>
                    </a:p>
                  </a:txBody>
                  <a:tcPr/>
                </a:tc>
                <a:tc>
                  <a:txBody>
                    <a:bodyPr/>
                    <a:lstStyle/>
                    <a:p>
                      <a:endParaRPr lang="zh-CN" altLang="en-US" dirty="0"/>
                    </a:p>
                  </a:txBody>
                  <a:tcPr/>
                </a:tc>
                <a:extLst>
                  <a:ext uri="{0D108BD9-81ED-4DB2-BD59-A6C34878D82A}">
                    <a16:rowId xmlns:a16="http://schemas.microsoft.com/office/drawing/2014/main" val="3999063815"/>
                  </a:ext>
                </a:extLst>
              </a:tr>
            </a:tbl>
          </a:graphicData>
        </a:graphic>
      </p:graphicFrame>
    </p:spTree>
    <p:extLst>
      <p:ext uri="{BB962C8B-B14F-4D97-AF65-F5344CB8AC3E}">
        <p14:creationId xmlns:p14="http://schemas.microsoft.com/office/powerpoint/2010/main" val="1914872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E601-3352-49C3-8D99-1605D55606A4}"/>
              </a:ext>
            </a:extLst>
          </p:cNvPr>
          <p:cNvSpPr>
            <a:spLocks noGrp="1"/>
          </p:cNvSpPr>
          <p:nvPr>
            <p:ph type="title"/>
          </p:nvPr>
        </p:nvSpPr>
        <p:spPr>
          <a:xfrm>
            <a:off x="323528" y="404664"/>
            <a:ext cx="7792853" cy="842682"/>
          </a:xfrm>
        </p:spPr>
        <p:txBody>
          <a:bodyPr/>
          <a:lstStyle/>
          <a:p>
            <a:r>
              <a:rPr lang="zh-CN" altLang="en-US" dirty="0"/>
              <a:t>一、什么是文化？</a:t>
            </a:r>
          </a:p>
        </p:txBody>
      </p:sp>
      <p:graphicFrame>
        <p:nvGraphicFramePr>
          <p:cNvPr id="4" name="图示 3">
            <a:extLst>
              <a:ext uri="{FF2B5EF4-FFF2-40B4-BE49-F238E27FC236}">
                <a16:creationId xmlns:a16="http://schemas.microsoft.com/office/drawing/2014/main" id="{8B633E9F-2EB5-43A9-8FF4-4F2113F69F7B}"/>
              </a:ext>
            </a:extLst>
          </p:cNvPr>
          <p:cNvGraphicFramePr/>
          <p:nvPr>
            <p:extLst>
              <p:ext uri="{D42A27DB-BD31-4B8C-83A1-F6EECF244321}">
                <p14:modId xmlns:p14="http://schemas.microsoft.com/office/powerpoint/2010/main" val="1469300233"/>
              </p:ext>
            </p:extLst>
          </p:nvPr>
        </p:nvGraphicFramePr>
        <p:xfrm>
          <a:off x="1115616" y="1556792"/>
          <a:ext cx="7000765"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63408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0DF62-8BE0-49D7-A555-B72F845F57D1}"/>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603346C6-545F-4A49-AF39-19F26252E148}"/>
              </a:ext>
            </a:extLst>
          </p:cNvPr>
          <p:cNvGraphicFramePr>
            <a:graphicFrameLocks noGrp="1"/>
          </p:cNvGraphicFramePr>
          <p:nvPr>
            <p:ph idx="1"/>
          </p:nvPr>
        </p:nvGraphicFramePr>
        <p:xfrm>
          <a:off x="591042" y="1100790"/>
          <a:ext cx="7941398" cy="5064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574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F750D-E2FE-4355-8F15-93EFFCA3AF41}"/>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63DDB35-EF19-4388-9970-A5FAFE3633F1}"/>
              </a:ext>
            </a:extLst>
          </p:cNvPr>
          <p:cNvSpPr txBox="1">
            <a:spLocks noGrp="1"/>
          </p:cNvSpPr>
          <p:nvPr>
            <p:ph idx="1"/>
          </p:nvPr>
        </p:nvSpPr>
        <p:spPr>
          <a:xfrm>
            <a:off x="518101" y="1340768"/>
            <a:ext cx="7759975" cy="4370427"/>
          </a:xfrm>
          <a:prstGeom prst="rect">
            <a:avLst/>
          </a:prstGeom>
          <a:noFill/>
        </p:spPr>
        <p:txBody>
          <a:bodyPr wrap="square" rtlCol="0">
            <a:spAutoFit/>
          </a:bodyPr>
          <a:lstStyle/>
          <a:p>
            <a:pPr marL="0" indent="0">
              <a:buNone/>
            </a:pPr>
            <a:r>
              <a:rPr lang="zh-CN" altLang="en-US" sz="2800" dirty="0"/>
              <a:t>怀疑历史？</a:t>
            </a:r>
            <a:endParaRPr lang="en-US" altLang="zh-CN" sz="2800" dirty="0"/>
          </a:p>
          <a:p>
            <a:pPr marL="0" indent="0">
              <a:buNone/>
            </a:pPr>
            <a:r>
              <a:rPr lang="zh-CN" altLang="en-US" dirty="0"/>
              <a:t>（</a:t>
            </a:r>
            <a:r>
              <a:rPr lang="en-US" altLang="zh-CN" dirty="0"/>
              <a:t>1</a:t>
            </a:r>
            <a:r>
              <a:rPr lang="zh-CN" altLang="en-US" dirty="0"/>
              <a:t>）列宁是德国间谍？</a:t>
            </a:r>
            <a:endParaRPr lang="en-US" altLang="zh-CN" dirty="0"/>
          </a:p>
          <a:p>
            <a:pPr marL="0" indent="0">
              <a:buNone/>
            </a:pPr>
            <a:r>
              <a:rPr lang="zh-CN" altLang="en-US" dirty="0"/>
              <a:t>（</a:t>
            </a:r>
            <a:r>
              <a:rPr lang="en-US" altLang="zh-CN" dirty="0"/>
              <a:t>2</a:t>
            </a:r>
            <a:r>
              <a:rPr lang="zh-CN" altLang="en-US" dirty="0"/>
              <a:t>）斯大林大清洗杀死了几百万人甚至</a:t>
            </a:r>
            <a:r>
              <a:rPr lang="en-US" altLang="zh-CN" dirty="0"/>
              <a:t>3000</a:t>
            </a:r>
            <a:r>
              <a:rPr lang="zh-CN" altLang="en-US" dirty="0"/>
              <a:t>万，直至</a:t>
            </a:r>
            <a:r>
              <a:rPr lang="en-US" altLang="zh-CN" dirty="0"/>
              <a:t>5000</a:t>
            </a:r>
            <a:r>
              <a:rPr lang="zh-CN" altLang="en-US" dirty="0"/>
              <a:t>万？</a:t>
            </a:r>
            <a:endParaRPr lang="en-US" altLang="zh-CN" dirty="0"/>
          </a:p>
          <a:p>
            <a:pPr marL="0" indent="0">
              <a:buNone/>
            </a:pPr>
            <a:r>
              <a:rPr lang="zh-CN" altLang="en-US" dirty="0"/>
              <a:t>（</a:t>
            </a:r>
            <a:r>
              <a:rPr lang="en-US" altLang="zh-CN" dirty="0"/>
              <a:t>3</a:t>
            </a:r>
            <a:r>
              <a:rPr lang="zh-CN" altLang="en-US" dirty="0"/>
              <a:t>）斯大林中止新经济政策是对列宁和列宁主义的背叛？</a:t>
            </a:r>
            <a:endParaRPr lang="en-US" altLang="zh-CN" dirty="0"/>
          </a:p>
          <a:p>
            <a:pPr marL="0" indent="0">
              <a:buNone/>
            </a:pPr>
            <a:r>
              <a:rPr lang="zh-CN" altLang="en-US" dirty="0"/>
              <a:t>（</a:t>
            </a:r>
            <a:r>
              <a:rPr lang="en-US" altLang="zh-CN" dirty="0"/>
              <a:t>4</a:t>
            </a:r>
            <a:r>
              <a:rPr lang="zh-CN" altLang="en-US" dirty="0"/>
              <a:t>）公有制经济没有效益才是苏联解体的根本原因？</a:t>
            </a:r>
            <a:endParaRPr lang="en-US" altLang="zh-CN" dirty="0"/>
          </a:p>
          <a:p>
            <a:pPr marL="0" indent="0">
              <a:buNone/>
            </a:pPr>
            <a:r>
              <a:rPr lang="zh-CN" altLang="en-US" dirty="0"/>
              <a:t>（</a:t>
            </a:r>
            <a:r>
              <a:rPr lang="en-US" altLang="zh-CN" dirty="0"/>
              <a:t>5</a:t>
            </a:r>
            <a:r>
              <a:rPr lang="zh-CN" altLang="en-US" dirty="0"/>
              <a:t>）苏联红军是侵略者，苏德战场不是反法西斯的主战场，斯大林是按地球仪制定作战计划的？</a:t>
            </a:r>
            <a:endParaRPr lang="en-US" altLang="zh-CN" dirty="0"/>
          </a:p>
          <a:p>
            <a:pPr marL="0" indent="0">
              <a:buNone/>
            </a:pPr>
            <a:r>
              <a:rPr lang="zh-CN" altLang="en-US" dirty="0"/>
              <a:t>（</a:t>
            </a:r>
            <a:r>
              <a:rPr lang="en-US" altLang="zh-CN" dirty="0"/>
              <a:t>6</a:t>
            </a:r>
            <a:r>
              <a:rPr lang="zh-CN" altLang="en-US" dirty="0"/>
              <a:t>）苏联时期的英雄模范是伪造的？卓娅等。</a:t>
            </a:r>
          </a:p>
        </p:txBody>
      </p:sp>
    </p:spTree>
    <p:extLst>
      <p:ext uri="{BB962C8B-B14F-4D97-AF65-F5344CB8AC3E}">
        <p14:creationId xmlns:p14="http://schemas.microsoft.com/office/powerpoint/2010/main" val="939047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9934F-6863-4F4A-A545-6E37428F911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60A2841-2B18-4D07-9306-483FF31FB576}"/>
              </a:ext>
            </a:extLst>
          </p:cNvPr>
          <p:cNvSpPr>
            <a:spLocks noGrp="1"/>
          </p:cNvSpPr>
          <p:nvPr>
            <p:ph idx="1"/>
          </p:nvPr>
        </p:nvSpPr>
        <p:spPr>
          <a:xfrm>
            <a:off x="484709" y="260648"/>
            <a:ext cx="3256995" cy="6515073"/>
          </a:xfrm>
        </p:spPr>
        <p:txBody>
          <a:bodyPr>
            <a:normAutofit lnSpcReduction="10000"/>
          </a:bodyPr>
          <a:lstStyle/>
          <a:p>
            <a:r>
              <a:rPr lang="zh-CN" altLang="en-US" dirty="0"/>
              <a:t>列宁是德国间谍？</a:t>
            </a:r>
            <a:endParaRPr lang="en-US" altLang="zh-CN" dirty="0"/>
          </a:p>
          <a:p>
            <a:pPr marL="0" indent="0">
              <a:buNone/>
            </a:pPr>
            <a:r>
              <a:rPr lang="zh-CN" altLang="en-US" dirty="0"/>
              <a:t>（</a:t>
            </a:r>
            <a:r>
              <a:rPr lang="en-US" altLang="zh-CN" dirty="0"/>
              <a:t>1</a:t>
            </a:r>
            <a:r>
              <a:rPr lang="zh-CN" altLang="en-US" dirty="0"/>
              <a:t>）取道德国回国：十月革命是德国总参谋部的活动？</a:t>
            </a:r>
            <a:endParaRPr lang="en-US" altLang="zh-CN" dirty="0"/>
          </a:p>
          <a:p>
            <a:pPr marL="0" indent="0">
              <a:buNone/>
            </a:pPr>
            <a:r>
              <a:rPr lang="zh-CN" altLang="en-US" dirty="0"/>
              <a:t>俄（共）布中央的决定</a:t>
            </a:r>
            <a:endParaRPr lang="en-US" altLang="zh-CN" dirty="0"/>
          </a:p>
          <a:p>
            <a:pPr marL="0" indent="0">
              <a:buNone/>
            </a:pPr>
            <a:r>
              <a:rPr lang="zh-CN" altLang="en-US" dirty="0"/>
              <a:t>（</a:t>
            </a:r>
            <a:r>
              <a:rPr lang="en-US" altLang="zh-CN" dirty="0"/>
              <a:t>2</a:t>
            </a:r>
            <a:r>
              <a:rPr lang="zh-CN" altLang="en-US" dirty="0"/>
              <a:t>）收</a:t>
            </a:r>
            <a:r>
              <a:rPr lang="en-US" altLang="zh-CN" dirty="0"/>
              <a:t>200</a:t>
            </a:r>
            <a:r>
              <a:rPr lang="zh-CN" altLang="en-US" dirty="0"/>
              <a:t>万金马克：</a:t>
            </a:r>
            <a:r>
              <a:rPr lang="en-US" altLang="zh-CN" dirty="0"/>
              <a:t>22.5</a:t>
            </a:r>
            <a:r>
              <a:rPr lang="zh-CN" altLang="en-US" dirty="0"/>
              <a:t>万</a:t>
            </a:r>
            <a:r>
              <a:rPr lang="en-US" altLang="zh-CN" dirty="0"/>
              <a:t>+3</a:t>
            </a:r>
            <a:r>
              <a:rPr lang="zh-CN" altLang="en-US" dirty="0"/>
              <a:t>万</a:t>
            </a:r>
            <a:endParaRPr lang="en-US" altLang="zh-CN" dirty="0"/>
          </a:p>
          <a:p>
            <a:pPr marL="0" indent="0">
              <a:buNone/>
            </a:pPr>
            <a:r>
              <a:rPr lang="zh-CN" altLang="en-US" dirty="0"/>
              <a:t>（</a:t>
            </a:r>
            <a:r>
              <a:rPr lang="en-US" altLang="zh-CN" dirty="0"/>
              <a:t>3</a:t>
            </a:r>
            <a:r>
              <a:rPr lang="zh-CN" altLang="en-US" dirty="0"/>
              <a:t>）与德政府签订条约：</a:t>
            </a:r>
            <a:endParaRPr lang="en-US" altLang="zh-CN" dirty="0"/>
          </a:p>
          <a:p>
            <a:pPr marL="0" indent="0">
              <a:buNone/>
            </a:pPr>
            <a:r>
              <a:rPr lang="zh-CN" altLang="en-US" dirty="0"/>
              <a:t>*展开“反战鼓动”</a:t>
            </a:r>
            <a:endParaRPr lang="en-US" altLang="zh-CN" dirty="0"/>
          </a:p>
          <a:p>
            <a:pPr marL="0" indent="0">
              <a:buNone/>
            </a:pPr>
            <a:r>
              <a:rPr lang="zh-CN" altLang="en-US" dirty="0"/>
              <a:t>*归国者争取释放一定数量的德国或者奥地利战俘</a:t>
            </a:r>
            <a:endParaRPr lang="en-US" altLang="zh-CN" dirty="0"/>
          </a:p>
          <a:p>
            <a:pPr marL="0" indent="0">
              <a:buNone/>
            </a:pPr>
            <a:r>
              <a:rPr lang="zh-CN" altLang="en-US" dirty="0"/>
              <a:t>（</a:t>
            </a:r>
            <a:r>
              <a:rPr lang="en-US" altLang="zh-CN" dirty="0"/>
              <a:t>4</a:t>
            </a:r>
            <a:r>
              <a:rPr lang="zh-CN" altLang="en-US" dirty="0"/>
              <a:t>）布尔什维克被德国黄金收买（资产阶级临时政府）</a:t>
            </a:r>
          </a:p>
        </p:txBody>
      </p:sp>
      <p:pic>
        <p:nvPicPr>
          <p:cNvPr id="4" name="图片 3">
            <a:extLst>
              <a:ext uri="{FF2B5EF4-FFF2-40B4-BE49-F238E27FC236}">
                <a16:creationId xmlns:a16="http://schemas.microsoft.com/office/drawing/2014/main" id="{FCC70667-4174-406B-8D16-B70A5D1DEC84}"/>
              </a:ext>
            </a:extLst>
          </p:cNvPr>
          <p:cNvPicPr>
            <a:picLocks noChangeAspect="1"/>
          </p:cNvPicPr>
          <p:nvPr/>
        </p:nvPicPr>
        <p:blipFill>
          <a:blip r:embed="rId2"/>
          <a:stretch>
            <a:fillRect/>
          </a:stretch>
        </p:blipFill>
        <p:spPr>
          <a:xfrm>
            <a:off x="3995936" y="15494"/>
            <a:ext cx="4824536" cy="3962400"/>
          </a:xfrm>
          <a:prstGeom prst="rect">
            <a:avLst/>
          </a:prstGeom>
        </p:spPr>
      </p:pic>
      <p:pic>
        <p:nvPicPr>
          <p:cNvPr id="5" name="图片 4">
            <a:extLst>
              <a:ext uri="{FF2B5EF4-FFF2-40B4-BE49-F238E27FC236}">
                <a16:creationId xmlns:a16="http://schemas.microsoft.com/office/drawing/2014/main" id="{33A04179-251B-4537-A47E-61D3EAD09896}"/>
              </a:ext>
            </a:extLst>
          </p:cNvPr>
          <p:cNvPicPr>
            <a:picLocks noChangeAspect="1"/>
          </p:cNvPicPr>
          <p:nvPr/>
        </p:nvPicPr>
        <p:blipFill>
          <a:blip r:embed="rId3"/>
          <a:stretch>
            <a:fillRect/>
          </a:stretch>
        </p:blipFill>
        <p:spPr>
          <a:xfrm>
            <a:off x="3741705" y="3676832"/>
            <a:ext cx="5377034" cy="3098890"/>
          </a:xfrm>
          <a:prstGeom prst="rect">
            <a:avLst/>
          </a:prstGeom>
        </p:spPr>
      </p:pic>
    </p:spTree>
    <p:extLst>
      <p:ext uri="{BB962C8B-B14F-4D97-AF65-F5344CB8AC3E}">
        <p14:creationId xmlns:p14="http://schemas.microsoft.com/office/powerpoint/2010/main" val="295543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heel(1)">
                                      <p:cBhvr>
                                        <p:cTn id="23" dur="2000"/>
                                        <p:tgtEl>
                                          <p:spTgt spid="3">
                                            <p:txEl>
                                              <p:pRg st="4" end="4"/>
                                            </p:txEl>
                                          </p:spTgt>
                                        </p:tgtEl>
                                      </p:cBhvr>
                                    </p:animEffect>
                                  </p:childTnLst>
                                </p:cTn>
                              </p:par>
                              <p:par>
                                <p:cTn id="24" presetID="21" presetClass="entr" presetSubtype="1"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heel(1)">
                                      <p:cBhvr>
                                        <p:cTn id="26" dur="2000"/>
                                        <p:tgtEl>
                                          <p:spTgt spid="3">
                                            <p:txEl>
                                              <p:pRg st="5" end="5"/>
                                            </p:txEl>
                                          </p:spTgt>
                                        </p:tgtEl>
                                      </p:cBhvr>
                                    </p:animEffect>
                                  </p:childTnLst>
                                </p:cTn>
                              </p:par>
                              <p:par>
                                <p:cTn id="27" presetID="21" presetClass="entr" presetSubtype="1"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heel(1)">
                                      <p:cBhvr>
                                        <p:cTn id="29" dur="2000"/>
                                        <p:tgtEl>
                                          <p:spTgt spid="3">
                                            <p:txEl>
                                              <p:pRg st="6" end="6"/>
                                            </p:txEl>
                                          </p:spTgt>
                                        </p:tgtEl>
                                      </p:cBhvr>
                                    </p:animEffect>
                                  </p:childTnLst>
                                </p:cTn>
                              </p:par>
                              <p:par>
                                <p:cTn id="30" presetID="21" presetClass="entr" presetSubtype="1"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heel(1)">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D2596-30AE-4628-803D-36A98071E92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404AEDB-829E-47A0-B099-C27486B313D6}"/>
              </a:ext>
            </a:extLst>
          </p:cNvPr>
          <p:cNvSpPr>
            <a:spLocks noGrp="1"/>
          </p:cNvSpPr>
          <p:nvPr>
            <p:ph idx="1"/>
          </p:nvPr>
        </p:nvSpPr>
        <p:spPr>
          <a:xfrm>
            <a:off x="470105" y="452718"/>
            <a:ext cx="7564192" cy="4541023"/>
          </a:xfrm>
        </p:spPr>
        <p:txBody>
          <a:bodyPr/>
          <a:lstStyle/>
          <a:p>
            <a:r>
              <a:rPr lang="zh-CN" altLang="en-US" dirty="0"/>
              <a:t>斯大林大清洗杀死了几百万人甚至</a:t>
            </a:r>
            <a:r>
              <a:rPr lang="en-US" altLang="zh-CN" dirty="0"/>
              <a:t>3000</a:t>
            </a:r>
            <a:r>
              <a:rPr lang="zh-CN" altLang="en-US" dirty="0"/>
              <a:t>万，直至</a:t>
            </a:r>
            <a:r>
              <a:rPr lang="en-US" altLang="zh-CN" dirty="0"/>
              <a:t>5000</a:t>
            </a:r>
            <a:r>
              <a:rPr lang="zh-CN" altLang="en-US" dirty="0"/>
              <a:t>万</a:t>
            </a:r>
            <a:endParaRPr lang="en-US" altLang="zh-CN" dirty="0"/>
          </a:p>
          <a:p>
            <a:pPr marL="0" indent="0">
              <a:buNone/>
            </a:pPr>
            <a:r>
              <a:rPr lang="zh-CN" altLang="en-US" dirty="0"/>
              <a:t>（</a:t>
            </a:r>
            <a:r>
              <a:rPr lang="en-US" altLang="zh-CN" dirty="0"/>
              <a:t>1</a:t>
            </a:r>
            <a:r>
              <a:rPr lang="zh-CN" altLang="en-US" dirty="0"/>
              <a:t>）肃反运动：有严重错误，但不可避免</a:t>
            </a:r>
            <a:endParaRPr lang="en-US" altLang="zh-CN" dirty="0"/>
          </a:p>
          <a:p>
            <a:pPr marL="0" indent="0">
              <a:buNone/>
            </a:pPr>
            <a:r>
              <a:rPr lang="zh-CN" altLang="en-US" dirty="0"/>
              <a:t>（</a:t>
            </a:r>
            <a:r>
              <a:rPr lang="en-US" altLang="zh-CN" dirty="0"/>
              <a:t>2</a:t>
            </a:r>
            <a:r>
              <a:rPr lang="zh-CN" altLang="en-US" dirty="0"/>
              <a:t>）人数：</a:t>
            </a:r>
            <a:r>
              <a:rPr lang="en-US" altLang="zh-CN" dirty="0"/>
              <a:t>《</a:t>
            </a:r>
            <a:r>
              <a:rPr lang="zh-CN" altLang="en-US" dirty="0"/>
              <a:t>俄罗斯大百科全书</a:t>
            </a:r>
            <a:r>
              <a:rPr lang="en-US" altLang="zh-CN" dirty="0"/>
              <a:t>》</a:t>
            </a:r>
            <a:r>
              <a:rPr lang="zh-CN" altLang="en-US" dirty="0"/>
              <a:t>，</a:t>
            </a:r>
            <a:r>
              <a:rPr lang="en-US" altLang="zh-CN" dirty="0"/>
              <a:t>20</a:t>
            </a:r>
            <a:r>
              <a:rPr lang="zh-CN" altLang="en-US" dirty="0"/>
              <a:t>世纪</a:t>
            </a:r>
            <a:r>
              <a:rPr lang="en-US" altLang="zh-CN" dirty="0"/>
              <a:t>30-50</a:t>
            </a:r>
            <a:r>
              <a:rPr lang="zh-CN" altLang="en-US" dirty="0"/>
              <a:t>年代初被判处死刑的“政治犯”数字为</a:t>
            </a:r>
            <a:r>
              <a:rPr lang="en-US" altLang="zh-CN" dirty="0"/>
              <a:t>786098</a:t>
            </a:r>
            <a:r>
              <a:rPr lang="zh-CN" altLang="en-US" dirty="0"/>
              <a:t>人，</a:t>
            </a:r>
            <a:r>
              <a:rPr lang="en-US" altLang="zh-CN" dirty="0"/>
              <a:t>1937-1938</a:t>
            </a:r>
            <a:r>
              <a:rPr lang="zh-CN" altLang="en-US" dirty="0"/>
              <a:t>年肃反期间被判处死刑的为</a:t>
            </a:r>
            <a:r>
              <a:rPr lang="en-US" altLang="zh-CN" dirty="0"/>
              <a:t>681692</a:t>
            </a:r>
            <a:r>
              <a:rPr lang="zh-CN" altLang="en-US" dirty="0"/>
              <a:t>人。</a:t>
            </a:r>
            <a:endParaRPr lang="en-US" altLang="zh-CN" dirty="0"/>
          </a:p>
          <a:p>
            <a:pPr marL="0" indent="0">
              <a:buNone/>
            </a:pPr>
            <a:r>
              <a:rPr lang="en-US" altLang="zh-CN" dirty="0"/>
              <a:t>1930</a:t>
            </a:r>
            <a:r>
              <a:rPr lang="zh-CN" altLang="en-US" dirty="0"/>
              <a:t>年至</a:t>
            </a:r>
            <a:r>
              <a:rPr lang="en-US" altLang="zh-CN" dirty="0"/>
              <a:t>1950</a:t>
            </a:r>
            <a:r>
              <a:rPr lang="zh-CN" altLang="en-US" dirty="0"/>
              <a:t>年平反工作调查委员会为</a:t>
            </a:r>
            <a:r>
              <a:rPr lang="en-US" altLang="zh-CN" dirty="0"/>
              <a:t>70</a:t>
            </a:r>
            <a:r>
              <a:rPr lang="zh-CN" altLang="en-US" dirty="0"/>
              <a:t>万人平反的同时，驳回</a:t>
            </a:r>
            <a:r>
              <a:rPr lang="en-US" altLang="zh-CN" dirty="0"/>
              <a:t>20</a:t>
            </a:r>
            <a:r>
              <a:rPr lang="zh-CN" altLang="en-US" dirty="0"/>
              <a:t>余万的申诉。</a:t>
            </a:r>
            <a:endParaRPr lang="en-US" altLang="zh-CN" dirty="0"/>
          </a:p>
          <a:p>
            <a:pPr marL="0" indent="0">
              <a:buNone/>
            </a:pPr>
            <a:r>
              <a:rPr lang="zh-CN" altLang="en-US" dirty="0"/>
              <a:t>叶利钦</a:t>
            </a:r>
            <a:r>
              <a:rPr lang="en-US" altLang="zh-CN" dirty="0"/>
              <a:t>《</a:t>
            </a:r>
            <a:r>
              <a:rPr lang="zh-CN" altLang="en-US" dirty="0"/>
              <a:t>为政治镇压受害者平反法案</a:t>
            </a:r>
            <a:r>
              <a:rPr lang="en-US" altLang="zh-CN" dirty="0"/>
              <a:t>》</a:t>
            </a:r>
          </a:p>
          <a:p>
            <a:pPr marL="0" indent="0">
              <a:buNone/>
            </a:pPr>
            <a:r>
              <a:rPr lang="zh-CN" altLang="en-US" dirty="0"/>
              <a:t>（</a:t>
            </a:r>
            <a:r>
              <a:rPr lang="en-US" altLang="zh-CN" dirty="0"/>
              <a:t>3</a:t>
            </a:r>
            <a:r>
              <a:rPr lang="zh-CN" altLang="en-US" dirty="0"/>
              <a:t>）亚</a:t>
            </a:r>
            <a:r>
              <a:rPr lang="en-US" altLang="zh-CN" dirty="0"/>
              <a:t>·</a:t>
            </a:r>
            <a:r>
              <a:rPr lang="zh-CN" altLang="en-US" dirty="0"/>
              <a:t>季诺维也夫：</a:t>
            </a:r>
            <a:r>
              <a:rPr lang="en-US" altLang="zh-CN" dirty="0"/>
              <a:t>《</a:t>
            </a:r>
            <a:r>
              <a:rPr lang="zh-CN" altLang="en-US" dirty="0"/>
              <a:t>我的时代</a:t>
            </a:r>
            <a:r>
              <a:rPr lang="en-US" altLang="zh-CN" dirty="0"/>
              <a:t>》</a:t>
            </a:r>
          </a:p>
          <a:p>
            <a:pPr marL="0" indent="0">
              <a:buNone/>
            </a:pPr>
            <a:endParaRPr lang="en-US" altLang="zh-CN" dirty="0"/>
          </a:p>
          <a:p>
            <a:endParaRPr lang="zh-CN" altLang="en-US" dirty="0"/>
          </a:p>
        </p:txBody>
      </p:sp>
      <p:pic>
        <p:nvPicPr>
          <p:cNvPr id="4" name="图片 3">
            <a:extLst>
              <a:ext uri="{FF2B5EF4-FFF2-40B4-BE49-F238E27FC236}">
                <a16:creationId xmlns:a16="http://schemas.microsoft.com/office/drawing/2014/main" id="{6AE3A8B2-8C0A-48E8-A0EA-2828A3458DAD}"/>
              </a:ext>
            </a:extLst>
          </p:cNvPr>
          <p:cNvPicPr>
            <a:picLocks noChangeAspect="1"/>
          </p:cNvPicPr>
          <p:nvPr/>
        </p:nvPicPr>
        <p:blipFill>
          <a:blip r:embed="rId2"/>
          <a:stretch>
            <a:fillRect/>
          </a:stretch>
        </p:blipFill>
        <p:spPr>
          <a:xfrm>
            <a:off x="3082023" y="2998116"/>
            <a:ext cx="5962650" cy="3895725"/>
          </a:xfrm>
          <a:prstGeom prst="rect">
            <a:avLst/>
          </a:prstGeom>
        </p:spPr>
      </p:pic>
      <p:pic>
        <p:nvPicPr>
          <p:cNvPr id="5" name="图片 4">
            <a:extLst>
              <a:ext uri="{FF2B5EF4-FFF2-40B4-BE49-F238E27FC236}">
                <a16:creationId xmlns:a16="http://schemas.microsoft.com/office/drawing/2014/main" id="{0583A108-271B-4691-A783-076765BF527F}"/>
              </a:ext>
            </a:extLst>
          </p:cNvPr>
          <p:cNvPicPr>
            <a:picLocks noChangeAspect="1"/>
          </p:cNvPicPr>
          <p:nvPr/>
        </p:nvPicPr>
        <p:blipFill>
          <a:blip r:embed="rId3"/>
          <a:stretch>
            <a:fillRect/>
          </a:stretch>
        </p:blipFill>
        <p:spPr>
          <a:xfrm>
            <a:off x="3105150" y="0"/>
            <a:ext cx="6038850" cy="3724275"/>
          </a:xfrm>
          <a:prstGeom prst="rect">
            <a:avLst/>
          </a:prstGeom>
        </p:spPr>
      </p:pic>
    </p:spTree>
    <p:extLst>
      <p:ext uri="{BB962C8B-B14F-4D97-AF65-F5344CB8AC3E}">
        <p14:creationId xmlns:p14="http://schemas.microsoft.com/office/powerpoint/2010/main" val="41029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circle(in)">
                                      <p:cBhvr>
                                        <p:cTn id="3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0F1B1-9941-40A7-9714-0A6E22E75196}"/>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0FA045B6-0A4B-4610-AD1F-7B0C9CD7C720}"/>
              </a:ext>
            </a:extLst>
          </p:cNvPr>
          <p:cNvPicPr>
            <a:picLocks noGrp="1" noChangeAspect="1"/>
          </p:cNvPicPr>
          <p:nvPr>
            <p:ph idx="1"/>
          </p:nvPr>
        </p:nvPicPr>
        <p:blipFill>
          <a:blip r:embed="rId2"/>
          <a:stretch>
            <a:fillRect/>
          </a:stretch>
        </p:blipFill>
        <p:spPr>
          <a:xfrm>
            <a:off x="1627980" y="2244724"/>
            <a:ext cx="6184379" cy="4063383"/>
          </a:xfrm>
          <a:prstGeom prst="rect">
            <a:avLst/>
          </a:prstGeom>
        </p:spPr>
      </p:pic>
      <p:pic>
        <p:nvPicPr>
          <p:cNvPr id="4" name="图片 3">
            <a:extLst>
              <a:ext uri="{FF2B5EF4-FFF2-40B4-BE49-F238E27FC236}">
                <a16:creationId xmlns:a16="http://schemas.microsoft.com/office/drawing/2014/main" id="{30AB0D8A-251A-4024-BD3D-DB03E660874F}"/>
              </a:ext>
            </a:extLst>
          </p:cNvPr>
          <p:cNvPicPr>
            <a:picLocks noChangeAspect="1"/>
          </p:cNvPicPr>
          <p:nvPr/>
        </p:nvPicPr>
        <p:blipFill>
          <a:blip r:embed="rId3"/>
          <a:stretch>
            <a:fillRect/>
          </a:stretch>
        </p:blipFill>
        <p:spPr>
          <a:xfrm>
            <a:off x="444951" y="240212"/>
            <a:ext cx="6335541" cy="4052883"/>
          </a:xfrm>
          <a:prstGeom prst="rect">
            <a:avLst/>
          </a:prstGeom>
        </p:spPr>
      </p:pic>
      <p:pic>
        <p:nvPicPr>
          <p:cNvPr id="5" name="图片 4">
            <a:extLst>
              <a:ext uri="{FF2B5EF4-FFF2-40B4-BE49-F238E27FC236}">
                <a16:creationId xmlns:a16="http://schemas.microsoft.com/office/drawing/2014/main" id="{AA67B810-9985-465A-AF5B-7261722E8575}"/>
              </a:ext>
            </a:extLst>
          </p:cNvPr>
          <p:cNvPicPr>
            <a:picLocks noChangeAspect="1"/>
          </p:cNvPicPr>
          <p:nvPr/>
        </p:nvPicPr>
        <p:blipFill>
          <a:blip r:embed="rId4"/>
          <a:stretch>
            <a:fillRect/>
          </a:stretch>
        </p:blipFill>
        <p:spPr>
          <a:xfrm>
            <a:off x="1763688" y="2704345"/>
            <a:ext cx="6744177" cy="3700937"/>
          </a:xfrm>
          <a:prstGeom prst="rect">
            <a:avLst/>
          </a:prstGeom>
        </p:spPr>
      </p:pic>
    </p:spTree>
    <p:extLst>
      <p:ext uri="{BB962C8B-B14F-4D97-AF65-F5344CB8AC3E}">
        <p14:creationId xmlns:p14="http://schemas.microsoft.com/office/powerpoint/2010/main" val="42289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771C8-E7AA-4C21-B66D-2B15D7C6C1C1}"/>
              </a:ext>
            </a:extLst>
          </p:cNvPr>
          <p:cNvSpPr>
            <a:spLocks noGrp="1"/>
          </p:cNvSpPr>
          <p:nvPr>
            <p:ph type="title"/>
          </p:nvPr>
        </p:nvSpPr>
        <p:spPr>
          <a:xfrm>
            <a:off x="165496" y="592227"/>
            <a:ext cx="7883406" cy="1097683"/>
          </a:xfrm>
        </p:spPr>
        <p:txBody>
          <a:bodyPr/>
          <a:lstStyle/>
          <a:p>
            <a:r>
              <a:rPr lang="zh-CN" altLang="en-US" sz="3000" dirty="0"/>
              <a:t>公有制经济没有效益才是苏联解体的根本原因？</a:t>
            </a:r>
            <a:br>
              <a:rPr lang="en-US" altLang="zh-CN" dirty="0"/>
            </a:br>
            <a:endParaRPr lang="zh-CN" altLang="en-US" dirty="0"/>
          </a:p>
        </p:txBody>
      </p:sp>
      <p:sp>
        <p:nvSpPr>
          <p:cNvPr id="3" name="内容占位符 2">
            <a:extLst>
              <a:ext uri="{FF2B5EF4-FFF2-40B4-BE49-F238E27FC236}">
                <a16:creationId xmlns:a16="http://schemas.microsoft.com/office/drawing/2014/main" id="{63140A56-DCC0-4968-B817-C1B4EEAE8207}"/>
              </a:ext>
            </a:extLst>
          </p:cNvPr>
          <p:cNvSpPr>
            <a:spLocks noGrp="1"/>
          </p:cNvSpPr>
          <p:nvPr>
            <p:ph idx="1"/>
          </p:nvPr>
        </p:nvSpPr>
        <p:spPr/>
        <p:txBody>
          <a:bodyPr>
            <a:normAutofit fontScale="92500"/>
          </a:bodyPr>
          <a:lstStyle/>
          <a:p>
            <a:r>
              <a:rPr lang="en-US" altLang="zh-CN" dirty="0"/>
              <a:t>1950-1982</a:t>
            </a:r>
            <a:r>
              <a:rPr lang="zh-CN" altLang="en-US" dirty="0"/>
              <a:t>年</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1989-1991 </a:t>
            </a:r>
            <a:r>
              <a:rPr lang="zh-CN" altLang="en-US" dirty="0"/>
              <a:t>戈尔巴乔夫</a:t>
            </a:r>
            <a:r>
              <a:rPr lang="en-US" altLang="zh-CN" dirty="0"/>
              <a:t> </a:t>
            </a:r>
            <a:r>
              <a:rPr lang="zh-CN" altLang="en-US" dirty="0"/>
              <a:t>新自由主义为蓝本的经济改革</a:t>
            </a:r>
            <a:endParaRPr lang="en-US" altLang="zh-CN" dirty="0"/>
          </a:p>
          <a:p>
            <a:pPr marL="0" indent="0">
              <a:buNone/>
            </a:pPr>
            <a:r>
              <a:rPr lang="zh-CN" altLang="en-US" dirty="0"/>
              <a:t>经济负增长平均每年</a:t>
            </a:r>
            <a:r>
              <a:rPr lang="en-US" altLang="zh-CN" dirty="0"/>
              <a:t>9.6%</a:t>
            </a:r>
          </a:p>
          <a:p>
            <a:pPr marL="0" indent="0">
              <a:buNone/>
            </a:pPr>
            <a:r>
              <a:rPr lang="en-US" altLang="zh-CN" dirty="0"/>
              <a:t>1991</a:t>
            </a:r>
            <a:r>
              <a:rPr lang="zh-CN" altLang="en-US" dirty="0"/>
              <a:t>年经济负增长</a:t>
            </a:r>
            <a:r>
              <a:rPr lang="en-US" altLang="zh-CN" dirty="0"/>
              <a:t>13%</a:t>
            </a:r>
          </a:p>
          <a:p>
            <a:pPr marL="0" indent="0">
              <a:buNone/>
            </a:pPr>
            <a:r>
              <a:rPr lang="zh-CN" altLang="en-US" dirty="0"/>
              <a:t>全盘私有化、自由经济</a:t>
            </a:r>
            <a:endParaRPr lang="en-US" altLang="zh-CN" dirty="0"/>
          </a:p>
          <a:p>
            <a:pPr marL="0" indent="0">
              <a:buNone/>
            </a:pPr>
            <a:endParaRPr lang="zh-CN" altLang="en-US" dirty="0"/>
          </a:p>
        </p:txBody>
      </p:sp>
      <p:graphicFrame>
        <p:nvGraphicFramePr>
          <p:cNvPr id="4" name="表格 4">
            <a:extLst>
              <a:ext uri="{FF2B5EF4-FFF2-40B4-BE49-F238E27FC236}">
                <a16:creationId xmlns:a16="http://schemas.microsoft.com/office/drawing/2014/main" id="{EB3ACB9A-E384-4DE0-BA6E-0BDF7F0A6BC4}"/>
              </a:ext>
            </a:extLst>
          </p:cNvPr>
          <p:cNvGraphicFramePr>
            <a:graphicFrameLocks noGrp="1"/>
          </p:cNvGraphicFramePr>
          <p:nvPr/>
        </p:nvGraphicFramePr>
        <p:xfrm>
          <a:off x="899592" y="2123694"/>
          <a:ext cx="6096000" cy="16510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521026219"/>
                    </a:ext>
                  </a:extLst>
                </a:gridCol>
                <a:gridCol w="1219200">
                  <a:extLst>
                    <a:ext uri="{9D8B030D-6E8A-4147-A177-3AD203B41FA5}">
                      <a16:colId xmlns:a16="http://schemas.microsoft.com/office/drawing/2014/main" val="3462505660"/>
                    </a:ext>
                  </a:extLst>
                </a:gridCol>
                <a:gridCol w="1219200">
                  <a:extLst>
                    <a:ext uri="{9D8B030D-6E8A-4147-A177-3AD203B41FA5}">
                      <a16:colId xmlns:a16="http://schemas.microsoft.com/office/drawing/2014/main" val="335848567"/>
                    </a:ext>
                  </a:extLst>
                </a:gridCol>
                <a:gridCol w="1219200">
                  <a:extLst>
                    <a:ext uri="{9D8B030D-6E8A-4147-A177-3AD203B41FA5}">
                      <a16:colId xmlns:a16="http://schemas.microsoft.com/office/drawing/2014/main" val="3885091313"/>
                    </a:ext>
                  </a:extLst>
                </a:gridCol>
                <a:gridCol w="1219200">
                  <a:extLst>
                    <a:ext uri="{9D8B030D-6E8A-4147-A177-3AD203B41FA5}">
                      <a16:colId xmlns:a16="http://schemas.microsoft.com/office/drawing/2014/main" val="326583307"/>
                    </a:ext>
                  </a:extLst>
                </a:gridCol>
              </a:tblGrid>
              <a:tr h="370840">
                <a:tc>
                  <a:txBody>
                    <a:bodyPr/>
                    <a:lstStyle/>
                    <a:p>
                      <a:r>
                        <a:rPr lang="en-US" altLang="zh-CN" dirty="0"/>
                        <a:t>1950-1982</a:t>
                      </a:r>
                      <a:r>
                        <a:rPr lang="zh-CN" altLang="en-US" dirty="0"/>
                        <a:t>年</a:t>
                      </a:r>
                    </a:p>
                  </a:txBody>
                  <a:tcPr/>
                </a:tc>
                <a:tc>
                  <a:txBody>
                    <a:bodyPr/>
                    <a:lstStyle/>
                    <a:p>
                      <a:r>
                        <a:rPr lang="zh-CN" altLang="en-US" dirty="0"/>
                        <a:t>美国</a:t>
                      </a:r>
                    </a:p>
                  </a:txBody>
                  <a:tcPr/>
                </a:tc>
                <a:tc>
                  <a:txBody>
                    <a:bodyPr/>
                    <a:lstStyle/>
                    <a:p>
                      <a:r>
                        <a:rPr lang="zh-CN" altLang="en-US" dirty="0"/>
                        <a:t>英国</a:t>
                      </a:r>
                    </a:p>
                  </a:txBody>
                  <a:tcPr/>
                </a:tc>
                <a:tc>
                  <a:txBody>
                    <a:bodyPr/>
                    <a:lstStyle/>
                    <a:p>
                      <a:r>
                        <a:rPr lang="zh-CN" altLang="en-US" dirty="0"/>
                        <a:t>联邦德国</a:t>
                      </a:r>
                    </a:p>
                  </a:txBody>
                  <a:tcPr/>
                </a:tc>
                <a:tc>
                  <a:txBody>
                    <a:bodyPr/>
                    <a:lstStyle/>
                    <a:p>
                      <a:r>
                        <a:rPr lang="zh-CN" altLang="en-US" dirty="0"/>
                        <a:t>苏联</a:t>
                      </a:r>
                    </a:p>
                  </a:txBody>
                  <a:tcPr/>
                </a:tc>
                <a:extLst>
                  <a:ext uri="{0D108BD9-81ED-4DB2-BD59-A6C34878D82A}">
                    <a16:rowId xmlns:a16="http://schemas.microsoft.com/office/drawing/2014/main" val="3678231175"/>
                  </a:ext>
                </a:extLst>
              </a:tr>
              <a:tr h="370840">
                <a:tc>
                  <a:txBody>
                    <a:bodyPr/>
                    <a:lstStyle/>
                    <a:p>
                      <a:r>
                        <a:rPr lang="zh-CN" altLang="en-US" dirty="0"/>
                        <a:t>国民收入</a:t>
                      </a:r>
                    </a:p>
                  </a:txBody>
                  <a:tcPr/>
                </a:tc>
                <a:tc>
                  <a:txBody>
                    <a:bodyPr/>
                    <a:lstStyle/>
                    <a:p>
                      <a:r>
                        <a:rPr lang="zh-CN" altLang="en-US" dirty="0"/>
                        <a:t>增长</a:t>
                      </a:r>
                      <a:r>
                        <a:rPr lang="en-US" altLang="zh-CN" dirty="0"/>
                        <a:t>1.8</a:t>
                      </a:r>
                      <a:r>
                        <a:rPr lang="zh-CN" altLang="en-US" dirty="0"/>
                        <a:t>倍</a:t>
                      </a:r>
                    </a:p>
                  </a:txBody>
                  <a:tcPr/>
                </a:tc>
                <a:tc>
                  <a:txBody>
                    <a:bodyPr/>
                    <a:lstStyle/>
                    <a:p>
                      <a:r>
                        <a:rPr lang="en-US" altLang="zh-CN" dirty="0"/>
                        <a:t>1</a:t>
                      </a:r>
                      <a:r>
                        <a:rPr lang="zh-CN" altLang="en-US" dirty="0"/>
                        <a:t>倍</a:t>
                      </a:r>
                    </a:p>
                  </a:txBody>
                  <a:tcPr/>
                </a:tc>
                <a:tc>
                  <a:txBody>
                    <a:bodyPr/>
                    <a:lstStyle/>
                    <a:p>
                      <a:r>
                        <a:rPr lang="en-US" altLang="zh-CN" dirty="0"/>
                        <a:t>3.4</a:t>
                      </a:r>
                      <a:r>
                        <a:rPr lang="zh-CN" altLang="en-US" dirty="0"/>
                        <a:t>倍</a:t>
                      </a:r>
                    </a:p>
                  </a:txBody>
                  <a:tcPr/>
                </a:tc>
                <a:tc>
                  <a:txBody>
                    <a:bodyPr/>
                    <a:lstStyle/>
                    <a:p>
                      <a:r>
                        <a:rPr lang="en-US" altLang="zh-CN" dirty="0"/>
                        <a:t>9.9</a:t>
                      </a:r>
                      <a:r>
                        <a:rPr lang="zh-CN" altLang="en-US" dirty="0"/>
                        <a:t>倍</a:t>
                      </a:r>
                    </a:p>
                  </a:txBody>
                  <a:tcPr/>
                </a:tc>
                <a:extLst>
                  <a:ext uri="{0D108BD9-81ED-4DB2-BD59-A6C34878D82A}">
                    <a16:rowId xmlns:a16="http://schemas.microsoft.com/office/drawing/2014/main" val="1100678703"/>
                  </a:ext>
                </a:extLst>
              </a:tr>
              <a:tr h="370840">
                <a:tc>
                  <a:txBody>
                    <a:bodyPr/>
                    <a:lstStyle/>
                    <a:p>
                      <a:r>
                        <a:rPr lang="zh-CN" altLang="en-US" dirty="0"/>
                        <a:t>工业总产值</a:t>
                      </a:r>
                    </a:p>
                  </a:txBody>
                  <a:tcPr/>
                </a:tc>
                <a:tc>
                  <a:txBody>
                    <a:bodyPr/>
                    <a:lstStyle/>
                    <a:p>
                      <a:r>
                        <a:rPr lang="zh-CN" altLang="en-US" dirty="0"/>
                        <a:t>增长</a:t>
                      </a:r>
                      <a:r>
                        <a:rPr lang="en-US" altLang="zh-CN" dirty="0"/>
                        <a:t>2.1</a:t>
                      </a:r>
                      <a:r>
                        <a:rPr lang="zh-CN" altLang="en-US" dirty="0"/>
                        <a:t>倍</a:t>
                      </a:r>
                    </a:p>
                  </a:txBody>
                  <a:tcPr/>
                </a:tc>
                <a:tc>
                  <a:txBody>
                    <a:bodyPr/>
                    <a:lstStyle/>
                    <a:p>
                      <a:r>
                        <a:rPr lang="en-US" altLang="zh-CN" dirty="0"/>
                        <a:t>0.9</a:t>
                      </a:r>
                      <a:r>
                        <a:rPr lang="zh-CN" altLang="en-US" dirty="0"/>
                        <a:t>倍</a:t>
                      </a:r>
                    </a:p>
                  </a:txBody>
                  <a:tcPr/>
                </a:tc>
                <a:tc>
                  <a:txBody>
                    <a:bodyPr/>
                    <a:lstStyle/>
                    <a:p>
                      <a:r>
                        <a:rPr lang="en-US" altLang="zh-CN" dirty="0"/>
                        <a:t>3.9</a:t>
                      </a:r>
                      <a:r>
                        <a:rPr lang="zh-CN" altLang="en-US" dirty="0"/>
                        <a:t>倍</a:t>
                      </a:r>
                    </a:p>
                  </a:txBody>
                  <a:tcPr/>
                </a:tc>
                <a:tc>
                  <a:txBody>
                    <a:bodyPr/>
                    <a:lstStyle/>
                    <a:p>
                      <a:r>
                        <a:rPr lang="en-US" altLang="zh-CN" dirty="0"/>
                        <a:t>14</a:t>
                      </a:r>
                      <a:r>
                        <a:rPr lang="zh-CN" altLang="en-US" dirty="0"/>
                        <a:t>倍</a:t>
                      </a:r>
                    </a:p>
                  </a:txBody>
                  <a:tcPr/>
                </a:tc>
                <a:extLst>
                  <a:ext uri="{0D108BD9-81ED-4DB2-BD59-A6C34878D82A}">
                    <a16:rowId xmlns:a16="http://schemas.microsoft.com/office/drawing/2014/main" val="2363647040"/>
                  </a:ext>
                </a:extLst>
              </a:tr>
            </a:tbl>
          </a:graphicData>
        </a:graphic>
      </p:graphicFrame>
    </p:spTree>
    <p:extLst>
      <p:ext uri="{BB962C8B-B14F-4D97-AF65-F5344CB8AC3E}">
        <p14:creationId xmlns:p14="http://schemas.microsoft.com/office/powerpoint/2010/main" val="11079473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251619-1F86-4FAA-B9B9-69D76655D10F}"/>
              </a:ext>
            </a:extLst>
          </p:cNvPr>
          <p:cNvSpPr>
            <a:spLocks noGrp="1"/>
          </p:cNvSpPr>
          <p:nvPr>
            <p:ph type="title"/>
          </p:nvPr>
        </p:nvSpPr>
        <p:spPr/>
        <p:txBody>
          <a:bodyPr/>
          <a:lstStyle/>
          <a:p>
            <a:r>
              <a:rPr lang="zh-CN" altLang="en-US" sz="3200" dirty="0"/>
              <a:t>苏联解体过程</a:t>
            </a:r>
            <a:r>
              <a:rPr lang="en-US" altLang="zh-CN" sz="3200" dirty="0"/>
              <a:t>——</a:t>
            </a:r>
            <a:r>
              <a:rPr lang="zh-CN" altLang="en-US" sz="3200" dirty="0"/>
              <a:t>赫鲁晓夫</a:t>
            </a:r>
          </a:p>
        </p:txBody>
      </p:sp>
      <p:sp>
        <p:nvSpPr>
          <p:cNvPr id="3" name="内容占位符 2">
            <a:extLst>
              <a:ext uri="{FF2B5EF4-FFF2-40B4-BE49-F238E27FC236}">
                <a16:creationId xmlns:a16="http://schemas.microsoft.com/office/drawing/2014/main" id="{9A28C074-1F5D-4F87-87A7-5F3B15F3553B}"/>
              </a:ext>
            </a:extLst>
          </p:cNvPr>
          <p:cNvSpPr>
            <a:spLocks noGrp="1"/>
          </p:cNvSpPr>
          <p:nvPr>
            <p:ph idx="1"/>
          </p:nvPr>
        </p:nvSpPr>
        <p:spPr/>
        <p:txBody>
          <a:bodyPr/>
          <a:lstStyle/>
          <a:p>
            <a:r>
              <a:rPr lang="zh-CN" altLang="en-US" dirty="0"/>
              <a:t>苏共</a:t>
            </a:r>
            <a:r>
              <a:rPr lang="en-US" altLang="zh-CN" dirty="0"/>
              <a:t>20</a:t>
            </a:r>
            <a:r>
              <a:rPr lang="zh-CN" altLang="en-US" dirty="0"/>
              <a:t>大文件，时任中共中央总书记赫鲁晓夫</a:t>
            </a:r>
            <a:endParaRPr lang="en-US" altLang="zh-CN" dirty="0"/>
          </a:p>
          <a:p>
            <a:r>
              <a:rPr lang="en-US" altLang="zh-CN" dirty="0"/>
              <a:t>2</a:t>
            </a:r>
            <a:r>
              <a:rPr lang="zh-CN" altLang="en-US" dirty="0"/>
              <a:t>月</a:t>
            </a:r>
            <a:r>
              <a:rPr lang="en-US" altLang="zh-CN" dirty="0"/>
              <a:t>24</a:t>
            </a:r>
            <a:r>
              <a:rPr lang="zh-CN" altLang="en-US" dirty="0"/>
              <a:t>日深夜</a:t>
            </a:r>
            <a:r>
              <a:rPr lang="en-US" altLang="zh-CN" dirty="0"/>
              <a:t>-25</a:t>
            </a:r>
            <a:r>
              <a:rPr lang="zh-CN" altLang="en-US" dirty="0"/>
              <a:t>日凌晨，全体代表大会，</a:t>
            </a:r>
            <a:r>
              <a:rPr lang="en-US" altLang="zh-CN" dirty="0"/>
              <a:t>《</a:t>
            </a:r>
            <a:r>
              <a:rPr lang="zh-CN" altLang="en-US" dirty="0"/>
              <a:t>个人崇拜及其后果</a:t>
            </a:r>
            <a:r>
              <a:rPr lang="en-US" altLang="zh-CN" dirty="0"/>
              <a:t>》</a:t>
            </a:r>
          </a:p>
          <a:p>
            <a:r>
              <a:rPr lang="zh-CN" altLang="en-US" dirty="0"/>
              <a:t>斯大林有精神分裂症，幕后暗杀指使基洛夫</a:t>
            </a:r>
            <a:endParaRPr lang="en-US" altLang="zh-CN" dirty="0"/>
          </a:p>
          <a:p>
            <a:r>
              <a:rPr lang="zh-CN" altLang="en-US" dirty="0"/>
              <a:t>立下荒唐逻辑：斯大林时期立下的案件都是冤案</a:t>
            </a:r>
            <a:endParaRPr lang="en-US" altLang="zh-CN" dirty="0"/>
          </a:p>
          <a:p>
            <a:r>
              <a:rPr lang="zh-CN" altLang="en-US" dirty="0"/>
              <a:t>美国</a:t>
            </a:r>
            <a:r>
              <a:rPr lang="en-US" altLang="zh-CN" dirty="0"/>
              <a:t>《</a:t>
            </a:r>
            <a:r>
              <a:rPr lang="zh-CN" altLang="en-US" dirty="0"/>
              <a:t>纽约时报</a:t>
            </a:r>
            <a:r>
              <a:rPr lang="en-US" altLang="zh-CN" dirty="0"/>
              <a:t>》</a:t>
            </a:r>
            <a:r>
              <a:rPr lang="zh-CN" altLang="en-US" dirty="0"/>
              <a:t>，“民间渠道”“出口国外再转内销渠道”</a:t>
            </a:r>
          </a:p>
        </p:txBody>
      </p:sp>
      <p:pic>
        <p:nvPicPr>
          <p:cNvPr id="4" name="图片 3">
            <a:extLst>
              <a:ext uri="{FF2B5EF4-FFF2-40B4-BE49-F238E27FC236}">
                <a16:creationId xmlns:a16="http://schemas.microsoft.com/office/drawing/2014/main" id="{CFF3D78E-1116-4588-B5B1-BE8E5340C33A}"/>
              </a:ext>
            </a:extLst>
          </p:cNvPr>
          <p:cNvPicPr>
            <a:picLocks noChangeAspect="1"/>
          </p:cNvPicPr>
          <p:nvPr/>
        </p:nvPicPr>
        <p:blipFill>
          <a:blip r:embed="rId2"/>
          <a:stretch>
            <a:fillRect/>
          </a:stretch>
        </p:blipFill>
        <p:spPr>
          <a:xfrm>
            <a:off x="3257797" y="3140968"/>
            <a:ext cx="5886450" cy="3600450"/>
          </a:xfrm>
          <a:prstGeom prst="rect">
            <a:avLst/>
          </a:prstGeom>
        </p:spPr>
      </p:pic>
    </p:spTree>
    <p:extLst>
      <p:ext uri="{BB962C8B-B14F-4D97-AF65-F5344CB8AC3E}">
        <p14:creationId xmlns:p14="http://schemas.microsoft.com/office/powerpoint/2010/main" val="7164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53F70-0884-4E3F-B02D-36A90BA8F70A}"/>
              </a:ext>
            </a:extLst>
          </p:cNvPr>
          <p:cNvSpPr>
            <a:spLocks noGrp="1"/>
          </p:cNvSpPr>
          <p:nvPr>
            <p:ph type="title"/>
          </p:nvPr>
        </p:nvSpPr>
        <p:spPr/>
        <p:txBody>
          <a:bodyPr/>
          <a:lstStyle/>
          <a:p>
            <a:r>
              <a:rPr lang="zh-CN" altLang="en-US" sz="3200" dirty="0"/>
              <a:t>苏联解体过程</a:t>
            </a:r>
            <a:r>
              <a:rPr lang="en-US" altLang="zh-CN" sz="3200" dirty="0"/>
              <a:t>——</a:t>
            </a:r>
            <a:r>
              <a:rPr lang="zh-CN" altLang="en-US" sz="3200" dirty="0"/>
              <a:t>戈尔巴乔夫</a:t>
            </a:r>
          </a:p>
        </p:txBody>
      </p:sp>
      <p:sp>
        <p:nvSpPr>
          <p:cNvPr id="3" name="内容占位符 2">
            <a:extLst>
              <a:ext uri="{FF2B5EF4-FFF2-40B4-BE49-F238E27FC236}">
                <a16:creationId xmlns:a16="http://schemas.microsoft.com/office/drawing/2014/main" id="{19BBF95E-7CC6-4949-A84A-7478FAC04A16}"/>
              </a:ext>
            </a:extLst>
          </p:cNvPr>
          <p:cNvSpPr>
            <a:spLocks noGrp="1"/>
          </p:cNvSpPr>
          <p:nvPr>
            <p:ph idx="1"/>
          </p:nvPr>
        </p:nvSpPr>
        <p:spPr>
          <a:xfrm>
            <a:off x="484710" y="1707383"/>
            <a:ext cx="7687690" cy="5079551"/>
          </a:xfrm>
        </p:spPr>
        <p:txBody>
          <a:bodyPr>
            <a:normAutofit fontScale="92500" lnSpcReduction="10000"/>
          </a:bodyPr>
          <a:lstStyle/>
          <a:p>
            <a:r>
              <a:rPr lang="zh-CN" altLang="en-US" dirty="0"/>
              <a:t>“赫鲁晓夫对制度的化身斯大林的批判，不仅暴露出整个我国社会及其严重的状态”；而且引发了对体制进行改革的希望，对政治经济领域和精神生活领域的新的发展起了推动作用。这应当算作赫鲁晓夫的功劳。</a:t>
            </a:r>
            <a:endParaRPr lang="en-US" altLang="zh-CN" dirty="0"/>
          </a:p>
          <a:p>
            <a:r>
              <a:rPr lang="zh-CN" altLang="en-US" dirty="0"/>
              <a:t>历史、文学</a:t>
            </a:r>
            <a:r>
              <a:rPr lang="en-US" altLang="zh-CN" dirty="0"/>
              <a:t>——</a:t>
            </a:r>
            <a:r>
              <a:rPr lang="zh-CN" altLang="en-US" dirty="0"/>
              <a:t>不应有被忘却的名字和空白点</a:t>
            </a:r>
            <a:endParaRPr lang="en-US" altLang="zh-CN" dirty="0"/>
          </a:p>
          <a:p>
            <a:r>
              <a:rPr lang="zh-CN" altLang="en-US" dirty="0"/>
              <a:t>舆论多元化</a:t>
            </a:r>
            <a:r>
              <a:rPr lang="en-US" altLang="zh-CN" dirty="0"/>
              <a:t>——</a:t>
            </a:r>
            <a:r>
              <a:rPr lang="zh-CN" altLang="en-US" dirty="0"/>
              <a:t>毫无保留、限制</a:t>
            </a:r>
            <a:r>
              <a:rPr lang="en-US" altLang="zh-CN" dirty="0"/>
              <a:t>——</a:t>
            </a:r>
            <a:r>
              <a:rPr lang="zh-CN" altLang="en-US" dirty="0"/>
              <a:t>民主与公开</a:t>
            </a:r>
            <a:endParaRPr lang="en-US" altLang="zh-CN" dirty="0"/>
          </a:p>
          <a:p>
            <a:r>
              <a:rPr lang="zh-CN" altLang="en-US" dirty="0"/>
              <a:t>任命雅科夫列夫为苏共中央宣传部部长：把坚持正确路线，主管苏共中央一时形态工作的利加乔夫调开大抓传媒，撤换各报刊主编</a:t>
            </a:r>
            <a:endParaRPr lang="en-US" altLang="zh-CN" dirty="0"/>
          </a:p>
          <a:p>
            <a:r>
              <a:rPr lang="zh-CN" altLang="en-US" dirty="0"/>
              <a:t>扶持让西方好感的知识分子，培植知识界、传媒界的资产阶级自由化人物</a:t>
            </a:r>
            <a:endParaRPr lang="en-US" altLang="zh-CN" dirty="0"/>
          </a:p>
          <a:p>
            <a:r>
              <a:rPr lang="zh-CN" altLang="en-US" dirty="0"/>
              <a:t>新闻自由：“电视和广播独立于政治和社会组织，不允许任何政党垄断。”办报、私人办报合法化。</a:t>
            </a:r>
          </a:p>
        </p:txBody>
      </p:sp>
      <p:pic>
        <p:nvPicPr>
          <p:cNvPr id="4" name="图片 3">
            <a:extLst>
              <a:ext uri="{FF2B5EF4-FFF2-40B4-BE49-F238E27FC236}">
                <a16:creationId xmlns:a16="http://schemas.microsoft.com/office/drawing/2014/main" id="{45DAB898-189C-47FD-986D-C5D95A04BFA5}"/>
              </a:ext>
            </a:extLst>
          </p:cNvPr>
          <p:cNvPicPr>
            <a:picLocks noChangeAspect="1"/>
          </p:cNvPicPr>
          <p:nvPr/>
        </p:nvPicPr>
        <p:blipFill>
          <a:blip r:embed="rId2"/>
          <a:stretch>
            <a:fillRect/>
          </a:stretch>
        </p:blipFill>
        <p:spPr>
          <a:xfrm>
            <a:off x="3285060" y="1124744"/>
            <a:ext cx="5715000" cy="2600325"/>
          </a:xfrm>
          <a:prstGeom prst="rect">
            <a:avLst/>
          </a:prstGeom>
        </p:spPr>
      </p:pic>
      <p:pic>
        <p:nvPicPr>
          <p:cNvPr id="5" name="图片 4">
            <a:extLst>
              <a:ext uri="{FF2B5EF4-FFF2-40B4-BE49-F238E27FC236}">
                <a16:creationId xmlns:a16="http://schemas.microsoft.com/office/drawing/2014/main" id="{AE5E388D-5B7E-4B23-B077-71611C7C96C9}"/>
              </a:ext>
            </a:extLst>
          </p:cNvPr>
          <p:cNvPicPr>
            <a:picLocks noChangeAspect="1"/>
          </p:cNvPicPr>
          <p:nvPr/>
        </p:nvPicPr>
        <p:blipFill>
          <a:blip r:embed="rId3"/>
          <a:stretch>
            <a:fillRect/>
          </a:stretch>
        </p:blipFill>
        <p:spPr>
          <a:xfrm>
            <a:off x="3342210" y="3882051"/>
            <a:ext cx="5657850" cy="2476500"/>
          </a:xfrm>
          <a:prstGeom prst="rect">
            <a:avLst/>
          </a:prstGeom>
        </p:spPr>
      </p:pic>
    </p:spTree>
    <p:extLst>
      <p:ext uri="{BB962C8B-B14F-4D97-AF65-F5344CB8AC3E}">
        <p14:creationId xmlns:p14="http://schemas.microsoft.com/office/powerpoint/2010/main" val="24262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片包含 游戏机&#10;&#10;描述已自动生成">
            <a:extLst>
              <a:ext uri="{FF2B5EF4-FFF2-40B4-BE49-F238E27FC236}">
                <a16:creationId xmlns:a16="http://schemas.microsoft.com/office/drawing/2014/main" id="{007EBFB7-F816-4371-A2ED-C35D9FED0FA5}"/>
              </a:ext>
            </a:extLst>
          </p:cNvPr>
          <p:cNvPicPr>
            <a:picLocks noGrp="1" noChangeAspect="1"/>
          </p:cNvPicPr>
          <p:nvPr>
            <p:ph idx="1"/>
          </p:nvPr>
        </p:nvPicPr>
        <p:blipFill>
          <a:blip r:embed="rId2"/>
          <a:stretch>
            <a:fillRect/>
          </a:stretch>
        </p:blipFill>
        <p:spPr>
          <a:xfrm>
            <a:off x="482600" y="1394524"/>
            <a:ext cx="8178799" cy="4068952"/>
          </a:xfrm>
          <a:prstGeom prst="rect">
            <a:avLst/>
          </a:prstGeom>
        </p:spPr>
      </p:pic>
    </p:spTree>
    <p:extLst>
      <p:ext uri="{BB962C8B-B14F-4D97-AF65-F5344CB8AC3E}">
        <p14:creationId xmlns:p14="http://schemas.microsoft.com/office/powerpoint/2010/main" val="22719387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A0494D-9F21-4169-B221-6850A67E908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C00F641-DA22-4B9A-9AE4-B548F3D647A0}"/>
              </a:ext>
            </a:extLst>
          </p:cNvPr>
          <p:cNvSpPr>
            <a:spLocks noGrp="1"/>
          </p:cNvSpPr>
          <p:nvPr>
            <p:ph idx="1"/>
          </p:nvPr>
        </p:nvSpPr>
        <p:spPr>
          <a:xfrm>
            <a:off x="484710" y="497473"/>
            <a:ext cx="8047730" cy="5795688"/>
          </a:xfrm>
        </p:spPr>
        <p:txBody>
          <a:bodyPr>
            <a:normAutofit fontScale="92500"/>
          </a:bodyPr>
          <a:lstStyle/>
          <a:p>
            <a:r>
              <a:rPr lang="zh-CN" altLang="en-US" dirty="0"/>
              <a:t>历史篡改</a:t>
            </a:r>
            <a:endParaRPr lang="en-US" altLang="zh-CN" dirty="0"/>
          </a:p>
          <a:p>
            <a:pPr marL="0" indent="0">
              <a:buNone/>
            </a:pPr>
            <a:r>
              <a:rPr lang="zh-CN" altLang="en-US" dirty="0"/>
              <a:t>（</a:t>
            </a:r>
            <a:r>
              <a:rPr lang="en-US" altLang="zh-CN" dirty="0"/>
              <a:t>1</a:t>
            </a:r>
            <a:r>
              <a:rPr lang="zh-CN" altLang="en-US" dirty="0"/>
              <a:t>）研讨会、著作；</a:t>
            </a:r>
            <a:endParaRPr lang="en-US" altLang="zh-CN" dirty="0"/>
          </a:p>
          <a:p>
            <a:pPr marL="0" indent="0">
              <a:buNone/>
            </a:pPr>
            <a:r>
              <a:rPr lang="zh-CN" altLang="en-US" dirty="0"/>
              <a:t>（</a:t>
            </a:r>
            <a:r>
              <a:rPr lang="en-US" altLang="zh-CN" dirty="0"/>
              <a:t>2</a:t>
            </a:r>
            <a:r>
              <a:rPr lang="zh-CN" altLang="en-US" dirty="0"/>
              <a:t>）高校：高校党史、国际共运史、科学社会主义教研室纷纷关闭，教师转行西方哲学和政治经济学；</a:t>
            </a:r>
            <a:endParaRPr lang="en-US" altLang="zh-CN" dirty="0"/>
          </a:p>
          <a:p>
            <a:pPr marL="0" indent="0">
              <a:buNone/>
            </a:pPr>
            <a:r>
              <a:rPr lang="zh-CN" altLang="en-US" dirty="0"/>
              <a:t>（</a:t>
            </a:r>
            <a:r>
              <a:rPr lang="en-US" altLang="zh-CN" dirty="0"/>
              <a:t>3</a:t>
            </a:r>
            <a:r>
              <a:rPr lang="zh-CN" altLang="en-US" dirty="0"/>
              <a:t>）中小学：卫国战争只讲几个阶段，突出将许多民族强迁出原居住地的阶段；卫国战争教学时数远远少于戈尔巴乔夫改革和叶利钦改革；</a:t>
            </a:r>
            <a:endParaRPr lang="en-US" altLang="zh-CN" dirty="0"/>
          </a:p>
          <a:p>
            <a:pPr marL="0" indent="0">
              <a:buNone/>
            </a:pPr>
            <a:r>
              <a:rPr lang="zh-CN" altLang="en-US" dirty="0"/>
              <a:t>（</a:t>
            </a:r>
            <a:r>
              <a:rPr lang="en-US" altLang="zh-CN" dirty="0"/>
              <a:t>4</a:t>
            </a:r>
            <a:r>
              <a:rPr lang="zh-CN" altLang="en-US" dirty="0"/>
              <a:t>）苏联教育部认定原来教科书都是“美化苏联历史”，苏联中小学历史课本于</a:t>
            </a:r>
            <a:r>
              <a:rPr lang="en-US" altLang="zh-CN" dirty="0"/>
              <a:t>1989</a:t>
            </a:r>
            <a:r>
              <a:rPr lang="zh-CN" altLang="en-US" dirty="0"/>
              <a:t>年全部销毁；取消中小学历史考试；重新编写中小学历史教科书；</a:t>
            </a:r>
            <a:endParaRPr lang="en-US" altLang="zh-CN" dirty="0"/>
          </a:p>
          <a:p>
            <a:pPr marL="0" indent="0">
              <a:buNone/>
            </a:pPr>
            <a:r>
              <a:rPr lang="zh-CN" altLang="en-US" dirty="0"/>
              <a:t>（</a:t>
            </a:r>
            <a:r>
              <a:rPr lang="en-US" altLang="zh-CN" dirty="0"/>
              <a:t>5</a:t>
            </a:r>
            <a:r>
              <a:rPr lang="zh-CN" altLang="en-US" dirty="0"/>
              <a:t>）教材：强调“历史污点”，颠覆青少年的历史观和价值观；</a:t>
            </a:r>
            <a:endParaRPr lang="en-US" altLang="zh-CN" dirty="0"/>
          </a:p>
          <a:p>
            <a:pPr marL="0" indent="0">
              <a:buNone/>
            </a:pPr>
            <a:r>
              <a:rPr lang="zh-CN" altLang="en-US" dirty="0"/>
              <a:t>（</a:t>
            </a:r>
            <a:r>
              <a:rPr lang="en-US" altLang="zh-CN" dirty="0"/>
              <a:t>6</a:t>
            </a:r>
            <a:r>
              <a:rPr lang="zh-CN" altLang="en-US" dirty="0"/>
              <a:t>）解密档案：拼接、伪造；</a:t>
            </a:r>
            <a:endParaRPr lang="en-US" altLang="zh-CN" dirty="0"/>
          </a:p>
          <a:p>
            <a:pPr marL="0" indent="0">
              <a:buNone/>
            </a:pPr>
            <a:r>
              <a:rPr lang="zh-CN" altLang="en-US" dirty="0"/>
              <a:t>（</a:t>
            </a:r>
            <a:r>
              <a:rPr lang="en-US" altLang="zh-CN" dirty="0"/>
              <a:t>7</a:t>
            </a:r>
            <a:r>
              <a:rPr lang="zh-CN" altLang="en-US" dirty="0"/>
              <a:t>）文学：一大批文学作品解禁，或者在西方公开的文学电影作品在苏联境内公开发表和放映，如</a:t>
            </a:r>
            <a:r>
              <a:rPr lang="en-US" altLang="zh-CN" dirty="0"/>
              <a:t>《</a:t>
            </a:r>
            <a:r>
              <a:rPr lang="zh-CN" altLang="en-US" dirty="0"/>
              <a:t>日瓦戈医生</a:t>
            </a:r>
            <a:r>
              <a:rPr lang="en-US" altLang="zh-CN" dirty="0"/>
              <a:t>》</a:t>
            </a:r>
            <a:r>
              <a:rPr lang="zh-CN" altLang="en-US" dirty="0"/>
              <a:t>；</a:t>
            </a:r>
          </a:p>
        </p:txBody>
      </p:sp>
    </p:spTree>
    <p:extLst>
      <p:ext uri="{BB962C8B-B14F-4D97-AF65-F5344CB8AC3E}">
        <p14:creationId xmlns:p14="http://schemas.microsoft.com/office/powerpoint/2010/main" val="25944792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FillBlank"/>
  <p:tag name="PROBLEMSCORE" val="0.0"/>
  <p:tag name="PROBLEMBLANK" val="[]"/>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5.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13780</Words>
  <Application>Microsoft Office PowerPoint</Application>
  <PresentationFormat>全屏显示(4:3)</PresentationFormat>
  <Paragraphs>898</Paragraphs>
  <Slides>209</Slides>
  <Notes>3</Notes>
  <HiddenSlides>0</HiddenSlides>
  <MMClips>7</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209</vt:i4>
      </vt:variant>
    </vt:vector>
  </HeadingPairs>
  <TitlesOfParts>
    <vt:vector size="218" baseType="lpstr">
      <vt:lpstr>-apple-system-font</vt:lpstr>
      <vt:lpstr>等线</vt:lpstr>
      <vt:lpstr>宋体</vt:lpstr>
      <vt:lpstr>Microsoft Yahei</vt:lpstr>
      <vt:lpstr>Arial</vt:lpstr>
      <vt:lpstr>Century Gothic</vt:lpstr>
      <vt:lpstr>Wingdings</vt:lpstr>
      <vt:lpstr>Wingdings 3</vt:lpstr>
      <vt:lpstr>离子</vt:lpstr>
      <vt:lpstr>中国特色社会主义文化建设</vt:lpstr>
      <vt:lpstr>游戏环节：改歌词</vt:lpstr>
      <vt:lpstr>PowerPoint 演示文稿</vt:lpstr>
      <vt:lpstr>PowerPoint 演示文稿</vt:lpstr>
      <vt:lpstr>党的十九大报告</vt:lpstr>
      <vt:lpstr>主要内容</vt:lpstr>
      <vt:lpstr>框架</vt:lpstr>
      <vt:lpstr>PowerPoint 演示文稿</vt:lpstr>
      <vt:lpstr>一、什么是文化？</vt:lpstr>
      <vt:lpstr>1.文化的定义</vt:lpstr>
      <vt:lpstr>2.器物层面</vt:lpstr>
      <vt:lpstr>3.制度层面</vt:lpstr>
      <vt:lpstr>PowerPoint 演示文稿</vt:lpstr>
      <vt:lpstr>4.精神心理层面</vt:lpstr>
      <vt:lpstr>PowerPoint 演示文稿</vt:lpstr>
      <vt:lpstr>PowerPoint 演示文稿</vt:lpstr>
      <vt:lpstr>PowerPoint 演示文稿</vt:lpstr>
      <vt:lpstr>PowerPoint 演示文稿</vt:lpstr>
      <vt:lpstr>习近平看文化的两大特点</vt:lpstr>
      <vt:lpstr>  特点一：从世界文明、全球视野看文化 </vt:lpstr>
      <vt:lpstr> 特点二：在中国历史“长时段”中审视中国特色社会主义文化</vt:lpstr>
      <vt:lpstr>PowerPoint 演示文稿</vt:lpstr>
      <vt:lpstr>5.文化的历史</vt:lpstr>
      <vt:lpstr>PowerPoint 演示文稿</vt:lpstr>
      <vt:lpstr>PowerPoint 演示文稿</vt:lpstr>
      <vt:lpstr>5.文化的历史</vt:lpstr>
      <vt:lpstr>《文明的冲突》 </vt:lpstr>
      <vt:lpstr>二、我国社会主义文化理论与制度</vt:lpstr>
      <vt:lpstr>1.我国社会主义文化的构成与面向</vt:lpstr>
      <vt:lpstr>中华优秀传统文化</vt:lpstr>
      <vt:lpstr>革命文化和社会主义先进文化</vt:lpstr>
      <vt:lpstr>PowerPoint 演示文稿</vt:lpstr>
      <vt:lpstr>九一八：赵一曼的家书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中国特色社会主义伟大实践</vt:lpstr>
      <vt:lpstr>PowerPoint 演示文稿</vt:lpstr>
      <vt:lpstr>PowerPoint 演示文稿</vt:lpstr>
      <vt:lpstr>PowerPoint 演示文稿</vt:lpstr>
      <vt:lpstr>PowerPoint 演示文稿</vt:lpstr>
      <vt:lpstr>PowerPoint 演示文稿</vt:lpstr>
      <vt:lpstr>三个面向</vt:lpstr>
      <vt:lpstr>2.中国特色社会主义文化理论</vt:lpstr>
      <vt:lpstr>2.2.1文化自信理论 </vt:lpstr>
      <vt:lpstr>PowerPoint 演示文稿</vt:lpstr>
      <vt:lpstr>文化自信         ——大国担当</vt:lpstr>
      <vt:lpstr>PowerPoint 演示文稿</vt:lpstr>
      <vt:lpstr>“9.18”前夜 他们把被污损香港抗日纪念碑清洗干净</vt:lpstr>
      <vt:lpstr>PowerPoint 演示文稿</vt:lpstr>
      <vt:lpstr>PowerPoint 演示文稿</vt:lpstr>
      <vt:lpstr>PowerPoint 演示文稿</vt:lpstr>
      <vt:lpstr>2.2.2发展文化理论</vt:lpstr>
      <vt:lpstr>PowerPoint 演示文稿</vt:lpstr>
      <vt:lpstr>2.2.3建设文化强国理论</vt:lpstr>
      <vt:lpstr>PowerPoint 演示文稿</vt:lpstr>
      <vt:lpstr>2.2.4建设社会主义文化目的理论</vt:lpstr>
      <vt:lpstr>习近平 《忆大山》</vt:lpstr>
      <vt:lpstr>第一次见面：人群中的那个他</vt:lpstr>
      <vt:lpstr>PowerPoint 演示文稿</vt:lpstr>
      <vt:lpstr>PowerPoint 演示文稿</vt:lpstr>
      <vt:lpstr>PowerPoint 演示文稿</vt:lpstr>
      <vt:lpstr>PowerPoint 演示文稿</vt:lpstr>
      <vt:lpstr>博物馆照片用错事件</vt:lpstr>
      <vt:lpstr>PowerPoint 演示文稿</vt:lpstr>
      <vt:lpstr>2.2.5培养和践行核心价值理论</vt:lpstr>
      <vt:lpstr>2.2.6优秀传统文化转化发展理论</vt:lpstr>
      <vt:lpstr>2.2.7提升国家文化软实力理论</vt:lpstr>
      <vt:lpstr>PowerPoint 演示文稿</vt:lpstr>
      <vt:lpstr>3.中国特色社会主义文化制度</vt:lpstr>
      <vt:lpstr>比如：审查制度</vt:lpstr>
      <vt:lpstr>PowerPoint 演示文稿</vt:lpstr>
      <vt:lpstr>PowerPoint 演示文稿</vt:lpstr>
      <vt:lpstr>PowerPoint 演示文稿</vt:lpstr>
      <vt:lpstr>PowerPoint 演示文稿</vt:lpstr>
      <vt:lpstr>三、巩固和发展社会主义意识形态</vt:lpstr>
      <vt:lpstr>什么是意识形态</vt:lpstr>
      <vt:lpstr>1.马克思主义中国化时代化大众化</vt:lpstr>
      <vt:lpstr>马克思主义中国化 </vt:lpstr>
      <vt:lpstr>时代化大众化</vt:lpstr>
      <vt:lpstr>2.加快构建中国特色哲学社会科学 </vt:lpstr>
      <vt:lpstr>3.加强意识形态阵地建设</vt:lpstr>
      <vt:lpstr>文化与意识形态的关系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公有制经济没有效益才是苏联解体的根本原因？ </vt:lpstr>
      <vt:lpstr>苏联解体过程——赫鲁晓夫</vt:lpstr>
      <vt:lpstr>苏联解体过程——戈尔巴乔夫</vt:lpstr>
      <vt:lpstr>PowerPoint 演示文稿</vt:lpstr>
      <vt:lpstr>PowerPoint 演示文稿</vt:lpstr>
      <vt:lpstr>PowerPoint 演示文稿</vt:lpstr>
      <vt:lpstr>国外——助推和演变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十九大报告强调意识形态： </vt:lpstr>
      <vt:lpstr>举例：美国电影的意识形态输出</vt:lpstr>
      <vt:lpstr>大家的意识形态</vt:lpstr>
      <vt:lpstr>有些问题是发展的慢，有些问题是发展的快 </vt:lpstr>
      <vt:lpstr>PowerPoint 演示文稿</vt:lpstr>
      <vt:lpstr>四、培育和践行社会主义核心价值观</vt:lpstr>
      <vt:lpstr>PowerPoint 演示文稿</vt:lpstr>
      <vt:lpstr>1.当代中国精神的体现</vt:lpstr>
      <vt:lpstr>社会主义核心价值观发展和由来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2.引导、养成、保障</vt:lpstr>
      <vt:lpstr>3.加强思想道德建设</vt:lpstr>
      <vt:lpstr>PowerPoint 演示文稿</vt:lpstr>
      <vt:lpstr>文化自觉</vt:lpstr>
      <vt:lpstr>抵制消极文化</vt:lpstr>
      <vt:lpstr>正能量</vt:lpstr>
      <vt:lpstr>五、推动社会主义文化繁荣兴盛</vt:lpstr>
      <vt:lpstr>文艺与文化产业</vt:lpstr>
      <vt:lpstr>PowerPoint 演示文稿</vt:lpstr>
      <vt:lpstr>文化产业规模</vt:lpstr>
      <vt:lpstr>PowerPoint 演示文稿</vt:lpstr>
      <vt:lpstr>世界vs中国电影票房排名</vt:lpstr>
      <vt:lpstr>对比得出</vt:lpstr>
      <vt:lpstr>1.繁荣发展社会主义文艺</vt:lpstr>
      <vt:lpstr>2.推动中华优秀传统文化创造性转化、创新性发展</vt:lpstr>
      <vt:lpstr>3.推动文化事业与文化产业发展</vt:lpstr>
      <vt:lpstr>“体育”和“健身”</vt:lpstr>
      <vt:lpstr>对比</vt:lpstr>
      <vt:lpstr>4.讲好中国故事</vt:lpstr>
      <vt:lpstr>六、社会主义文化建设</vt:lpstr>
      <vt:lpstr>习近平社会主义文化建设思想</vt:lpstr>
      <vt:lpstr>习近平中国特色社会主义文化建立理论体系</vt:lpstr>
      <vt:lpstr>习近平中国特色社会主义文化建设思想的重要内容（特征）</vt:lpstr>
      <vt:lpstr>文化建设与文艺、文艺工作的关系</vt:lpstr>
      <vt:lpstr>PowerPoint 演示文稿</vt:lpstr>
      <vt:lpstr>PowerPoint 演示文稿</vt:lpstr>
      <vt:lpstr>民族文化和民族精神的崛起</vt:lpstr>
      <vt:lpstr>把牢文化建设的正确方向：以问题为导向</vt:lpstr>
      <vt:lpstr>PowerPoint 演示文稿</vt:lpstr>
      <vt:lpstr>PowerPoint 演示文稿</vt:lpstr>
      <vt:lpstr>汉族中国文化特点</vt:lpstr>
      <vt:lpstr>问题：简要说三点</vt:lpstr>
      <vt:lpstr>PowerPoint 演示文稿</vt:lpstr>
      <vt:lpstr>PowerPoint 演示文稿</vt:lpstr>
      <vt:lpstr>PowerPoint 演示文稿</vt:lpstr>
      <vt:lpstr>PowerPoint 演示文稿</vt:lpstr>
      <vt:lpstr>PowerPoint 演示文稿</vt:lpstr>
      <vt:lpstr>如何实现文化建设目标 </vt:lpstr>
      <vt:lpstr>PowerPoint 演示文稿</vt:lpstr>
      <vt:lpstr>PowerPoint 演示文稿</vt:lpstr>
      <vt:lpstr>PowerPoint 演示文稿</vt:lpstr>
      <vt:lpstr>外延扩展： 勤劳、脚踏实地（以工作为例）【这个例子有待商榷！】</vt:lpstr>
      <vt:lpstr>外延扩展： 讲卫生——环保——垃圾分类</vt:lpstr>
      <vt:lpstr>垃圾分类： 文化+政治+经济+社会治理</vt:lpstr>
      <vt:lpstr>垃圾分类： 文化+政治+经济+社会治理</vt:lpstr>
      <vt:lpstr>PowerPoint 演示文稿</vt:lpstr>
      <vt:lpstr>PowerPoint 演示文稿</vt:lpstr>
      <vt:lpstr>如何从文化建设角度 促进垃圾分类管理？  </vt:lpstr>
      <vt:lpstr>政府、企业合作助推 </vt:lpstr>
      <vt:lpstr>政府牵头：制定家庭、社区垃圾分类报告清单</vt:lpstr>
      <vt:lpstr>PowerPoint 演示文稿</vt:lpstr>
      <vt:lpstr>PowerPoint 演示文稿</vt:lpstr>
      <vt:lpstr>青年习近平简历 13-37岁</vt:lpstr>
      <vt:lpstr>PowerPoint 演示文稿</vt:lpstr>
      <vt:lpstr>PowerPoint 演示文稿</vt:lpstr>
      <vt:lpstr>传承篇——父子想见不相识</vt:lpstr>
      <vt:lpstr>1996年12月，习近平回忆这次见面：</vt:lpstr>
      <vt:lpstr>简朴家风</vt:lpstr>
      <vt:lpstr>PowerPoint 演示文稿</vt:lpstr>
      <vt:lpstr>习乾平 《一生信守“奢靡误国，勤俭兴邦”》</vt:lpstr>
      <vt:lpstr>PowerPoint 演示文稿</vt:lpstr>
      <vt:lpstr>PowerPoint 演示文稿</vt:lpstr>
      <vt:lpstr>读书篇——知青岁月</vt:lpstr>
      <vt:lpstr>PowerPoint 演示文稿</vt:lpstr>
      <vt:lpstr>PowerPoint 演示文稿</vt:lpstr>
      <vt:lpstr>PowerPoint 演示文稿</vt:lpstr>
      <vt:lpstr>PowerPoint 演示文稿</vt:lpstr>
      <vt:lpstr>文艺篇——文艺与社会</vt:lpstr>
      <vt:lpstr>PowerPoint 演示文稿</vt:lpstr>
      <vt:lpstr>建设篇——文化“红楼”</vt:lpstr>
      <vt:lpstr>PowerPoint 演示文稿</vt:lpstr>
      <vt:lpstr>PowerPoint 演示文稿</vt:lpstr>
      <vt:lpstr>PowerPoint 演示文稿</vt:lpstr>
      <vt:lpstr>PowerPoint 演示文稿</vt:lpstr>
      <vt:lpstr>PowerPoint 演示文稿</vt:lpstr>
      <vt:lpstr>PowerPoint 演示文稿</vt:lpstr>
      <vt:lpstr>对于同学们来说，这节课，大家除了了解中国特色社会主义文化建设的知识之外，在以后，还要做到以下两件事情：</vt:lpstr>
      <vt:lpstr>严于律己</vt:lpstr>
      <vt:lpstr>宽以待人</vt:lpstr>
      <vt:lpstr>感谢大家！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中国特色社会主义文化建设</dc:title>
  <dc:creator>wang ming</dc:creator>
  <cp:lastModifiedBy>黄瑶</cp:lastModifiedBy>
  <cp:revision>25</cp:revision>
  <dcterms:created xsi:type="dcterms:W3CDTF">2019-09-19T03:30:19Z</dcterms:created>
  <dcterms:modified xsi:type="dcterms:W3CDTF">2020-11-06T05:16:16Z</dcterms:modified>
</cp:coreProperties>
</file>